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27"/>
  </p:notesMasterIdLst>
  <p:handoutMasterIdLst>
    <p:handoutMasterId r:id="rId28"/>
  </p:handoutMasterIdLst>
  <p:sldIdLst>
    <p:sldId id="725" r:id="rId9"/>
    <p:sldId id="732" r:id="rId10"/>
    <p:sldId id="746" r:id="rId11"/>
    <p:sldId id="764" r:id="rId12"/>
    <p:sldId id="770" r:id="rId13"/>
    <p:sldId id="765" r:id="rId14"/>
    <p:sldId id="766" r:id="rId15"/>
    <p:sldId id="767" r:id="rId16"/>
    <p:sldId id="768" r:id="rId17"/>
    <p:sldId id="733" r:id="rId18"/>
    <p:sldId id="739" r:id="rId19"/>
    <p:sldId id="771" r:id="rId20"/>
    <p:sldId id="744" r:id="rId21"/>
    <p:sldId id="748" r:id="rId22"/>
    <p:sldId id="747" r:id="rId23"/>
    <p:sldId id="772" r:id="rId24"/>
    <p:sldId id="769" r:id="rId25"/>
    <p:sldId id="742" r:id="rId26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Schneider, Stefan03 (uib15785)" initials="SS(" lastIdx="6" clrIdx="4">
    <p:extLst>
      <p:ext uri="{19B8F6BF-5375-455C-9EA6-DF929625EA0E}">
        <p15:presenceInfo xmlns:p15="http://schemas.microsoft.com/office/powerpoint/2012/main" userId="S::uib15785@contiwan.com::ee545a8d-90f9-4fa9-b9a6-d30fa26eddce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3BC566"/>
    <a:srgbClr val="77D795"/>
    <a:srgbClr val="4ACA72"/>
    <a:srgbClr val="34B25B"/>
    <a:srgbClr val="298B47"/>
    <a:srgbClr val="0099CC"/>
    <a:srgbClr val="E27F00"/>
    <a:srgbClr val="F9E6D1"/>
    <a:srgbClr val="DE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70388" autoAdjust="0"/>
  </p:normalViewPr>
  <p:slideViewPr>
    <p:cSldViewPr snapToGrid="0">
      <p:cViewPr varScale="1">
        <p:scale>
          <a:sx n="114" d="100"/>
          <a:sy n="114" d="100"/>
        </p:scale>
        <p:origin x="708" y="84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2023-12-11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2023-12-11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stkajen@trafikverket.s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30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99EF4C3-A4C8-4EAC-B395-B78BF62585B0}" type="datetime1">
              <a:rPr lang="sv-SE" smtClean="0"/>
              <a:t>2023-12-11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6670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99EF4C3-A4C8-4EAC-B395-B78BF62585B0}" type="datetime1">
              <a:rPr lang="sv-SE" smtClean="0"/>
              <a:t>2023-12-11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124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 du inte har tillgång till NVDB-Datavalideringar i Lastkajen så behöver du begära den behörigheten hos </a:t>
            </a:r>
            <a:r>
              <a:rPr lang="sv-S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lastkajen@trafikverket.se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99EF4C3-A4C8-4EAC-B395-B78BF62585B0}" type="datetime1">
              <a:rPr lang="sv-SE" smtClean="0"/>
              <a:t>2023-12-11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719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99EF4C3-A4C8-4EAC-B395-B78BF62585B0}" type="datetime1">
              <a:rPr lang="sv-SE" smtClean="0"/>
              <a:t>2023-12-11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60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99EF4C3-A4C8-4EAC-B395-B78BF62585B0}" type="datetime1">
              <a:rPr lang="sv-SE" smtClean="0"/>
              <a:t>2023-12-11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564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99EF4C3-A4C8-4EAC-B395-B78BF62585B0}" type="datetime1">
              <a:rPr lang="sv-SE" smtClean="0"/>
              <a:t>2023-12-11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083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478743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4811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11481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11481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95350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99645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88725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4027479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82247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_punktlista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810568" y="1283959"/>
            <a:ext cx="8143560" cy="61509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10567" y="2359294"/>
            <a:ext cx="4899679" cy="365088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ett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10567" y="6418497"/>
            <a:ext cx="262539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9C106F-1F8A-42DD-95AD-4DD78E090E63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2023-12-11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43362" y="6418497"/>
            <a:ext cx="384018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90954" y="6418497"/>
            <a:ext cx="2829613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7242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2880">
          <p15:clr>
            <a:srgbClr val="FBAE40"/>
          </p15:clr>
        </p15:guide>
        <p15:guide id="3" pos="385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453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hf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hf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  <p:sldLayoutId id="2147483762" r:id="rId7"/>
  </p:sldLayoutIdLst>
  <p:hf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indatastod@trafikverket.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hyperlink" Target="mailto:indatastod@trafikverket.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indatastod@trafikverket.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stkajen@trafikverket.se" TargetMode="External"/><Relationship Id="rId7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indatastod@trafikverket.se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datastod@trafikverket.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79705" y="488515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02E4910-9414-42A9-AB66-9D4400FA2808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9DB404B1-6348-41C4-AA9D-DF22DCAB6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40" y="1258146"/>
            <a:ext cx="6140451" cy="615095"/>
          </a:xfrm>
        </p:spPr>
        <p:txBody>
          <a:bodyPr/>
          <a:lstStyle/>
          <a:p>
            <a:r>
              <a:rPr lang="sv-SE" sz="28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GCM-Vägtyp kvalitetskontroll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B19A4AC3-1E1C-4AD9-80DA-A477CFB4F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9" y="1989137"/>
            <a:ext cx="5305863" cy="4024691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Kvalitetskontroll – ca 40 kommuner har fått mail men kontrollen har genomförts i alla kommuner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v-SE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Datavalideringar - Sambandskontroll och fullständighetskontroller</a:t>
            </a:r>
            <a:b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GCM-vägnätets konstruktion definieras genom olika GCM-typer enligt den värdemängd som finns beskriven i DPS</a:t>
            </a:r>
            <a:endParaRPr lang="sv-SE" sz="22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F452FA-FA6E-420F-9FEE-4805B5572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202" y="690973"/>
            <a:ext cx="3869983" cy="549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ubrik 6">
            <a:extLst>
              <a:ext uri="{FF2B5EF4-FFF2-40B4-BE49-F238E27FC236}">
                <a16:creationId xmlns:a16="http://schemas.microsoft.com/office/drawing/2014/main" id="{AD4E3776-3184-4DED-8B41-1F957136DB7C}"/>
              </a:ext>
            </a:extLst>
          </p:cNvPr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55FB7E3-E270-4478-82AD-B7ED1BED0CC5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4"/>
              </a:rPr>
              <a:t>indatastod@trafikverket.se</a:t>
            </a:r>
            <a:endParaRPr lang="sv-SE" b="1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B7F7840-4766-4276-BC51-84B83706C4B5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277997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GCM-Vägtyp kvalitetskontroll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3604" y="1979701"/>
            <a:ext cx="4811072" cy="1899968"/>
          </a:xfrm>
        </p:spPr>
        <p:txBody>
          <a:bodyPr/>
          <a:lstStyle/>
          <a:p>
            <a:pPr marL="0" indent="0">
              <a:buNone/>
            </a:pP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När en GCM-väg korsar en bilväg, som finns representerad med en </a:t>
            </a:r>
            <a:r>
              <a:rPr lang="sv-SE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väglänk</a:t>
            </a: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 i NVDB,</a:t>
            </a:r>
            <a:r>
              <a:rPr lang="sv-SE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ska GCM-typerna som omfattar </a:t>
            </a:r>
            <a:r>
              <a:rPr lang="sv-SE" sz="2200" b="1" dirty="0">
                <a:latin typeface="Calibri" panose="020F0502020204030204" pitchFamily="34" charset="0"/>
                <a:ea typeface="Calibri" panose="020F0502020204030204" pitchFamily="34" charset="0"/>
              </a:rPr>
              <a:t>passage</a:t>
            </a: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sv-SE" sz="2200" b="1" dirty="0">
                <a:latin typeface="Calibri" panose="020F0502020204030204" pitchFamily="34" charset="0"/>
                <a:ea typeface="Calibri" panose="020F0502020204030204" pitchFamily="34" charset="0"/>
              </a:rPr>
              <a:t>överfart</a:t>
            </a: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 eller </a:t>
            </a:r>
            <a:r>
              <a:rPr lang="sv-SE" sz="2200" b="1" dirty="0">
                <a:latin typeface="Calibri" panose="020F0502020204030204" pitchFamily="34" charset="0"/>
                <a:ea typeface="Calibri" panose="020F0502020204030204" pitchFamily="34" charset="0"/>
              </a:rPr>
              <a:t>övergångsställe</a:t>
            </a: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 användas</a:t>
            </a:r>
          </a:p>
          <a:p>
            <a:endParaRPr lang="sv-SE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v-SE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Bildobjekt 1">
            <a:extLst>
              <a:ext uri="{FF2B5EF4-FFF2-40B4-BE49-F238E27FC236}">
                <a16:creationId xmlns:a16="http://schemas.microsoft.com/office/drawing/2014/main" id="{ED114E8A-E1FF-4FED-A1EB-DF36319D0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03" y="4227555"/>
            <a:ext cx="3627214" cy="13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ubrik 6">
            <a:extLst>
              <a:ext uri="{FF2B5EF4-FFF2-40B4-BE49-F238E27FC236}">
                <a16:creationId xmlns:a16="http://schemas.microsoft.com/office/drawing/2014/main" id="{CE75C02C-CA0C-4B69-AACA-8EE2B64F22E4}"/>
              </a:ext>
            </a:extLst>
          </p:cNvPr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812235E-B58B-4E43-839A-7BC044698182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4"/>
              </a:rPr>
              <a:t>indatastod@trafikverket.se</a:t>
            </a:r>
            <a:endParaRPr lang="sv-SE" b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8E4B2D7-C1C4-4A41-856F-FC82B5D52B80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2A3992C6-E297-4836-B45D-1401AE0F0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676" y="1397348"/>
            <a:ext cx="6117690" cy="43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0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GCM-Vägtyp kvalitetskontroll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56930" y="1899054"/>
            <a:ext cx="7984172" cy="3650889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Vad gör Trafikverket?</a:t>
            </a:r>
          </a:p>
          <a:p>
            <a:pPr marL="0" indent="0">
              <a:buNone/>
            </a:pPr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Kontrollen som utförs på kommunala och enskilda vägar innebär att vi identifierar korsningar där GCM-Vägtyp </a:t>
            </a:r>
            <a:r>
              <a:rPr lang="sv-SE" sz="2200" b="1" u="sng" dirty="0">
                <a:latin typeface="Calibri" panose="020F0502020204030204" pitchFamily="34" charset="0"/>
                <a:ea typeface="Calibri" panose="020F0502020204030204" pitchFamily="34" charset="0"/>
              </a:rPr>
              <a:t>inte</a:t>
            </a: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 är definierad som:</a:t>
            </a:r>
            <a:b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000" i="1" dirty="0">
                <a:latin typeface="Calibri" panose="020F0502020204030204" pitchFamily="34" charset="0"/>
                <a:ea typeface="Calibri" panose="020F0502020204030204" pitchFamily="34" charset="0"/>
              </a:rPr>
              <a:t>125. Cykelpassage och övergångsställe</a:t>
            </a:r>
          </a:p>
          <a:p>
            <a:pPr marL="0" indent="0">
              <a:buNone/>
            </a:pPr>
            <a:r>
              <a:rPr lang="sv-SE" sz="2000" i="1" dirty="0">
                <a:latin typeface="Calibri" panose="020F0502020204030204" pitchFamily="34" charset="0"/>
                <a:ea typeface="Calibri" panose="020F0502020204030204" pitchFamily="34" charset="0"/>
              </a:rPr>
              <a:t>130. Cykelöverfart och övergångsställe</a:t>
            </a:r>
          </a:p>
          <a:p>
            <a:pPr marL="0" indent="0">
              <a:buNone/>
            </a:pPr>
            <a:r>
              <a:rPr lang="sv-SE" sz="2000" i="1" dirty="0">
                <a:latin typeface="Calibri" panose="020F0502020204030204" pitchFamily="34" charset="0"/>
                <a:ea typeface="Calibri" panose="020F0502020204030204" pitchFamily="34" charset="0"/>
              </a:rPr>
              <a:t>135. Cykelpassage</a:t>
            </a:r>
          </a:p>
          <a:p>
            <a:pPr marL="0" indent="0">
              <a:buNone/>
            </a:pPr>
            <a:r>
              <a:rPr lang="sv-SE" sz="2000" i="1" dirty="0">
                <a:latin typeface="Calibri" panose="020F0502020204030204" pitchFamily="34" charset="0"/>
                <a:ea typeface="Calibri" panose="020F0502020204030204" pitchFamily="34" charset="0"/>
              </a:rPr>
              <a:t>140. Cykelöverfart</a:t>
            </a:r>
          </a:p>
          <a:p>
            <a:pPr marL="0" indent="0">
              <a:buNone/>
            </a:pPr>
            <a:r>
              <a:rPr lang="sv-SE" sz="2000" i="1" dirty="0">
                <a:latin typeface="Calibri" panose="020F0502020204030204" pitchFamily="34" charset="0"/>
                <a:ea typeface="Calibri" panose="020F0502020204030204" pitchFamily="34" charset="0"/>
              </a:rPr>
              <a:t>145. Övergångsställe</a:t>
            </a:r>
          </a:p>
          <a:p>
            <a:pPr marL="0" indent="0">
              <a:buNone/>
            </a:pPr>
            <a:r>
              <a:rPr lang="sv-SE" sz="2000" i="1" dirty="0">
                <a:latin typeface="Calibri" panose="020F0502020204030204" pitchFamily="34" charset="0"/>
                <a:ea typeface="Calibri" panose="020F0502020204030204" pitchFamily="34" charset="0"/>
              </a:rPr>
              <a:t>150. Gatupassage utan utmärkning</a:t>
            </a:r>
          </a:p>
          <a:p>
            <a:pPr marL="0" indent="0">
              <a:buNone/>
            </a:pPr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56DB8F92-9134-448E-A7BE-42ECB75CFAF9}"/>
              </a:ext>
            </a:extLst>
          </p:cNvPr>
          <p:cNvGrpSpPr/>
          <p:nvPr/>
        </p:nvGrpSpPr>
        <p:grpSpPr>
          <a:xfrm>
            <a:off x="5999829" y="3926516"/>
            <a:ext cx="3881659" cy="1961521"/>
            <a:chOff x="4944140" y="3926515"/>
            <a:chExt cx="3881659" cy="1961521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A73BD7AC-C43C-4458-BB91-7141CC3DA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4140" y="3926515"/>
              <a:ext cx="3881659" cy="19615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FDD940B-E252-4A0B-91D5-AEA454D3DBCB}"/>
                </a:ext>
              </a:extLst>
            </p:cNvPr>
            <p:cNvSpPr/>
            <p:nvPr/>
          </p:nvSpPr>
          <p:spPr>
            <a:xfrm>
              <a:off x="5061098" y="5295014"/>
              <a:ext cx="1833764" cy="457200"/>
            </a:xfrm>
            <a:prstGeom prst="rect">
              <a:avLst/>
            </a:prstGeom>
            <a:noFill/>
            <a:ln w="12700" cap="flat" cmpd="sng" algn="ctr">
              <a:solidFill>
                <a:srgbClr val="E27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A0FF9A6-64B5-43F7-A696-D89CD3487C2C}"/>
                </a:ext>
              </a:extLst>
            </p:cNvPr>
            <p:cNvSpPr/>
            <p:nvPr/>
          </p:nvSpPr>
          <p:spPr>
            <a:xfrm>
              <a:off x="6853036" y="4533014"/>
              <a:ext cx="1764000" cy="457200"/>
            </a:xfrm>
            <a:prstGeom prst="rect">
              <a:avLst/>
            </a:prstGeom>
            <a:noFill/>
            <a:ln w="12700" cap="flat" cmpd="sng" algn="ctr">
              <a:solidFill>
                <a:srgbClr val="E27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2" name="Rubrik 6">
            <a:extLst>
              <a:ext uri="{FF2B5EF4-FFF2-40B4-BE49-F238E27FC236}">
                <a16:creationId xmlns:a16="http://schemas.microsoft.com/office/drawing/2014/main" id="{B3C10A20-F1FE-4BDC-8EFB-E69231B36A56}"/>
              </a:ext>
            </a:extLst>
          </p:cNvPr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25B184D-B8F1-44E1-959A-7B5656DCC40E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4"/>
              </a:rPr>
              <a:t>indatastod@trafikverket.se</a:t>
            </a:r>
            <a:endParaRPr lang="sv-SE" b="1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1ABEED0-BF49-4046-A3E8-D878780BD332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136865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GCM-Vägtyp kvalitetskontroll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9677" y="1912254"/>
            <a:ext cx="4682172" cy="4132947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Vad gör Trafikverket?</a:t>
            </a:r>
          </a:p>
          <a:p>
            <a:pPr marL="0" indent="0">
              <a:buNone/>
            </a:pPr>
            <a:endParaRPr lang="sv-SE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NVDB datavalideringskontroller utförs varje månad</a:t>
            </a:r>
            <a:b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Resultatfiler i GeoPackage-format publiceras på Lastkajen</a:t>
            </a:r>
          </a:p>
          <a:p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Ansök om behörighet </a:t>
            </a: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lastkajen@trafikverket.se</a:t>
            </a:r>
            <a:b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6EFD5BFB-09BB-4501-93B0-E17FBD1A6B4D}"/>
              </a:ext>
            </a:extLst>
          </p:cNvPr>
          <p:cNvGrpSpPr/>
          <p:nvPr/>
        </p:nvGrpSpPr>
        <p:grpSpPr>
          <a:xfrm>
            <a:off x="6944524" y="1328387"/>
            <a:ext cx="3398915" cy="4716814"/>
            <a:chOff x="5287885" y="1912253"/>
            <a:chExt cx="3398915" cy="4716814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34BACD52-20E5-49D1-A4A5-67869E0695F4}"/>
                </a:ext>
              </a:extLst>
            </p:cNvPr>
            <p:cNvGrpSpPr/>
            <p:nvPr/>
          </p:nvGrpSpPr>
          <p:grpSpPr>
            <a:xfrm>
              <a:off x="5287885" y="1912253"/>
              <a:ext cx="3398915" cy="4716814"/>
              <a:chOff x="5463403" y="1899053"/>
              <a:chExt cx="3398915" cy="4716814"/>
            </a:xfrm>
          </p:grpSpPr>
          <p:pic>
            <p:nvPicPr>
              <p:cNvPr id="10" name="Bildobjekt 9">
                <a:extLst>
                  <a:ext uri="{FF2B5EF4-FFF2-40B4-BE49-F238E27FC236}">
                    <a16:creationId xmlns:a16="http://schemas.microsoft.com/office/drawing/2014/main" id="{6F02EA3A-474B-49BF-932D-FBA68D01D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3918" y="4151378"/>
                <a:ext cx="3398400" cy="2464489"/>
              </a:xfrm>
              <a:prstGeom prst="rect">
                <a:avLst/>
              </a:prstGeom>
            </p:spPr>
          </p:pic>
          <p:pic>
            <p:nvPicPr>
              <p:cNvPr id="12" name="Bildobjekt 11">
                <a:extLst>
                  <a:ext uri="{FF2B5EF4-FFF2-40B4-BE49-F238E27FC236}">
                    <a16:creationId xmlns:a16="http://schemas.microsoft.com/office/drawing/2014/main" id="{AD4522E0-ACFF-440C-8516-CBF9E95E9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3918" y="2465453"/>
                <a:ext cx="3397885" cy="1685925"/>
              </a:xfrm>
              <a:prstGeom prst="rect">
                <a:avLst/>
              </a:prstGeom>
            </p:spPr>
          </p:pic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id="{22246658-0069-4701-AE75-5CC96F074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3403" y="1899053"/>
                <a:ext cx="3398400" cy="566400"/>
              </a:xfrm>
              <a:prstGeom prst="rect">
                <a:avLst/>
              </a:prstGeom>
            </p:spPr>
          </p:pic>
        </p:grpSp>
        <p:sp>
          <p:nvSpPr>
            <p:cNvPr id="16" name="Rektangel: rundade hörn 15">
              <a:extLst>
                <a:ext uri="{FF2B5EF4-FFF2-40B4-BE49-F238E27FC236}">
                  <a16:creationId xmlns:a16="http://schemas.microsoft.com/office/drawing/2014/main" id="{790E0CBE-2D48-4108-B636-951F46511CE8}"/>
                </a:ext>
              </a:extLst>
            </p:cNvPr>
            <p:cNvSpPr/>
            <p:nvPr/>
          </p:nvSpPr>
          <p:spPr>
            <a:xfrm>
              <a:off x="5435600" y="5519440"/>
              <a:ext cx="1879600" cy="373296"/>
            </a:xfrm>
            <a:prstGeom prst="round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3" name="Rubrik 6">
            <a:extLst>
              <a:ext uri="{FF2B5EF4-FFF2-40B4-BE49-F238E27FC236}">
                <a16:creationId xmlns:a16="http://schemas.microsoft.com/office/drawing/2014/main" id="{C5689E50-9768-46E8-B263-795FE0888A2A}"/>
              </a:ext>
            </a:extLst>
          </p:cNvPr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2BBA165-22E4-4155-A252-BDF6D84DEA83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7"/>
              </a:rPr>
              <a:t>indatastod@trafikverket.se</a:t>
            </a:r>
            <a:endParaRPr lang="sv-SE" b="1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24B1362-F137-4F52-896A-5026D2D87936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387131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GCM-Vägtyp kvalitetskontroll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1218" y="1899054"/>
            <a:ext cx="4523742" cy="3650889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Vad gör Trafikverket?</a:t>
            </a:r>
          </a:p>
          <a:p>
            <a:pPr marL="0" indent="0">
              <a:buNone/>
            </a:pPr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Exempel:</a:t>
            </a:r>
          </a:p>
          <a:p>
            <a:pPr marL="0" indent="0">
              <a:buNone/>
            </a:pP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Gång- och cykelbana anges över passagen istället för övergångsställe.</a:t>
            </a:r>
          </a:p>
          <a:p>
            <a:pPr marL="0" indent="0">
              <a:buNone/>
            </a:pP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Indikeras som en punkt i resultatfilen från Lastkajen.</a:t>
            </a:r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F55A3649-1D7A-4801-A600-63B59F891639}"/>
              </a:ext>
            </a:extLst>
          </p:cNvPr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4998152-D50A-47E3-BD80-DF83BA8111F2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21CA5B2-4FE4-4ABA-93E6-576A25411C11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0C485A-19EB-48A6-8F33-6AA41122E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79" y="1386074"/>
            <a:ext cx="6213493" cy="45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GCM-Vägtyp kvalitetskontroll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49786" y="1899054"/>
            <a:ext cx="5765327" cy="4088961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Vad kan jag på kommunen göra?</a:t>
            </a:r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v-SE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  <a:t>Ladda hem filen </a:t>
            </a:r>
            <a:r>
              <a:rPr lang="sv-SE" sz="2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&lt;Kommun&gt;_</a:t>
            </a:r>
            <a:r>
              <a:rPr lang="sv-SE" sz="20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gcmv</a:t>
            </a:r>
            <a:r>
              <a:rPr lang="sv-SE" sz="2000" i="1" dirty="0" err="1">
                <a:latin typeface="Calibri" panose="020F0502020204030204" pitchFamily="34" charset="0"/>
                <a:ea typeface="Calibri" panose="020F0502020204030204" pitchFamily="34" charset="0"/>
              </a:rPr>
              <a:t>ägtyp_t_felkod.</a:t>
            </a:r>
            <a:r>
              <a:rPr lang="sv-SE" sz="20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gpkg</a:t>
            </a:r>
            <a:r>
              <a:rPr lang="sv-SE" sz="20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  <a:t>att använda som referens för att lokalisera bristerna. </a:t>
            </a:r>
            <a:b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  <a:t>ilen innehåller punktobjekt som kan användas som en indikation var GCM-Vägtyp behöver korrigeras.</a:t>
            </a:r>
          </a:p>
          <a:p>
            <a:endParaRPr lang="sv-S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  <a:t>Rätta GCM-Vägtyp genom att registrera en sträckutbredning på GCM-vägnätet. Leverera som ordinarie leverans till NVDB</a:t>
            </a:r>
          </a:p>
          <a:p>
            <a:endParaRPr lang="sv-S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ubrik 6">
            <a:extLst>
              <a:ext uri="{FF2B5EF4-FFF2-40B4-BE49-F238E27FC236}">
                <a16:creationId xmlns:a16="http://schemas.microsoft.com/office/drawing/2014/main" id="{8D6FD4EC-B81D-4D22-BA62-493370ECE6C7}"/>
              </a:ext>
            </a:extLst>
          </p:cNvPr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0273C69-B2FD-48C3-A653-EC5387124F4D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152C25A-7F2C-46AB-972C-65152E2AA594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C6D6617-931E-4894-BB9E-D333AC7E3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814" y="1437518"/>
            <a:ext cx="5104762" cy="4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43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8585550F-A1ED-4531-B6A7-CADBE4C34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693" y="1455786"/>
            <a:ext cx="6137598" cy="43310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GCM-Passage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49786" y="1899054"/>
            <a:ext cx="3957345" cy="3059895"/>
          </a:xfrm>
        </p:spPr>
        <p:txBody>
          <a:bodyPr/>
          <a:lstStyle/>
          <a:p>
            <a:pPr marL="0" indent="0">
              <a:buNone/>
            </a:pPr>
            <a:endParaRPr lang="sv-SE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Punktföreteelse </a:t>
            </a:r>
          </a:p>
          <a:p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Bilnätet</a:t>
            </a:r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200" dirty="0"/>
              <a:t>Kan registreras i en nod men kan även registreras PÅ en linje</a:t>
            </a:r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sz="2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5C68664-5679-455C-8FE9-2B8DB50C2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693" y="1455786"/>
            <a:ext cx="6184282" cy="4527168"/>
          </a:xfrm>
          <a:prstGeom prst="rect">
            <a:avLst/>
          </a:prstGeom>
        </p:spPr>
      </p:pic>
      <p:sp>
        <p:nvSpPr>
          <p:cNvPr id="15" name="Rubrik 6">
            <a:extLst>
              <a:ext uri="{FF2B5EF4-FFF2-40B4-BE49-F238E27FC236}">
                <a16:creationId xmlns:a16="http://schemas.microsoft.com/office/drawing/2014/main" id="{519B3C6C-EDAA-4722-9EAC-EE0E0FC9CCAB}"/>
              </a:ext>
            </a:extLst>
          </p:cNvPr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40D95D9-2CC5-470F-9B3C-828C71B4CB82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5"/>
              </a:rPr>
              <a:t>indatastod@trafikverket.se</a:t>
            </a:r>
            <a:endParaRPr lang="sv-SE" b="1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15A4782-2C50-4AE4-BF09-03D728138246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15174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85725" y="1756686"/>
            <a:ext cx="5415055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Trafikföreskrifter</a:t>
            </a:r>
            <a:endParaRPr kumimoji="0" lang="sv-SE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ubrik 6">
            <a:extLst>
              <a:ext uri="{FF2B5EF4-FFF2-40B4-BE49-F238E27FC236}">
                <a16:creationId xmlns:a16="http://schemas.microsoft.com/office/drawing/2014/main" id="{7A540BD7-8AAB-423E-A014-ED40F8F88CB4}"/>
              </a:ext>
            </a:extLst>
          </p:cNvPr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A326D7F-60B1-4761-AD83-8E49934239D7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E0A0FAF6-0AA9-45D2-A557-7D9D1EE371C7}"/>
              </a:ext>
            </a:extLst>
          </p:cNvPr>
          <p:cNvSpPr/>
          <p:nvPr/>
        </p:nvSpPr>
        <p:spPr>
          <a:xfrm>
            <a:off x="9774472" y="3144035"/>
            <a:ext cx="1321008" cy="1435274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NVDB</a:t>
            </a: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1157379A-0DEF-469D-8B22-70A87AA5B4C0}"/>
              </a:ext>
            </a:extLst>
          </p:cNvPr>
          <p:cNvSpPr/>
          <p:nvPr/>
        </p:nvSpPr>
        <p:spPr>
          <a:xfrm>
            <a:off x="7093349" y="2372060"/>
            <a:ext cx="1084217" cy="102022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/>
              <a:t>STFS/RDT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66BD8A6-320D-4248-BFB7-A80714BA6BE5}"/>
              </a:ext>
            </a:extLst>
          </p:cNvPr>
          <p:cNvSpPr/>
          <p:nvPr/>
        </p:nvSpPr>
        <p:spPr>
          <a:xfrm>
            <a:off x="3554010" y="2529462"/>
            <a:ext cx="2585156" cy="25715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E0525AA-606C-472D-B524-CD6471722256}"/>
              </a:ext>
            </a:extLst>
          </p:cNvPr>
          <p:cNvSpPr/>
          <p:nvPr/>
        </p:nvSpPr>
        <p:spPr>
          <a:xfrm>
            <a:off x="6697088" y="1869982"/>
            <a:ext cx="1930982" cy="173138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494B988-7A76-4F4F-93E2-50DF94045C6D}"/>
              </a:ext>
            </a:extLst>
          </p:cNvPr>
          <p:cNvSpPr/>
          <p:nvPr/>
        </p:nvSpPr>
        <p:spPr>
          <a:xfrm>
            <a:off x="9121619" y="2641362"/>
            <a:ext cx="2691253" cy="220928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F00E4D0C-1BB4-41B3-BC0A-855AA61798F9}"/>
              </a:ext>
            </a:extLst>
          </p:cNvPr>
          <p:cNvSpPr txBox="1"/>
          <p:nvPr/>
        </p:nvSpPr>
        <p:spPr>
          <a:xfrm>
            <a:off x="6646980" y="1906844"/>
            <a:ext cx="2031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Transportstyrelsen</a:t>
            </a:r>
            <a:endParaRPr lang="sv-SE" b="1" dirty="0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26380B9D-1575-47AE-AD60-E8642C18F10E}"/>
              </a:ext>
            </a:extLst>
          </p:cNvPr>
          <p:cNvSpPr txBox="1"/>
          <p:nvPr/>
        </p:nvSpPr>
        <p:spPr>
          <a:xfrm>
            <a:off x="3679469" y="2561246"/>
            <a:ext cx="2383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/>
              <a:t>Beslutande myndighet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9DEDE823-F996-4AC7-A353-12BA9203A7EB}"/>
              </a:ext>
            </a:extLst>
          </p:cNvPr>
          <p:cNvSpPr txBox="1"/>
          <p:nvPr/>
        </p:nvSpPr>
        <p:spPr>
          <a:xfrm>
            <a:off x="9758383" y="2691334"/>
            <a:ext cx="133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/>
              <a:t>Trafikverket</a:t>
            </a:r>
            <a:endParaRPr lang="sv-SE" b="1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08272741-7167-4424-AAAB-20A47CFA6AE1}"/>
              </a:ext>
            </a:extLst>
          </p:cNvPr>
          <p:cNvSpPr txBox="1"/>
          <p:nvPr/>
        </p:nvSpPr>
        <p:spPr>
          <a:xfrm>
            <a:off x="4206796" y="2949339"/>
            <a:ext cx="1289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Trafikföreskrifter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27EE80AE-36F2-4C08-86A5-848D95F7B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793" y="3295391"/>
            <a:ext cx="1138474" cy="1586189"/>
          </a:xfrm>
          <a:prstGeom prst="rect">
            <a:avLst/>
          </a:prstGeom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6D9E77B8-AE60-46E4-9C53-5101B52BE2D8}"/>
              </a:ext>
            </a:extLst>
          </p:cNvPr>
          <p:cNvSpPr/>
          <p:nvPr/>
        </p:nvSpPr>
        <p:spPr>
          <a:xfrm>
            <a:off x="6697087" y="4240132"/>
            <a:ext cx="1930982" cy="173138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3F2C360E-9961-45B1-BE3F-0F0902F53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418" y="4878899"/>
            <a:ext cx="1199538" cy="901666"/>
          </a:xfrm>
          <a:prstGeom prst="rect">
            <a:avLst/>
          </a:prstGeom>
        </p:spPr>
      </p:pic>
      <p:sp>
        <p:nvSpPr>
          <p:cNvPr id="37" name="textruta 36">
            <a:extLst>
              <a:ext uri="{FF2B5EF4-FFF2-40B4-BE49-F238E27FC236}">
                <a16:creationId xmlns:a16="http://schemas.microsoft.com/office/drawing/2014/main" id="{888E7676-6B60-40F7-B7B9-219984ABC3DC}"/>
              </a:ext>
            </a:extLst>
          </p:cNvPr>
          <p:cNvSpPr txBox="1"/>
          <p:nvPr/>
        </p:nvSpPr>
        <p:spPr>
          <a:xfrm>
            <a:off x="6896906" y="4498566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/>
              <a:t>Vägnätsanknytning</a:t>
            </a:r>
          </a:p>
        </p:txBody>
      </p:sp>
      <p:cxnSp>
        <p:nvCxnSpPr>
          <p:cNvPr id="38" name="Rak pilkoppling 37">
            <a:extLst>
              <a:ext uri="{FF2B5EF4-FFF2-40B4-BE49-F238E27FC236}">
                <a16:creationId xmlns:a16="http://schemas.microsoft.com/office/drawing/2014/main" id="{423D4CFC-912F-4B34-B7CB-B19F21674216}"/>
              </a:ext>
            </a:extLst>
          </p:cNvPr>
          <p:cNvCxnSpPr>
            <a:stCxn id="37" idx="0"/>
            <a:endCxn id="20" idx="3"/>
          </p:cNvCxnSpPr>
          <p:nvPr/>
        </p:nvCxnSpPr>
        <p:spPr>
          <a:xfrm flipH="1" flipV="1">
            <a:off x="7635458" y="3392280"/>
            <a:ext cx="5402" cy="11062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koppling 41">
            <a:extLst>
              <a:ext uri="{FF2B5EF4-FFF2-40B4-BE49-F238E27FC236}">
                <a16:creationId xmlns:a16="http://schemas.microsoft.com/office/drawing/2014/main" id="{CAB5CAE7-C21A-466B-A544-D05014D53E82}"/>
              </a:ext>
            </a:extLst>
          </p:cNvPr>
          <p:cNvCxnSpPr>
            <a:cxnSpLocks/>
            <a:stCxn id="20" idx="4"/>
            <a:endCxn id="19" idx="2"/>
          </p:cNvCxnSpPr>
          <p:nvPr/>
        </p:nvCxnSpPr>
        <p:spPr>
          <a:xfrm>
            <a:off x="8177566" y="2882170"/>
            <a:ext cx="1596906" cy="9795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koppling 43">
            <a:extLst>
              <a:ext uri="{FF2B5EF4-FFF2-40B4-BE49-F238E27FC236}">
                <a16:creationId xmlns:a16="http://schemas.microsoft.com/office/drawing/2014/main" id="{BB7096EE-1A79-4FD3-BF68-43B720D5180E}"/>
              </a:ext>
            </a:extLst>
          </p:cNvPr>
          <p:cNvCxnSpPr>
            <a:cxnSpLocks/>
            <a:stCxn id="34" idx="3"/>
            <a:endCxn id="20" idx="2"/>
          </p:cNvCxnSpPr>
          <p:nvPr/>
        </p:nvCxnSpPr>
        <p:spPr>
          <a:xfrm flipV="1">
            <a:off x="5404267" y="2882170"/>
            <a:ext cx="1689082" cy="12063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pilkoppling 44">
            <a:extLst>
              <a:ext uri="{FF2B5EF4-FFF2-40B4-BE49-F238E27FC236}">
                <a16:creationId xmlns:a16="http://schemas.microsoft.com/office/drawing/2014/main" id="{2A85A5BC-06D8-42CA-9517-C99EC1F99994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>
            <a:off x="5404267" y="4088486"/>
            <a:ext cx="1654151" cy="12412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koppling 45">
            <a:extLst>
              <a:ext uri="{FF2B5EF4-FFF2-40B4-BE49-F238E27FC236}">
                <a16:creationId xmlns:a16="http://schemas.microsoft.com/office/drawing/2014/main" id="{48C97F69-99D4-4043-B2EC-0AF1CE2D9FE5}"/>
              </a:ext>
            </a:extLst>
          </p:cNvPr>
          <p:cNvCxnSpPr>
            <a:cxnSpLocks/>
            <a:stCxn id="36" idx="3"/>
            <a:endCxn id="19" idx="2"/>
          </p:cNvCxnSpPr>
          <p:nvPr/>
        </p:nvCxnSpPr>
        <p:spPr>
          <a:xfrm flipV="1">
            <a:off x="8257956" y="3861672"/>
            <a:ext cx="1516516" cy="146806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Bildobjekt 56">
            <a:extLst>
              <a:ext uri="{FF2B5EF4-FFF2-40B4-BE49-F238E27FC236}">
                <a16:creationId xmlns:a16="http://schemas.microsoft.com/office/drawing/2014/main" id="{05E1C899-3B21-4950-8B39-C2E2B0FF2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56" y="2529462"/>
            <a:ext cx="2600325" cy="329565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94117D9C-7415-4B32-BE12-5BDD5E33679E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7993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770091" y="2132261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/>
              <a:t>Frågor??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201742" y="4102161"/>
            <a:ext cx="5575300" cy="73866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v-SE" sz="2400" dirty="0">
                <a:hlinkClick r:id="rId3"/>
              </a:rPr>
              <a:t>indatastod@trafikverket.se</a:t>
            </a:r>
            <a:endParaRPr lang="sv-SE" sz="2400" dirty="0"/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2E8140A-D186-4923-93A2-5F029E29D6B8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630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1400" dirty="0"/>
          </a:p>
          <a:p>
            <a:r>
              <a:rPr lang="sv-SE" sz="1600" dirty="0"/>
              <a:t>Praktiska fall leveranser</a:t>
            </a:r>
          </a:p>
          <a:p>
            <a:endParaRPr lang="sv-SE" sz="1600" dirty="0"/>
          </a:p>
          <a:p>
            <a:r>
              <a:rPr lang="sv-SE" sz="1600" dirty="0"/>
              <a:t>Typfall väghållare</a:t>
            </a:r>
          </a:p>
          <a:p>
            <a:endParaRPr lang="sv-SE" sz="1600" dirty="0"/>
          </a:p>
          <a:p>
            <a:r>
              <a:rPr lang="sv-SE" sz="1600" dirty="0"/>
              <a:t>GCM-vägtyp / GCM-passage</a:t>
            </a:r>
          </a:p>
          <a:p>
            <a:pPr marL="0" indent="0">
              <a:buNone/>
            </a:pPr>
            <a:endParaRPr lang="sv-SE" sz="1600" dirty="0"/>
          </a:p>
          <a:p>
            <a:r>
              <a:rPr lang="sv-SE" sz="1600" dirty="0"/>
              <a:t>Trafikföreskrifter – RDT/STFS</a:t>
            </a:r>
          </a:p>
          <a:p>
            <a:endParaRPr lang="sv-SE" sz="1600" dirty="0"/>
          </a:p>
          <a:p>
            <a:r>
              <a:rPr lang="sv-SE" sz="1600" dirty="0"/>
              <a:t>Frågor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177165" y="1729267"/>
            <a:ext cx="617128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– Leverera till NVDB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61DDE02-23B7-47EA-A4BF-86F56C9B79E9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2" name="textruta 1"/>
          <p:cNvSpPr txBox="1"/>
          <p:nvPr/>
        </p:nvSpPr>
        <p:spPr>
          <a:xfrm>
            <a:off x="1085726" y="1756686"/>
            <a:ext cx="4313588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Praktiska fall leveranser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83368" y="2839453"/>
            <a:ext cx="411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400" dirty="0"/>
              <a:t>ÖFT-datum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283368" y="3470809"/>
            <a:ext cx="521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400" dirty="0"/>
              <a:t>Geometrirättning kontra förändra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421" y="2607556"/>
            <a:ext cx="4157562" cy="2207101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11" name="Rubrik 6">
            <a:extLst>
              <a:ext uri="{FF2B5EF4-FFF2-40B4-BE49-F238E27FC236}">
                <a16:creationId xmlns:a16="http://schemas.microsoft.com/office/drawing/2014/main" id="{573925B9-0392-4A67-A786-18D18A76E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96F8781-E408-433A-A2BF-2D43E4DCB3D2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4"/>
              </a:rPr>
              <a:t>indatastod@trafikverket.se</a:t>
            </a:r>
            <a:endParaRPr lang="sv-SE" b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705535F-A0F1-46D5-9D0E-69260787B7DA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7315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rundade hörn 9"/>
          <p:cNvSpPr/>
          <p:nvPr/>
        </p:nvSpPr>
        <p:spPr>
          <a:xfrm>
            <a:off x="3782861" y="2706320"/>
            <a:ext cx="2039861" cy="3955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 bilväg</a:t>
            </a:r>
          </a:p>
        </p:txBody>
      </p:sp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085726" y="1756686"/>
            <a:ext cx="4313588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Typfall – nytt vägnät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7437133" y="1911689"/>
            <a:ext cx="2707217" cy="19848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Väglänk – mittlinje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Vägtrafiknät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Väghållare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Slitlager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Funktionell vägklass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Gatutyp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703339" y="4748524"/>
            <a:ext cx="2039861" cy="3955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 GC-väg</a:t>
            </a:r>
          </a:p>
        </p:txBody>
      </p:sp>
      <p:sp>
        <p:nvSpPr>
          <p:cNvPr id="14" name="Rektangel med rundade hörn 13"/>
          <p:cNvSpPr/>
          <p:nvPr/>
        </p:nvSpPr>
        <p:spPr>
          <a:xfrm>
            <a:off x="4357611" y="3953893"/>
            <a:ext cx="2707217" cy="19848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Väglänk – mittlinje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Vägtrafiknät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Väghållare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Slitlager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GCM-vägtyp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Cykelvägskategorier</a:t>
            </a:r>
          </a:p>
        </p:txBody>
      </p:sp>
      <p:cxnSp>
        <p:nvCxnSpPr>
          <p:cNvPr id="16" name="Rak pilkoppling 15"/>
          <p:cNvCxnSpPr>
            <a:stCxn id="10" idx="3"/>
            <a:endCxn id="12" idx="1"/>
          </p:cNvCxnSpPr>
          <p:nvPr/>
        </p:nvCxnSpPr>
        <p:spPr>
          <a:xfrm>
            <a:off x="5822722" y="2904107"/>
            <a:ext cx="1614411" cy="0"/>
          </a:xfrm>
          <a:prstGeom prst="straightConnector1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/>
          <p:cNvCxnSpPr>
            <a:stCxn id="13" idx="3"/>
            <a:endCxn id="14" idx="1"/>
          </p:cNvCxnSpPr>
          <p:nvPr/>
        </p:nvCxnSpPr>
        <p:spPr>
          <a:xfrm>
            <a:off x="2743200" y="4946311"/>
            <a:ext cx="1614411" cy="0"/>
          </a:xfrm>
          <a:prstGeom prst="straightConnector1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8845466" y="4964956"/>
            <a:ext cx="308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¹ Vägtrafiknät behöver inte levereras om det framgår i väglänksfilen om det är bil eller cykel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Om vägen är kommunal eller om den är enskild och ligger inom tättbebyggt område</a:t>
            </a:r>
          </a:p>
        </p:txBody>
      </p:sp>
      <p:sp>
        <p:nvSpPr>
          <p:cNvPr id="15" name="Rubrik 6">
            <a:extLst>
              <a:ext uri="{FF2B5EF4-FFF2-40B4-BE49-F238E27FC236}">
                <a16:creationId xmlns:a16="http://schemas.microsoft.com/office/drawing/2014/main" id="{7A540BD7-8AAB-423E-A014-ED40F8F88CB4}"/>
              </a:ext>
            </a:extLst>
          </p:cNvPr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A326D7F-60B1-4761-AD83-8E49934239D7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AC03975-D1AE-4D0F-A883-859E7A5EE292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0288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2" name="textruta 1"/>
          <p:cNvSpPr txBox="1"/>
          <p:nvPr/>
        </p:nvSpPr>
        <p:spPr>
          <a:xfrm>
            <a:off x="1085726" y="1756686"/>
            <a:ext cx="4313588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Leveransmallar</a:t>
            </a:r>
          </a:p>
        </p:txBody>
      </p:sp>
      <p:sp>
        <p:nvSpPr>
          <p:cNvPr id="11" name="Rubrik 6">
            <a:extLst>
              <a:ext uri="{FF2B5EF4-FFF2-40B4-BE49-F238E27FC236}">
                <a16:creationId xmlns:a16="http://schemas.microsoft.com/office/drawing/2014/main" id="{573925B9-0392-4A67-A786-18D18A76E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96F8781-E408-433A-A2BF-2D43E4DCB3D2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705535F-A0F1-46D5-9D0E-69260787B7DA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D2BAB22-1A2B-4441-B4C7-E091BD82F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13" y="1481566"/>
            <a:ext cx="6053876" cy="4520472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F314974C-E9EE-410C-ADBA-0C79510ED92D}"/>
              </a:ext>
            </a:extLst>
          </p:cNvPr>
          <p:cNvSpPr/>
          <p:nvPr/>
        </p:nvSpPr>
        <p:spPr>
          <a:xfrm>
            <a:off x="6376737" y="4836695"/>
            <a:ext cx="3663158" cy="116534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E32EE4B5-8A86-4048-AC05-3BC65518BA44}"/>
              </a:ext>
            </a:extLst>
          </p:cNvPr>
          <p:cNvCxnSpPr>
            <a:cxnSpLocks/>
          </p:cNvCxnSpPr>
          <p:nvPr/>
        </p:nvCxnSpPr>
        <p:spPr>
          <a:xfrm>
            <a:off x="8644678" y="1082842"/>
            <a:ext cx="0" cy="116713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AD0EBAF8-5B4E-4311-AAD0-333A64542F7C}"/>
              </a:ext>
            </a:extLst>
          </p:cNvPr>
          <p:cNvCxnSpPr>
            <a:cxnSpLocks/>
          </p:cNvCxnSpPr>
          <p:nvPr/>
        </p:nvCxnSpPr>
        <p:spPr>
          <a:xfrm flipH="1">
            <a:off x="6149688" y="2521797"/>
            <a:ext cx="2224291" cy="2815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085725" y="1756686"/>
            <a:ext cx="5415055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Typfall - väghållarförändringar</a:t>
            </a:r>
          </a:p>
        </p:txBody>
      </p:sp>
      <p:sp>
        <p:nvSpPr>
          <p:cNvPr id="15" name="Rubrik 6">
            <a:extLst>
              <a:ext uri="{FF2B5EF4-FFF2-40B4-BE49-F238E27FC236}">
                <a16:creationId xmlns:a16="http://schemas.microsoft.com/office/drawing/2014/main" id="{7A540BD7-8AAB-423E-A014-ED40F8F88CB4}"/>
              </a:ext>
            </a:extLst>
          </p:cNvPr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A326D7F-60B1-4761-AD83-8E49934239D7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8A36C797-511B-4944-9563-33F0BE603577}"/>
              </a:ext>
            </a:extLst>
          </p:cNvPr>
          <p:cNvSpPr/>
          <p:nvPr/>
        </p:nvSpPr>
        <p:spPr>
          <a:xfrm>
            <a:off x="1085725" y="2741366"/>
            <a:ext cx="2064190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Statlig till kommunal/enskild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A2E725F2-A055-44F6-A406-A41B9AE47469}"/>
              </a:ext>
            </a:extLst>
          </p:cNvPr>
          <p:cNvSpPr/>
          <p:nvPr/>
        </p:nvSpPr>
        <p:spPr>
          <a:xfrm>
            <a:off x="4491438" y="3408423"/>
            <a:ext cx="2889275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Ska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b="1" dirty="0">
                <a:solidFill>
                  <a:schemeClr val="tx1"/>
                </a:solidFill>
              </a:rPr>
              <a:t>alltid</a:t>
            </a:r>
            <a:r>
              <a:rPr lang="sv-SE" dirty="0">
                <a:solidFill>
                  <a:schemeClr val="tx1"/>
                </a:solidFill>
              </a:rPr>
              <a:t> finnas beslut från TRV på överenskommelse</a:t>
            </a: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8EE08319-CBAD-497B-BFB8-680625883E61}"/>
              </a:ext>
            </a:extLst>
          </p:cNvPr>
          <p:cNvSpPr/>
          <p:nvPr/>
        </p:nvSpPr>
        <p:spPr>
          <a:xfrm>
            <a:off x="1085725" y="4075482"/>
            <a:ext cx="2064190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Kommunal/enskild till statlig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8B1A33A-2C84-4146-BEE0-53E838947C09}"/>
              </a:ext>
            </a:extLst>
          </p:cNvPr>
          <p:cNvSpPr txBox="1"/>
          <p:nvPr/>
        </p:nvSpPr>
        <p:spPr>
          <a:xfrm>
            <a:off x="1085725" y="3680048"/>
            <a:ext cx="2064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eller</a:t>
            </a:r>
            <a:endParaRPr lang="sv-SE" dirty="0"/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F062A7C-F8E9-4533-B5C7-B50BDEEEBF04}"/>
              </a:ext>
            </a:extLst>
          </p:cNvPr>
          <p:cNvCxnSpPr>
            <a:cxnSpLocks/>
            <a:stCxn id="3" idx="3"/>
            <a:endCxn id="20" idx="1"/>
          </p:cNvCxnSpPr>
          <p:nvPr/>
        </p:nvCxnSpPr>
        <p:spPr>
          <a:xfrm>
            <a:off x="3149915" y="3166879"/>
            <a:ext cx="1341523" cy="667057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D6319C73-3048-47AB-86AB-1CE5FDE29ABE}"/>
              </a:ext>
            </a:extLst>
          </p:cNvPr>
          <p:cNvCxnSpPr>
            <a:cxnSpLocks/>
            <a:stCxn id="21" idx="3"/>
            <a:endCxn id="20" idx="1"/>
          </p:cNvCxnSpPr>
          <p:nvPr/>
        </p:nvCxnSpPr>
        <p:spPr>
          <a:xfrm flipV="1">
            <a:off x="3149915" y="3833936"/>
            <a:ext cx="1341523" cy="667059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0BFDCA65-BE21-4F22-A54E-22E271CD8FEE}"/>
              </a:ext>
            </a:extLst>
          </p:cNvPr>
          <p:cNvSpPr/>
          <p:nvPr/>
        </p:nvSpPr>
        <p:spPr>
          <a:xfrm>
            <a:off x="8553226" y="3408422"/>
            <a:ext cx="1883711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Ändring i NVDB</a:t>
            </a:r>
          </a:p>
        </p:txBody>
      </p: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DEB156CE-E911-4BCE-A171-F2FFB29D6655}"/>
              </a:ext>
            </a:extLst>
          </p:cNvPr>
          <p:cNvCxnSpPr>
            <a:cxnSpLocks/>
            <a:stCxn id="20" idx="3"/>
            <a:endCxn id="26" idx="1"/>
          </p:cNvCxnSpPr>
          <p:nvPr/>
        </p:nvCxnSpPr>
        <p:spPr>
          <a:xfrm flipV="1">
            <a:off x="7380713" y="3833935"/>
            <a:ext cx="1172513" cy="1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DDBA0B72-30F8-454A-A53E-EF9E26238C34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7920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085725" y="1756686"/>
            <a:ext cx="5415055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Typfall - väghållarförändringar</a:t>
            </a:r>
          </a:p>
        </p:txBody>
      </p:sp>
      <p:sp>
        <p:nvSpPr>
          <p:cNvPr id="15" name="Rubrik 6">
            <a:extLst>
              <a:ext uri="{FF2B5EF4-FFF2-40B4-BE49-F238E27FC236}">
                <a16:creationId xmlns:a16="http://schemas.microsoft.com/office/drawing/2014/main" id="{7A540BD7-8AAB-423E-A014-ED40F8F88CB4}"/>
              </a:ext>
            </a:extLst>
          </p:cNvPr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A326D7F-60B1-4761-AD83-8E49934239D7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8A36C797-511B-4944-9563-33F0BE603577}"/>
              </a:ext>
            </a:extLst>
          </p:cNvPr>
          <p:cNvSpPr/>
          <p:nvPr/>
        </p:nvSpPr>
        <p:spPr>
          <a:xfrm>
            <a:off x="1085725" y="2741366"/>
            <a:ext cx="2064190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Kommunal till enskild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A2E725F2-A055-44F6-A406-A41B9AE47469}"/>
              </a:ext>
            </a:extLst>
          </p:cNvPr>
          <p:cNvSpPr/>
          <p:nvPr/>
        </p:nvSpPr>
        <p:spPr>
          <a:xfrm>
            <a:off x="4491438" y="3408423"/>
            <a:ext cx="2889275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Beslut </a:t>
            </a:r>
            <a:r>
              <a:rPr lang="sv-SE" b="1" dirty="0">
                <a:solidFill>
                  <a:schemeClr val="tx1"/>
                </a:solidFill>
              </a:rPr>
              <a:t>behöver inte </a:t>
            </a:r>
            <a:r>
              <a:rPr lang="sv-SE" dirty="0">
                <a:solidFill>
                  <a:schemeClr val="tx1"/>
                </a:solidFill>
              </a:rPr>
              <a:t>delges TRV, men det underlättar om det finns och bifogas</a:t>
            </a: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8EE08319-CBAD-497B-BFB8-680625883E61}"/>
              </a:ext>
            </a:extLst>
          </p:cNvPr>
          <p:cNvSpPr/>
          <p:nvPr/>
        </p:nvSpPr>
        <p:spPr>
          <a:xfrm>
            <a:off x="1085725" y="4075482"/>
            <a:ext cx="2064190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Enskild till kommunal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8B1A33A-2C84-4146-BEE0-53E838947C09}"/>
              </a:ext>
            </a:extLst>
          </p:cNvPr>
          <p:cNvSpPr txBox="1"/>
          <p:nvPr/>
        </p:nvSpPr>
        <p:spPr>
          <a:xfrm>
            <a:off x="1085725" y="3680048"/>
            <a:ext cx="2064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eller</a:t>
            </a:r>
            <a:endParaRPr lang="sv-SE" dirty="0"/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F062A7C-F8E9-4533-B5C7-B50BDEEEBF04}"/>
              </a:ext>
            </a:extLst>
          </p:cNvPr>
          <p:cNvCxnSpPr>
            <a:cxnSpLocks/>
            <a:stCxn id="3" idx="3"/>
            <a:endCxn id="20" idx="1"/>
          </p:cNvCxnSpPr>
          <p:nvPr/>
        </p:nvCxnSpPr>
        <p:spPr>
          <a:xfrm>
            <a:off x="3149915" y="3166879"/>
            <a:ext cx="1341523" cy="667057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D6319C73-3048-47AB-86AB-1CE5FDE29ABE}"/>
              </a:ext>
            </a:extLst>
          </p:cNvPr>
          <p:cNvCxnSpPr>
            <a:cxnSpLocks/>
            <a:stCxn id="21" idx="3"/>
            <a:endCxn id="20" idx="1"/>
          </p:cNvCxnSpPr>
          <p:nvPr/>
        </p:nvCxnSpPr>
        <p:spPr>
          <a:xfrm flipV="1">
            <a:off x="3149915" y="3833936"/>
            <a:ext cx="1341523" cy="667059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0BFDCA65-BE21-4F22-A54E-22E271CD8FEE}"/>
              </a:ext>
            </a:extLst>
          </p:cNvPr>
          <p:cNvSpPr/>
          <p:nvPr/>
        </p:nvSpPr>
        <p:spPr>
          <a:xfrm>
            <a:off x="8553226" y="3408422"/>
            <a:ext cx="1883711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Ändring i NVDB</a:t>
            </a:r>
          </a:p>
        </p:txBody>
      </p: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DEB156CE-E911-4BCE-A171-F2FFB29D6655}"/>
              </a:ext>
            </a:extLst>
          </p:cNvPr>
          <p:cNvCxnSpPr>
            <a:cxnSpLocks/>
            <a:stCxn id="20" idx="3"/>
            <a:endCxn id="26" idx="1"/>
          </p:cNvCxnSpPr>
          <p:nvPr/>
        </p:nvCxnSpPr>
        <p:spPr>
          <a:xfrm flipV="1">
            <a:off x="7380713" y="3833935"/>
            <a:ext cx="1172513" cy="1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6367F7EE-D59F-4371-98BD-18B61D622B08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3512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085725" y="1756686"/>
            <a:ext cx="5415055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Typfall – </a:t>
            </a:r>
            <a:r>
              <a:rPr lang="sv-SE" sz="28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avvikande underhåll</a:t>
            </a:r>
            <a:endParaRPr kumimoji="0" lang="sv-SE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ubrik 6">
            <a:extLst>
              <a:ext uri="{FF2B5EF4-FFF2-40B4-BE49-F238E27FC236}">
                <a16:creationId xmlns:a16="http://schemas.microsoft.com/office/drawing/2014/main" id="{7A540BD7-8AAB-423E-A014-ED40F8F88CB4}"/>
              </a:ext>
            </a:extLst>
          </p:cNvPr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A326D7F-60B1-4761-AD83-8E49934239D7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8A36C797-511B-4944-9563-33F0BE603577}"/>
              </a:ext>
            </a:extLst>
          </p:cNvPr>
          <p:cNvSpPr/>
          <p:nvPr/>
        </p:nvSpPr>
        <p:spPr>
          <a:xfrm>
            <a:off x="606581" y="2804740"/>
            <a:ext cx="1728521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Kommunal väg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A2E725F2-A055-44F6-A406-A41B9AE47469}"/>
              </a:ext>
            </a:extLst>
          </p:cNvPr>
          <p:cNvSpPr/>
          <p:nvPr/>
        </p:nvSpPr>
        <p:spPr>
          <a:xfrm>
            <a:off x="2753238" y="2804740"/>
            <a:ext cx="1933695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Avtal: Enskilt underhåll</a:t>
            </a: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8EE08319-CBAD-497B-BFB8-680625883E61}"/>
              </a:ext>
            </a:extLst>
          </p:cNvPr>
          <p:cNvSpPr/>
          <p:nvPr/>
        </p:nvSpPr>
        <p:spPr>
          <a:xfrm>
            <a:off x="606581" y="4138856"/>
            <a:ext cx="1728522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Enskild väg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8B1A33A-2C84-4146-BEE0-53E838947C09}"/>
              </a:ext>
            </a:extLst>
          </p:cNvPr>
          <p:cNvSpPr txBox="1"/>
          <p:nvPr/>
        </p:nvSpPr>
        <p:spPr>
          <a:xfrm>
            <a:off x="606581" y="3743422"/>
            <a:ext cx="1728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eller</a:t>
            </a:r>
            <a:endParaRPr lang="sv-SE" dirty="0"/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F062A7C-F8E9-4533-B5C7-B50BDEEEBF04}"/>
              </a:ext>
            </a:extLst>
          </p:cNvPr>
          <p:cNvCxnSpPr>
            <a:cxnSpLocks/>
            <a:stCxn id="3" idx="3"/>
            <a:endCxn id="20" idx="1"/>
          </p:cNvCxnSpPr>
          <p:nvPr/>
        </p:nvCxnSpPr>
        <p:spPr>
          <a:xfrm>
            <a:off x="2335102" y="3230253"/>
            <a:ext cx="418136" cy="0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D6319C73-3048-47AB-86AB-1CE5FDE29ABE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2335103" y="4564368"/>
            <a:ext cx="418135" cy="1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AFD410C2-9E43-4704-9B8E-E8FFEC3CA93F}"/>
              </a:ext>
            </a:extLst>
          </p:cNvPr>
          <p:cNvSpPr/>
          <p:nvPr/>
        </p:nvSpPr>
        <p:spPr>
          <a:xfrm>
            <a:off x="2753238" y="4138855"/>
            <a:ext cx="1933695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Avtal: Kommunalt underhåll</a:t>
            </a:r>
          </a:p>
        </p:txBody>
      </p: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D5ABEF42-94FE-4F66-8D69-943CECA17F53}"/>
              </a:ext>
            </a:extLst>
          </p:cNvPr>
          <p:cNvSpPr/>
          <p:nvPr/>
        </p:nvSpPr>
        <p:spPr>
          <a:xfrm>
            <a:off x="5305017" y="2804739"/>
            <a:ext cx="3349817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Väghållare: kommunal</a:t>
            </a:r>
          </a:p>
          <a:p>
            <a:r>
              <a:rPr lang="sv-SE" dirty="0">
                <a:solidFill>
                  <a:schemeClr val="tx1"/>
                </a:solidFill>
              </a:rPr>
              <a:t>Avvikande underhåll: enskild</a:t>
            </a:r>
          </a:p>
        </p:txBody>
      </p: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015FB787-8994-4BA3-BCB1-591518F603F3}"/>
              </a:ext>
            </a:extLst>
          </p:cNvPr>
          <p:cNvCxnSpPr>
            <a:cxnSpLocks/>
            <a:stCxn id="20" idx="3"/>
            <a:endCxn id="28" idx="1"/>
          </p:cNvCxnSpPr>
          <p:nvPr/>
        </p:nvCxnSpPr>
        <p:spPr>
          <a:xfrm flipV="1">
            <a:off x="4686933" y="3230252"/>
            <a:ext cx="618084" cy="1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7181A4DE-A9B5-47E7-894B-D64000A236CF}"/>
              </a:ext>
            </a:extLst>
          </p:cNvPr>
          <p:cNvCxnSpPr>
            <a:cxnSpLocks/>
            <a:stCxn id="23" idx="3"/>
            <a:endCxn id="31" idx="1"/>
          </p:cNvCxnSpPr>
          <p:nvPr/>
        </p:nvCxnSpPr>
        <p:spPr>
          <a:xfrm>
            <a:off x="4686933" y="4564368"/>
            <a:ext cx="618084" cy="0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ktangel: rundade hörn 30">
            <a:extLst>
              <a:ext uri="{FF2B5EF4-FFF2-40B4-BE49-F238E27FC236}">
                <a16:creationId xmlns:a16="http://schemas.microsoft.com/office/drawing/2014/main" id="{B0510833-074C-4AE7-9539-A87810E7FD6F}"/>
              </a:ext>
            </a:extLst>
          </p:cNvPr>
          <p:cNvSpPr/>
          <p:nvPr/>
        </p:nvSpPr>
        <p:spPr>
          <a:xfrm>
            <a:off x="5305017" y="4138855"/>
            <a:ext cx="3349817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Väghållare: enskild</a:t>
            </a:r>
          </a:p>
          <a:p>
            <a:r>
              <a:rPr lang="sv-SE" dirty="0">
                <a:solidFill>
                  <a:schemeClr val="tx1"/>
                </a:solidFill>
              </a:rPr>
              <a:t>Avvikande underhåll: kommunal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95DFD23-43CC-4249-8E67-443D2ABFD580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2392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85725" y="1756686"/>
            <a:ext cx="5415055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Typfall – </a:t>
            </a:r>
            <a:r>
              <a:rPr lang="sv-SE" sz="28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statligt driftbidrag</a:t>
            </a:r>
            <a:endParaRPr kumimoji="0" lang="sv-SE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ubrik 6">
            <a:extLst>
              <a:ext uri="{FF2B5EF4-FFF2-40B4-BE49-F238E27FC236}">
                <a16:creationId xmlns:a16="http://schemas.microsoft.com/office/drawing/2014/main" id="{7A540BD7-8AAB-423E-A014-ED40F8F88CB4}"/>
              </a:ext>
            </a:extLst>
          </p:cNvPr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/>
              <a:t>Webbinarie december 2023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A326D7F-60B1-4761-AD83-8E49934239D7}"/>
              </a:ext>
            </a:extLst>
          </p:cNvPr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8A36C797-511B-4944-9563-33F0BE603577}"/>
              </a:ext>
            </a:extLst>
          </p:cNvPr>
          <p:cNvSpPr/>
          <p:nvPr/>
        </p:nvSpPr>
        <p:spPr>
          <a:xfrm>
            <a:off x="2814247" y="4049729"/>
            <a:ext cx="1933695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Kommunen bidragstagare</a:t>
            </a: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8EE08319-CBAD-497B-BFB8-680625883E61}"/>
              </a:ext>
            </a:extLst>
          </p:cNvPr>
          <p:cNvSpPr/>
          <p:nvPr/>
        </p:nvSpPr>
        <p:spPr>
          <a:xfrm>
            <a:off x="406632" y="3429000"/>
            <a:ext cx="1728522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Driftbidrag – </a:t>
            </a:r>
            <a:r>
              <a:rPr lang="sv-SE" b="1" dirty="0">
                <a:solidFill>
                  <a:schemeClr val="tx1"/>
                </a:solidFill>
              </a:rPr>
              <a:t>ALLTID</a:t>
            </a:r>
            <a:r>
              <a:rPr lang="sv-SE" dirty="0">
                <a:solidFill>
                  <a:schemeClr val="tx1"/>
                </a:solidFill>
              </a:rPr>
              <a:t> enskild väghållare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F062A7C-F8E9-4533-B5C7-B50BDEEEBF04}"/>
              </a:ext>
            </a:extLst>
          </p:cNvPr>
          <p:cNvCxnSpPr>
            <a:cxnSpLocks/>
            <a:stCxn id="3" idx="3"/>
            <a:endCxn id="32" idx="1"/>
          </p:cNvCxnSpPr>
          <p:nvPr/>
        </p:nvCxnSpPr>
        <p:spPr>
          <a:xfrm>
            <a:off x="4747942" y="4475242"/>
            <a:ext cx="2759628" cy="705964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D6319C73-3048-47AB-86AB-1CE5FDE29ABE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2135154" y="3382326"/>
            <a:ext cx="679094" cy="472187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AFD410C2-9E43-4704-9B8E-E8FFEC3CA93F}"/>
              </a:ext>
            </a:extLst>
          </p:cNvPr>
          <p:cNvSpPr/>
          <p:nvPr/>
        </p:nvSpPr>
        <p:spPr>
          <a:xfrm>
            <a:off x="2814248" y="2956813"/>
            <a:ext cx="1933695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Förening/privat bidragstagare</a:t>
            </a:r>
          </a:p>
        </p:txBody>
      </p: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7181A4DE-A9B5-47E7-894B-D64000A236CF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>
            <a:off x="4747943" y="3382326"/>
            <a:ext cx="1031988" cy="306229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DC9CC754-E9C6-4593-A389-DB86327435DC}"/>
              </a:ext>
            </a:extLst>
          </p:cNvPr>
          <p:cNvSpPr/>
          <p:nvPr/>
        </p:nvSpPr>
        <p:spPr>
          <a:xfrm>
            <a:off x="7507570" y="4755693"/>
            <a:ext cx="3349817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Väghållare: enskild</a:t>
            </a:r>
          </a:p>
          <a:p>
            <a:r>
              <a:rPr lang="sv-SE" dirty="0">
                <a:solidFill>
                  <a:schemeClr val="tx1"/>
                </a:solidFill>
              </a:rPr>
              <a:t>Avvikande underhåll: kommunal</a:t>
            </a:r>
          </a:p>
        </p:txBody>
      </p:sp>
      <p:sp>
        <p:nvSpPr>
          <p:cNvPr id="33" name="Rektangel: rundade hörn 32">
            <a:extLst>
              <a:ext uri="{FF2B5EF4-FFF2-40B4-BE49-F238E27FC236}">
                <a16:creationId xmlns:a16="http://schemas.microsoft.com/office/drawing/2014/main" id="{5843901E-4448-43AB-9804-A621904EBD94}"/>
              </a:ext>
            </a:extLst>
          </p:cNvPr>
          <p:cNvSpPr/>
          <p:nvPr/>
        </p:nvSpPr>
        <p:spPr>
          <a:xfrm>
            <a:off x="5779931" y="3263042"/>
            <a:ext cx="1933695" cy="851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Avtal: Kommunalt underhåll</a:t>
            </a:r>
          </a:p>
        </p:txBody>
      </p:sp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id="{088DB376-656D-43B0-8892-545BF45695AC}"/>
              </a:ext>
            </a:extLst>
          </p:cNvPr>
          <p:cNvCxnSpPr>
            <a:cxnSpLocks/>
            <a:stCxn id="21" idx="3"/>
            <a:endCxn id="3" idx="1"/>
          </p:cNvCxnSpPr>
          <p:nvPr/>
        </p:nvCxnSpPr>
        <p:spPr>
          <a:xfrm>
            <a:off x="2135154" y="3854513"/>
            <a:ext cx="679093" cy="620729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Koppling: vinklad 64">
            <a:extLst>
              <a:ext uri="{FF2B5EF4-FFF2-40B4-BE49-F238E27FC236}">
                <a16:creationId xmlns:a16="http://schemas.microsoft.com/office/drawing/2014/main" id="{74C462BA-E978-4FE6-B005-AEBEB5A112EE}"/>
              </a:ext>
            </a:extLst>
          </p:cNvPr>
          <p:cNvCxnSpPr>
            <a:cxnSpLocks/>
            <a:stCxn id="33" idx="3"/>
            <a:endCxn id="32" idx="0"/>
          </p:cNvCxnSpPr>
          <p:nvPr/>
        </p:nvCxnSpPr>
        <p:spPr>
          <a:xfrm>
            <a:off x="7713626" y="3688555"/>
            <a:ext cx="1468853" cy="1067138"/>
          </a:xfrm>
          <a:prstGeom prst="bentConnector2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Rak pilkoppling 74">
            <a:extLst>
              <a:ext uri="{FF2B5EF4-FFF2-40B4-BE49-F238E27FC236}">
                <a16:creationId xmlns:a16="http://schemas.microsoft.com/office/drawing/2014/main" id="{A413F94B-F38B-4BC1-8087-B922898E3A7E}"/>
              </a:ext>
            </a:extLst>
          </p:cNvPr>
          <p:cNvCxnSpPr>
            <a:cxnSpLocks/>
            <a:stCxn id="23" idx="3"/>
            <a:endCxn id="85" idx="1"/>
          </p:cNvCxnSpPr>
          <p:nvPr/>
        </p:nvCxnSpPr>
        <p:spPr>
          <a:xfrm flipV="1">
            <a:off x="4747943" y="2621416"/>
            <a:ext cx="1031988" cy="760910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ktangel: rundade hörn 80">
            <a:extLst>
              <a:ext uri="{FF2B5EF4-FFF2-40B4-BE49-F238E27FC236}">
                <a16:creationId xmlns:a16="http://schemas.microsoft.com/office/drawing/2014/main" id="{AC7DCD4A-A846-4A58-ACDA-F8D578062A0F}"/>
              </a:ext>
            </a:extLst>
          </p:cNvPr>
          <p:cNvSpPr/>
          <p:nvPr/>
        </p:nvSpPr>
        <p:spPr>
          <a:xfrm>
            <a:off x="7945574" y="2352327"/>
            <a:ext cx="3349817" cy="5232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Väghållare: enskild</a:t>
            </a:r>
          </a:p>
        </p:txBody>
      </p:sp>
      <p:sp>
        <p:nvSpPr>
          <p:cNvPr id="85" name="Rektangel: rundade hörn 84">
            <a:extLst>
              <a:ext uri="{FF2B5EF4-FFF2-40B4-BE49-F238E27FC236}">
                <a16:creationId xmlns:a16="http://schemas.microsoft.com/office/drawing/2014/main" id="{B829A084-CB74-4106-98A0-4B881522661F}"/>
              </a:ext>
            </a:extLst>
          </p:cNvPr>
          <p:cNvSpPr/>
          <p:nvPr/>
        </p:nvSpPr>
        <p:spPr>
          <a:xfrm>
            <a:off x="5779931" y="2359806"/>
            <a:ext cx="1289636" cy="5232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Inget avtal</a:t>
            </a:r>
          </a:p>
        </p:txBody>
      </p:sp>
      <p:cxnSp>
        <p:nvCxnSpPr>
          <p:cNvPr id="89" name="Rak pilkoppling 88">
            <a:extLst>
              <a:ext uri="{FF2B5EF4-FFF2-40B4-BE49-F238E27FC236}">
                <a16:creationId xmlns:a16="http://schemas.microsoft.com/office/drawing/2014/main" id="{0DD3FF0A-81FF-4D9B-A5A1-53B2FA0244C1}"/>
              </a:ext>
            </a:extLst>
          </p:cNvPr>
          <p:cNvCxnSpPr>
            <a:cxnSpLocks/>
            <a:stCxn id="85" idx="3"/>
            <a:endCxn id="81" idx="1"/>
          </p:cNvCxnSpPr>
          <p:nvPr/>
        </p:nvCxnSpPr>
        <p:spPr>
          <a:xfrm flipV="1">
            <a:off x="7069567" y="2613937"/>
            <a:ext cx="876007" cy="7479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59CC0E4B-6DB4-440F-8908-B63A00D90394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1644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32" grpId="0" animBg="1"/>
      <p:bldP spid="33" grpId="0" animBg="1"/>
      <p:bldP spid="81" grpId="0" animBg="1"/>
      <p:bldP spid="85" grpId="0" animBg="1"/>
    </p:bldLst>
  </p:timing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2021-10-20T22:00:00+00:00</Dokumentdatum_x0020_NY>
    <Skapat_x0020_av_x0020_NY xmlns="Trafikverket">Göransson Staffan, UHvädi Konsult</Skapat_x0020_av_x0020_NY>
    <TRVversionNY xmlns="Trafikverket">0.9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0BD662-5DA5-4401-9BAE-20DBDA3C6EA6}">
  <ds:schemaRefs>
    <ds:schemaRef ds:uri="http://purl.org/dc/elements/1.1/"/>
    <ds:schemaRef ds:uri="http://schemas.microsoft.com/office/2006/metadata/properties"/>
    <ds:schemaRef ds:uri="a0fc29a5-e8c2-4770-ab5a-0e35f67373e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Trafikverket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3288</TotalTime>
  <Words>793</Words>
  <Application>Microsoft Office PowerPoint</Application>
  <PresentationFormat>Anpassad</PresentationFormat>
  <Paragraphs>202</Paragraphs>
  <Slides>18</Slides>
  <Notes>18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18</vt:i4>
      </vt:variant>
      <vt:variant>
        <vt:lpstr>Anpassade bildspel</vt:lpstr>
      </vt:variant>
      <vt:variant>
        <vt:i4>1</vt:i4>
      </vt:variant>
    </vt:vector>
  </HeadingPairs>
  <TitlesOfParts>
    <vt:vector size="28" baseType="lpstr">
      <vt:lpstr>Arial</vt:lpstr>
      <vt:lpstr>Bell Gothic Black</vt:lpstr>
      <vt:lpstr>Bell Gothic Light</vt:lpstr>
      <vt:lpstr>Calibri</vt:lpstr>
      <vt:lpstr>Wingdings</vt:lpstr>
      <vt:lpstr>1_startbild logo</vt:lpstr>
      <vt:lpstr>2_startbild logo</vt:lpstr>
      <vt:lpstr>2_Ämne/tema namn på talare</vt:lpstr>
      <vt:lpstr>1_Office-tema</vt:lpstr>
      <vt:lpstr>PowerPoint-presentation</vt:lpstr>
      <vt:lpstr>Webbinarie december 2023</vt:lpstr>
      <vt:lpstr>Webbinarie december 2023</vt:lpstr>
      <vt:lpstr>PowerPoint-presentation</vt:lpstr>
      <vt:lpstr>Webbinarie december 2023</vt:lpstr>
      <vt:lpstr>PowerPoint-presentation</vt:lpstr>
      <vt:lpstr>PowerPoint-presentation</vt:lpstr>
      <vt:lpstr>PowerPoint-presentation</vt:lpstr>
      <vt:lpstr>PowerPoint-presentation</vt:lpstr>
      <vt:lpstr>GCM-Vägtyp kvalitetskontroll</vt:lpstr>
      <vt:lpstr>GCM-Vägtyp kvalitetskontroll</vt:lpstr>
      <vt:lpstr>GCM-Vägtyp kvalitetskontroll</vt:lpstr>
      <vt:lpstr>GCM-Vägtyp kvalitetskontroll</vt:lpstr>
      <vt:lpstr>GCM-Vägtyp kvalitetskontroll</vt:lpstr>
      <vt:lpstr>GCM-Vägtyp kvalitetskontroll</vt:lpstr>
      <vt:lpstr>GCM-Passage</vt:lpstr>
      <vt:lpstr>PowerPoint-presentation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Nilsson Lena, UHvädi</cp:lastModifiedBy>
  <cp:revision>313</cp:revision>
  <dcterms:created xsi:type="dcterms:W3CDTF">2021-03-30T09:55:20Z</dcterms:created>
  <dcterms:modified xsi:type="dcterms:W3CDTF">2023-12-11T08:31:51Z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