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92" r:id="rId6"/>
  </p:sldMasterIdLst>
  <p:notesMasterIdLst>
    <p:notesMasterId r:id="rId32"/>
  </p:notesMasterIdLst>
  <p:handoutMasterIdLst>
    <p:handoutMasterId r:id="rId33"/>
  </p:handoutMasterIdLst>
  <p:sldIdLst>
    <p:sldId id="266" r:id="rId7"/>
    <p:sldId id="268" r:id="rId8"/>
    <p:sldId id="269" r:id="rId9"/>
    <p:sldId id="263" r:id="rId10"/>
    <p:sldId id="270" r:id="rId11"/>
    <p:sldId id="264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8" r:id="rId21"/>
    <p:sldId id="289" r:id="rId22"/>
    <p:sldId id="290" r:id="rId23"/>
    <p:sldId id="271" r:id="rId24"/>
    <p:sldId id="284" r:id="rId25"/>
    <p:sldId id="281" r:id="rId26"/>
    <p:sldId id="291" r:id="rId27"/>
    <p:sldId id="283" r:id="rId28"/>
    <p:sldId id="272" r:id="rId29"/>
    <p:sldId id="292" r:id="rId30"/>
    <p:sldId id="293" r:id="rId31"/>
  </p:sldIdLst>
  <p:sldSz cx="9144000" cy="5143500" type="screen16x9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6270" autoAdjust="0"/>
  </p:normalViewPr>
  <p:slideViewPr>
    <p:cSldViewPr snapToGrid="0" showGuides="1">
      <p:cViewPr varScale="1">
        <p:scale>
          <a:sx n="141" d="100"/>
          <a:sy n="141" d="100"/>
        </p:scale>
        <p:origin x="78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3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D3478FE-3648-4C64-8A1C-DF3C33E06B99}" type="datetimeFigureOut">
              <a:rPr lang="sv-SE"/>
              <a:pPr/>
              <a:t>2022-06-08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24DF4B1-9755-41A5-A919-27724CFB82A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187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E5CD91-217C-4F11-B1BA-F0531FD36C9F}" type="datetimeFigureOut">
              <a:rPr lang="sv-SE"/>
              <a:pPr>
                <a:defRPr/>
              </a:pPr>
              <a:t>2022-06-08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77D7A1-C6AB-4B30-B456-D10DEEDCE0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969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649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9716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369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201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8844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3498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9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8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39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525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DF779-81BE-42E8-A69B-9586E789AAA5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13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44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62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14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15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148941" y="2684131"/>
            <a:ext cx="307777" cy="23371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v-SE" sz="800" dirty="0" smtClean="0">
                <a:solidFill>
                  <a:srgbClr val="CC3300"/>
                </a:solidFill>
              </a:rPr>
              <a:t>TMALL 0145 Presentation </a:t>
            </a:r>
            <a:r>
              <a:rPr lang="sv-SE" sz="800" dirty="0" err="1" smtClean="0">
                <a:solidFill>
                  <a:srgbClr val="CC3300"/>
                </a:solidFill>
              </a:rPr>
              <a:t>Widescreen</a:t>
            </a:r>
            <a:r>
              <a:rPr lang="sv-SE" sz="800" dirty="0" smtClean="0">
                <a:solidFill>
                  <a:srgbClr val="CC3300"/>
                </a:solidFill>
              </a:rPr>
              <a:t> v 1.0</a:t>
            </a:r>
            <a:endParaRPr lang="sv-SE" sz="8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Picture 35" descr="TRAFIKVERKET_element_till_ppt-mall"/>
          <p:cNvPicPr>
            <a:picLocks noChangeAspect="1" noChangeArrowheads="1"/>
          </p:cNvPicPr>
          <p:nvPr/>
        </p:nvPicPr>
        <p:blipFill>
          <a:blip r:embed="rId3" cstate="print"/>
          <a:srcRect l="11249" t="2519" b="10538"/>
          <a:stretch>
            <a:fillRect/>
          </a:stretch>
        </p:blipFill>
        <p:spPr bwMode="auto">
          <a:xfrm>
            <a:off x="142877" y="123825"/>
            <a:ext cx="2843936" cy="4909703"/>
          </a:xfrm>
          <a:prstGeom prst="rect">
            <a:avLst/>
          </a:prstGeom>
          <a:noFill/>
        </p:spPr>
      </p:pic>
      <p:pic>
        <p:nvPicPr>
          <p:cNvPr id="1065" name="Picture 41" descr="TRAFIKVERKET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2778" y="2828247"/>
            <a:ext cx="4872038" cy="957263"/>
          </a:xfrm>
          <a:prstGeom prst="rect">
            <a:avLst/>
          </a:prstGeom>
          <a:noFill/>
        </p:spPr>
      </p:pic>
      <p:pic>
        <p:nvPicPr>
          <p:cNvPr id="5" name="Picture 35" descr="TRAFIKVERKET_element_till_ppt-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519" b="10538"/>
          <a:stretch>
            <a:fillRect/>
          </a:stretch>
        </p:blipFill>
        <p:spPr bwMode="auto">
          <a:xfrm>
            <a:off x="853861" y="123825"/>
            <a:ext cx="2132952" cy="490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50" y="267891"/>
            <a:ext cx="2571750" cy="20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ange rubrik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0" y="4543702"/>
            <a:ext cx="9145711" cy="606942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6" y="4836319"/>
            <a:ext cx="4286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4817269"/>
            <a:ext cx="28956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cid:image006.png@01D4D031.56759B7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vdb2012.trafikverket.local/SeTransportnatverk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betsrum.trafikverket.local/webbplatser/ws29/indataloggen/Lists/Indataloggen/Attachments/89374/V&#228;stra%20Ringv&#228;gen%20GC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nvdb.se/sv/dokumentation/andringar-i-gallande-dokumen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 err="1" smtClean="0">
                <a:latin typeface="Arial" charset="0"/>
                <a:cs typeface="Arial" charset="0"/>
              </a:rPr>
              <a:t>Gatutyp</a:t>
            </a:r>
            <a:endParaRPr lang="sv-SE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2000" i="1" dirty="0" smtClean="0">
                <a:solidFill>
                  <a:srgbClr val="0070C0"/>
                </a:solidFill>
              </a:rPr>
              <a:t>Kvartersväg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81" y="1505310"/>
            <a:ext cx="3690478" cy="265048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57200" y="1505310"/>
            <a:ext cx="2125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Gränd/kvartersväg, det vill säga väg utanför gatumark.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4306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2000" i="1" dirty="0" smtClean="0">
                <a:solidFill>
                  <a:srgbClr val="0070C0"/>
                </a:solidFill>
              </a:rPr>
              <a:t>Parkeringsområdesväg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3" name="Bildobjekt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"/>
          <a:stretch/>
        </p:blipFill>
        <p:spPr bwMode="auto">
          <a:xfrm>
            <a:off x="3386433" y="1484969"/>
            <a:ext cx="4624158" cy="2733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23415" y="1545022"/>
            <a:ext cx="2062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Väg utanför gatumark, men inom eller genom område med parkeringsplatser.</a:t>
            </a:r>
            <a:endParaRPr lang="sv-SE" sz="1600" dirty="0"/>
          </a:p>
        </p:txBody>
      </p:sp>
      <p:sp>
        <p:nvSpPr>
          <p:cNvPr id="5" name="textruta 4"/>
          <p:cNvSpPr txBox="1"/>
          <p:nvPr/>
        </p:nvSpPr>
        <p:spPr>
          <a:xfrm>
            <a:off x="6265333" y="4218852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Ortofoto Lantmäteriet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5806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2000" i="1" dirty="0" smtClean="0">
                <a:solidFill>
                  <a:srgbClr val="0070C0"/>
                </a:solidFill>
              </a:rPr>
              <a:t>Infartsväg/utfartsväg</a:t>
            </a:r>
            <a:endParaRPr lang="sv-SE" sz="2000" dirty="0">
              <a:solidFill>
                <a:srgbClr val="0070C0"/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15" y="1672469"/>
            <a:ext cx="3314700" cy="229044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29721" y="1672469"/>
            <a:ext cx="2188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Vägavsnitt på kvartersmark som leder in till parkeringsområde eller kvartersväg.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5164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2000" i="1" dirty="0" smtClean="0">
                <a:solidFill>
                  <a:srgbClr val="0070C0"/>
                </a:solidFill>
              </a:rPr>
              <a:t>Leveransväg</a:t>
            </a:r>
            <a:endParaRPr lang="sv-SE" sz="2000" dirty="0">
              <a:solidFill>
                <a:srgbClr val="0070C0"/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97" y="1576551"/>
            <a:ext cx="4527988" cy="2415277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57200" y="1576552"/>
            <a:ext cx="1664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Väg fram till industrilokaler, tex varuintag. </a:t>
            </a:r>
          </a:p>
          <a:p>
            <a:endParaRPr lang="sv-SE" sz="1600" dirty="0"/>
          </a:p>
          <a:p>
            <a:r>
              <a:rPr lang="sv-SE" sz="1600" dirty="0" smtClean="0"/>
              <a:t>Adressplats kan förekomma.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1518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2000" i="1" dirty="0" smtClean="0">
                <a:solidFill>
                  <a:srgbClr val="0070C0"/>
                </a:solidFill>
              </a:rPr>
              <a:t>Småväg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14" y="1300435"/>
            <a:ext cx="5044221" cy="288959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57200" y="1300435"/>
            <a:ext cx="2087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I </a:t>
            </a:r>
            <a:r>
              <a:rPr lang="sv-SE" sz="1600" dirty="0" err="1" smtClean="0"/>
              <a:t>Gatutyp</a:t>
            </a:r>
            <a:r>
              <a:rPr lang="sv-SE" sz="1600" dirty="0" smtClean="0"/>
              <a:t> hanteras endast enskilda vägar i de fall de finns utanför tätort och av kommunen klassats som bra bilväg, som i en del fall får kommunalt driftbidrag.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8835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10754"/>
            <a:ext cx="8229600" cy="857250"/>
          </a:xfrm>
        </p:spPr>
        <p:txBody>
          <a:bodyPr/>
          <a:lstStyle/>
          <a:p>
            <a:r>
              <a:rPr lang="sv-SE" sz="2400" dirty="0" smtClean="0">
                <a:solidFill>
                  <a:srgbClr val="0070C0"/>
                </a:solidFill>
              </a:rPr>
              <a:t>Övriga attribut</a:t>
            </a:r>
            <a:r>
              <a:rPr lang="sv-SE" dirty="0">
                <a:solidFill>
                  <a:srgbClr val="0070C0"/>
                </a:solidFill>
              </a:rPr>
              <a:t/>
            </a:r>
            <a:br>
              <a:rPr lang="sv-SE" dirty="0">
                <a:solidFill>
                  <a:srgbClr val="0070C0"/>
                </a:solidFill>
              </a:rPr>
            </a:br>
            <a:r>
              <a:rPr lang="sv-SE" sz="2000" i="1" dirty="0" smtClean="0">
                <a:solidFill>
                  <a:srgbClr val="0070C0"/>
                </a:solidFill>
              </a:rPr>
              <a:t>Avfartsväg/Påfartsväg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57200" y="1300435"/>
            <a:ext cx="2087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Visar om vägavsnittet ingår i en avfarts- eller  påfartsväg.</a:t>
            </a:r>
            <a:endParaRPr lang="sv-SE" sz="1600" dirty="0"/>
          </a:p>
        </p:txBody>
      </p:sp>
      <p:pic>
        <p:nvPicPr>
          <p:cNvPr id="6" name="Bildobjekt 5" descr="C:\Users\stedag01\AppData\Local\Microsoft\Windows\INetCache\Content.MSO\258B99EB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73" y="1018555"/>
            <a:ext cx="3467407" cy="271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ruta 4"/>
          <p:cNvSpPr txBox="1"/>
          <p:nvPr/>
        </p:nvSpPr>
        <p:spPr>
          <a:xfrm>
            <a:off x="6685279" y="3736751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Ortofoto Lantmäteriet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10758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2000" i="1" dirty="0" smtClean="0">
                <a:solidFill>
                  <a:srgbClr val="0070C0"/>
                </a:solidFill>
              </a:rPr>
              <a:t>Uppsamlande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57200" y="1300435"/>
            <a:ext cx="2087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Visar om vägavsnittet har en uppsamlande funktion för trafiken.</a:t>
            </a:r>
            <a:endParaRPr lang="sv-SE" sz="1600" dirty="0"/>
          </a:p>
        </p:txBody>
      </p:sp>
      <p:pic>
        <p:nvPicPr>
          <p:cNvPr id="5" name="Bildobjekt 4" descr="C:\Users\stedag01\AppData\Local\Microsoft\Windows\INetCache\Content.MSO\BCFA7631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53" y="844355"/>
            <a:ext cx="3495982" cy="30665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/>
          <p:cNvSpPr txBox="1"/>
          <p:nvPr/>
        </p:nvSpPr>
        <p:spPr>
          <a:xfrm>
            <a:off x="6664959" y="3910950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Ortofoto Lantmäteriet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1435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2000" i="1" dirty="0" err="1" smtClean="0">
                <a:solidFill>
                  <a:srgbClr val="0070C0"/>
                </a:solidFill>
              </a:rPr>
              <a:t>Industriväg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57200" y="1300435"/>
            <a:ext cx="2087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Visar om vägavsnittet har funktion som </a:t>
            </a:r>
            <a:r>
              <a:rPr lang="sv-SE" sz="1600" dirty="0" err="1" smtClean="0"/>
              <a:t>Industriväg</a:t>
            </a:r>
            <a:endParaRPr lang="sv-SE" sz="1600" dirty="0"/>
          </a:p>
        </p:txBody>
      </p:sp>
      <p:pic>
        <p:nvPicPr>
          <p:cNvPr id="5" name="Bildobjekt 4" descr="C:\Users\stedag01\AppData\Local\Microsoft\Windows\INetCache\Content.MSO\5A3086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294" y="868565"/>
            <a:ext cx="3419628" cy="30181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/>
          <p:cNvSpPr txBox="1"/>
          <p:nvPr/>
        </p:nvSpPr>
        <p:spPr>
          <a:xfrm>
            <a:off x="6515946" y="3886741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Ortofoto Lantmäteriet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4779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Användningsexempel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0101"/>
            <a:ext cx="4835284" cy="3378167"/>
          </a:xfrm>
          <a:prstGeom prst="rect">
            <a:avLst/>
          </a:prstGeom>
        </p:spPr>
      </p:pic>
      <p:pic>
        <p:nvPicPr>
          <p:cNvPr id="5" name="Bildobjekt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61" y="521263"/>
            <a:ext cx="3234239" cy="385900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680959" y="4380271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Ortofoto Lantmäteriet</a:t>
            </a:r>
            <a:endParaRPr lang="sv-SE" sz="600" dirty="0"/>
          </a:p>
        </p:txBody>
      </p:sp>
      <p:sp>
        <p:nvSpPr>
          <p:cNvPr id="7" name="textruta 6"/>
          <p:cNvSpPr txBox="1"/>
          <p:nvPr/>
        </p:nvSpPr>
        <p:spPr>
          <a:xfrm>
            <a:off x="3732107" y="1037768"/>
            <a:ext cx="15603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Topografiska kartan Lantmäteriet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140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Exempel fortsättning</a:t>
            </a:r>
          </a:p>
        </p:txBody>
      </p:sp>
      <p:pic>
        <p:nvPicPr>
          <p:cNvPr id="3" name="Bildobjekt 2" descr="cid:image006.png@01D4D031.56759B7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4285"/>
            <a:ext cx="2381250" cy="320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15" y="2809240"/>
            <a:ext cx="1390650" cy="1664335"/>
          </a:xfrm>
          <a:prstGeom prst="rect">
            <a:avLst/>
          </a:prstGeom>
        </p:spPr>
      </p:pic>
      <p:pic>
        <p:nvPicPr>
          <p:cNvPr id="5" name="Bildobjekt 4"/>
          <p:cNvPicPr/>
          <p:nvPr/>
        </p:nvPicPr>
        <p:blipFill>
          <a:blip r:embed="rId6"/>
          <a:stretch>
            <a:fillRect/>
          </a:stretch>
        </p:blipFill>
        <p:spPr>
          <a:xfrm>
            <a:off x="4994910" y="1759267"/>
            <a:ext cx="3848100" cy="253936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284210" y="4288909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</a:t>
            </a:r>
            <a:r>
              <a:rPr lang="sv-SE" sz="600" dirty="0" err="1" smtClean="0"/>
              <a:t>TerraTec</a:t>
            </a:r>
            <a:endParaRPr lang="sv-SE" sz="600" dirty="0"/>
          </a:p>
        </p:txBody>
      </p:sp>
      <p:sp>
        <p:nvSpPr>
          <p:cNvPr id="7" name="textruta 6"/>
          <p:cNvSpPr txBox="1"/>
          <p:nvPr/>
        </p:nvSpPr>
        <p:spPr>
          <a:xfrm>
            <a:off x="1809433" y="1121648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Ortofoto Lantmäteriet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4176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310754"/>
            <a:ext cx="8229600" cy="857250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Gatutyp och Vägslag - Bakgrund</a:t>
            </a:r>
            <a:endParaRPr lang="sv-SE" dirty="0" smtClean="0"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/>
              <a:t>Svensk geoprocess (SGP) arbetade under 2016 fram en förlaga till </a:t>
            </a:r>
            <a:r>
              <a:rPr lang="sv-SE" sz="1200" dirty="0" err="1"/>
              <a:t>Gatutyp</a:t>
            </a:r>
            <a:r>
              <a:rPr lang="sv-SE" sz="1200" dirty="0"/>
              <a:t>/</a:t>
            </a:r>
            <a:r>
              <a:rPr lang="sv-SE" sz="1200" dirty="0" err="1"/>
              <a:t>Vägslag</a:t>
            </a:r>
            <a:r>
              <a:rPr lang="sv-SE" sz="1200" dirty="0"/>
              <a:t> benämnd Vägkartografityp. Detta som en del av de behov kring standardisering av vägnät som framkommit under SGP:s arbete.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I det arbetet framkom också att NVDB i stort tillgodoser Vägkartografityp med befintliga NVDB-företeelser för det statliga vägnätet (Vägtyp, Vägkategori m.m.), men att motsvarande möjligheter saknas för det kommunala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/>
              <a:t>vägnätet.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SGP förordade i sin slutrapport 2016 att Vägkartografityp bör införlivas i NVDB.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Trafikverket har under </a:t>
            </a:r>
            <a:r>
              <a:rPr lang="sv-SE" sz="1200" dirty="0" smtClean="0"/>
              <a:t>2017/2018 </a:t>
            </a:r>
            <a:r>
              <a:rPr lang="sv-SE" sz="1200" dirty="0"/>
              <a:t>arbetat fram en lösning som täcker dessa behov, där Gatutyp och Vägslag tas fram som nya företeelser.</a:t>
            </a:r>
          </a:p>
          <a:p>
            <a:endParaRPr lang="sv-SE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Exempel fortsättning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615" y="1028621"/>
            <a:ext cx="5306251" cy="34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Exempel fortsättning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432" y="985562"/>
            <a:ext cx="5259690" cy="3355697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892799" y="4341259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Ortofoto Lantmäteriet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7386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Exempel fortsättning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26" y="1106129"/>
            <a:ext cx="3291922" cy="1548581"/>
          </a:xfrm>
          <a:prstGeom prst="rect">
            <a:avLst/>
          </a:prstGeom>
          <a:noFill/>
        </p:spPr>
      </p:pic>
      <p:pic>
        <p:nvPicPr>
          <p:cNvPr id="6" name="Bildobjekt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58" y="2654710"/>
            <a:ext cx="2977658" cy="16389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lips 6"/>
          <p:cNvSpPr/>
          <p:nvPr/>
        </p:nvSpPr>
        <p:spPr>
          <a:xfrm>
            <a:off x="5523271" y="3207774"/>
            <a:ext cx="464574" cy="184355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93" y="1106129"/>
            <a:ext cx="3004493" cy="301087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507953" y="4108989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Ortofoto Lantmäteriet</a:t>
            </a:r>
            <a:endParaRPr lang="sv-SE" sz="600" dirty="0"/>
          </a:p>
        </p:txBody>
      </p:sp>
      <p:sp>
        <p:nvSpPr>
          <p:cNvPr id="9" name="textruta 8"/>
          <p:cNvSpPr txBox="1"/>
          <p:nvPr/>
        </p:nvSpPr>
        <p:spPr>
          <a:xfrm>
            <a:off x="6331975" y="921463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Ortofoto Lantmäteriet</a:t>
            </a:r>
            <a:endParaRPr lang="sv-SE" sz="600" dirty="0"/>
          </a:p>
        </p:txBody>
      </p:sp>
      <p:sp>
        <p:nvSpPr>
          <p:cNvPr id="10" name="textruta 9"/>
          <p:cNvSpPr txBox="1"/>
          <p:nvPr/>
        </p:nvSpPr>
        <p:spPr>
          <a:xfrm>
            <a:off x="5648961" y="4261644"/>
            <a:ext cx="15033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Topografiska kartan Lantmäteriet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8567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7661" y="1775413"/>
            <a:ext cx="8229600" cy="857250"/>
          </a:xfrm>
        </p:spPr>
        <p:txBody>
          <a:bodyPr/>
          <a:lstStyle/>
          <a:p>
            <a:pPr algn="ctr"/>
            <a:r>
              <a:rPr lang="sv-SE" dirty="0" smtClean="0">
                <a:hlinkClick r:id="rId3"/>
              </a:rPr>
              <a:t>NVDB på webb </a:t>
            </a:r>
            <a:r>
              <a:rPr lang="sv-SE" dirty="0" smtClean="0"/>
              <a:t>- exempel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4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2463" y="893381"/>
            <a:ext cx="8229600" cy="857250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Dokument</a:t>
            </a:r>
            <a:br>
              <a:rPr lang="sv-SE" dirty="0" smtClean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95915" y="1853076"/>
            <a:ext cx="462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hlinkClick r:id="rId3"/>
              </a:rPr>
              <a:t>Dataproduktspecifikation (DPS)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hlinkClick r:id="rId4"/>
              </a:rPr>
              <a:t>Insamlingsregler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0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2003" y="1637848"/>
            <a:ext cx="8229600" cy="85725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rgbClr val="0070C0"/>
                </a:solidFill>
              </a:rPr>
              <a:t>Frågor?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152274" y="3128211"/>
            <a:ext cx="290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hlinkClick r:id="rId3"/>
              </a:rPr>
              <a:t>indatastod@trafikverket.se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2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/>
              <a:t>Gatutyp </a:t>
            </a:r>
            <a:r>
              <a:rPr lang="sv-SE" sz="1200" dirty="0">
                <a:solidFill>
                  <a:schemeClr val="tx2"/>
                </a:solidFill>
              </a:rPr>
              <a:t>är en ny företeelse som </a:t>
            </a:r>
            <a:r>
              <a:rPr lang="sv-SE" sz="1200" dirty="0"/>
              <a:t>ger möjlighet för kommuner att klassificera det kommunala bilvägnätet i NVDB genom att beskriva vägens huvudsakliga funktion, såsom Kvartersväg, Lokalgata, Huvudgata, m.m.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Gatutyp, i kombination med andra befintliga vägdataprodukter som Motortrafikled, Vägnummer, Gågata med flera, ger den sammansatta produkten Vägslag. Vägslag härleds alltså från ett flertal grundföreteelser i NVDB, däribland Gatutyp.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Det innebär att Vägslag kommer att innehålla en heltäckande klassificering av bilvägnätet, allt från Gågator, Lokalgator, Huvudgator upp till Motorvägar etc.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Gatutyp och Vägslag ger då ett underlag för att framställa kartmaterial där vägnätet kan generaliseras och </a:t>
            </a:r>
            <a:r>
              <a:rPr lang="sv-SE" sz="1200" dirty="0" err="1"/>
              <a:t>stilsättas</a:t>
            </a:r>
            <a:r>
              <a:rPr lang="sv-SE" sz="1200" dirty="0"/>
              <a:t> efter behov.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Indelningen av vägnätet i olika gatutyper kan också nyttjas inom fler användningsområden hos kommuner och andra aktörer.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Gatutyp och Vägslag -  kort definition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0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>
          <a:xfrm>
            <a:off x="457200" y="310754"/>
            <a:ext cx="8229600" cy="857250"/>
          </a:xfrm>
        </p:spPr>
        <p:txBody>
          <a:bodyPr/>
          <a:lstStyle/>
          <a:p>
            <a:r>
              <a:rPr lang="sv-SE" dirty="0" err="1">
                <a:solidFill>
                  <a:srgbClr val="0070C0"/>
                </a:solidFill>
              </a:rPr>
              <a:t>Gatutyp</a:t>
            </a:r>
            <a:endParaRPr lang="sv-SE" dirty="0" smtClean="0">
              <a:latin typeface="Arial" charset="0"/>
              <a:cs typeface="Arial" charset="0"/>
            </a:endParaRPr>
          </a:p>
        </p:txBody>
      </p:sp>
      <p:sp>
        <p:nvSpPr>
          <p:cNvPr id="6147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7495"/>
            <a:ext cx="3013587" cy="3077766"/>
          </a:xfrm>
        </p:spPr>
        <p:txBody>
          <a:bodyPr/>
          <a:lstStyle/>
          <a:p>
            <a:pPr marL="0" lvl="1" indent="0" fontAlgn="auto">
              <a:spcAft>
                <a:spcPts val="0"/>
              </a:spcAft>
              <a:buNone/>
            </a:pPr>
            <a:r>
              <a:rPr lang="sv-SE" sz="1600" dirty="0"/>
              <a:t>Gatutyper</a:t>
            </a:r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 smtClean="0"/>
              <a:t>Övergripande </a:t>
            </a:r>
            <a:r>
              <a:rPr lang="sv-SE" sz="1600" dirty="0"/>
              <a:t>länk (Leder)	</a:t>
            </a:r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/>
              <a:t>Huvudgata		</a:t>
            </a:r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/>
              <a:t>Lokalgata stor</a:t>
            </a:r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/>
              <a:t>Lokalgata liten </a:t>
            </a:r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/>
              <a:t>Kvartersväg</a:t>
            </a:r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/>
              <a:t>Parkeringsområdesväg</a:t>
            </a:r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/>
              <a:t>Infartsväg/Utfartsväg</a:t>
            </a:r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/>
              <a:t>Leveransväg</a:t>
            </a:r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/>
              <a:t>Småväg</a:t>
            </a:r>
          </a:p>
          <a:p>
            <a:endParaRPr lang="sv-SE" dirty="0" smtClean="0">
              <a:latin typeface="Arial" charset="0"/>
              <a:cs typeface="Arial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4208206" y="1052052"/>
            <a:ext cx="368709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sv-SE" sz="1600" dirty="0"/>
              <a:t>Varje Gatutyp kan kompletteras med följande egenskaper:</a:t>
            </a:r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/>
              <a:t>Uppsamlande (Ja/Nej)</a:t>
            </a:r>
          </a:p>
          <a:p>
            <a:pPr marL="352425" lvl="3" indent="0" fontAlgn="auto">
              <a:spcAft>
                <a:spcPts val="0"/>
              </a:spcAft>
              <a:buNone/>
            </a:pPr>
            <a:r>
              <a:rPr lang="sv-SE" sz="1400" dirty="0"/>
              <a:t>Ger möjlighet att skapa fler nivåer på vägnätet. Exempel: Lokalgata Stor kan ha Uppsamlande eller Ej Uppsamlande funktion.</a:t>
            </a:r>
          </a:p>
          <a:p>
            <a:pPr marL="352425" lvl="3" indent="0" fontAlgn="auto">
              <a:spcAft>
                <a:spcPts val="0"/>
              </a:spcAft>
              <a:buNone/>
            </a:pPr>
            <a:endParaRPr lang="sv-SE" sz="1400" dirty="0"/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/>
              <a:t>Avfartsväg/Påfartsväg</a:t>
            </a:r>
          </a:p>
          <a:p>
            <a:pPr marL="352425" lvl="3" indent="0" fontAlgn="auto">
              <a:spcAft>
                <a:spcPts val="0"/>
              </a:spcAft>
              <a:buNone/>
            </a:pPr>
            <a:r>
              <a:rPr lang="sv-SE" sz="1400" dirty="0"/>
              <a:t>Ger möjlighet att särskilja avfarter och påfarter från vanligt vägavsnitt.</a:t>
            </a:r>
          </a:p>
          <a:p>
            <a:pPr marL="180975" lvl="2" indent="0" fontAlgn="auto">
              <a:spcAft>
                <a:spcPts val="0"/>
              </a:spcAft>
              <a:buNone/>
            </a:pPr>
            <a:endParaRPr lang="sv-SE" sz="1600" dirty="0"/>
          </a:p>
          <a:p>
            <a:pPr marL="171450" lvl="1" fontAlgn="auto">
              <a:spcAft>
                <a:spcPts val="0"/>
              </a:spcAft>
              <a:buFontTx/>
              <a:buChar char="-"/>
            </a:pPr>
            <a:r>
              <a:rPr lang="sv-SE" sz="1600" dirty="0" err="1"/>
              <a:t>Industriväg</a:t>
            </a:r>
            <a:endParaRPr lang="sv-SE" sz="1600" dirty="0"/>
          </a:p>
          <a:p>
            <a:pPr marL="352425" lvl="3" indent="0" fontAlgn="auto">
              <a:spcAft>
                <a:spcPts val="0"/>
              </a:spcAft>
              <a:buNone/>
            </a:pPr>
            <a:r>
              <a:rPr lang="sv-SE" sz="1400" dirty="0"/>
              <a:t>Anger om vägen finns inom industriområde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C4922C-4F3A-4EA9-ACA8-871E9D3A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391" y="304093"/>
            <a:ext cx="5941219" cy="647477"/>
          </a:xfrm>
        </p:spPr>
        <p:txBody>
          <a:bodyPr/>
          <a:lstStyle/>
          <a:p>
            <a:pPr algn="ctr"/>
            <a:r>
              <a:rPr lang="sv-SE" dirty="0">
                <a:solidFill>
                  <a:srgbClr val="0070C0"/>
                </a:solidFill>
              </a:rPr>
              <a:t>Vägslag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A672D89-A31C-40B4-9D47-066A5A95525F}"/>
              </a:ext>
            </a:extLst>
          </p:cNvPr>
          <p:cNvSpPr txBox="1">
            <a:spLocks/>
          </p:cNvSpPr>
          <p:nvPr/>
        </p:nvSpPr>
        <p:spPr>
          <a:xfrm>
            <a:off x="1601670" y="843558"/>
            <a:ext cx="4314472" cy="34563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None/>
            </a:pPr>
            <a:r>
              <a:rPr lang="sv-SE" sz="1200" dirty="0"/>
              <a:t>	</a:t>
            </a:r>
            <a:r>
              <a:rPr lang="sv-SE" sz="1200" b="1" dirty="0"/>
              <a:t>Typer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Motorväg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Motortrafikled 	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Mötesfri väg 	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Landsväg 	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Landsväg liten	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Småväg 	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Småväg enkel standard</a:t>
            </a:r>
          </a:p>
          <a:p>
            <a:pPr marL="0" lvl="1" indent="0" fontAlgn="auto">
              <a:spcAft>
                <a:spcPts val="0"/>
              </a:spcAft>
              <a:buNone/>
            </a:pPr>
            <a:endParaRPr lang="sv-SE" sz="1050" dirty="0"/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Övergripande länk (Leder) 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Huvudgata		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Lokalgata stor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Lokalgata liten 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Kvartersväg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Parkeringsområdesväg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Infartsväg/Utfartsväg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Leveransväg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200" dirty="0" smtClean="0"/>
              <a:t>-      </a:t>
            </a:r>
            <a:r>
              <a:rPr lang="sv-SE" sz="1050" dirty="0" smtClean="0"/>
              <a:t>Småväg</a:t>
            </a:r>
            <a:r>
              <a:rPr lang="sv-SE" sz="1200" dirty="0" smtClean="0"/>
              <a:t>  </a:t>
            </a:r>
            <a:endParaRPr lang="sv-SE" sz="1200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200" dirty="0"/>
          </a:p>
        </p:txBody>
      </p:sp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B493FAA5-1690-48EF-8C07-4D1AB04DFD10}"/>
              </a:ext>
            </a:extLst>
          </p:cNvPr>
          <p:cNvSpPr/>
          <p:nvPr/>
        </p:nvSpPr>
        <p:spPr>
          <a:xfrm>
            <a:off x="3653898" y="1113588"/>
            <a:ext cx="324036" cy="1296144"/>
          </a:xfrm>
          <a:prstGeom prst="rightBrace">
            <a:avLst>
              <a:gd name="adj1" fmla="val 8333"/>
              <a:gd name="adj2" fmla="val 52937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Höger klammerparentes 5">
            <a:extLst>
              <a:ext uri="{FF2B5EF4-FFF2-40B4-BE49-F238E27FC236}">
                <a16:creationId xmlns:a16="http://schemas.microsoft.com/office/drawing/2014/main" id="{B79273B3-399E-4E6E-996D-ED92C832FC77}"/>
              </a:ext>
            </a:extLst>
          </p:cNvPr>
          <p:cNvSpPr/>
          <p:nvPr/>
        </p:nvSpPr>
        <p:spPr>
          <a:xfrm>
            <a:off x="3653898" y="2625756"/>
            <a:ext cx="324036" cy="1566174"/>
          </a:xfrm>
          <a:prstGeom prst="rightBrace">
            <a:avLst>
              <a:gd name="adj1" fmla="val 8333"/>
              <a:gd name="adj2" fmla="val 52937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F694D670-54BF-4184-802C-A86396EC39BD}"/>
              </a:ext>
            </a:extLst>
          </p:cNvPr>
          <p:cNvSpPr txBox="1">
            <a:spLocks/>
          </p:cNvSpPr>
          <p:nvPr/>
        </p:nvSpPr>
        <p:spPr>
          <a:xfrm>
            <a:off x="5241718" y="1977684"/>
            <a:ext cx="2787974" cy="27627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Cirkulationsplats (Ja/Nej)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Bro/Tunnel (över/underfart, tunnel)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Gågata (Ja/Nej)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Gångfartsområde (Ja/Nej)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Vägnummer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Gatunamn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Bussgata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endParaRPr lang="sv-SE" sz="1050" dirty="0"/>
          </a:p>
          <a:p>
            <a:pPr marL="0" lvl="1" indent="0" fontAlgn="auto">
              <a:spcAft>
                <a:spcPts val="0"/>
              </a:spcAft>
              <a:buNone/>
            </a:pPr>
            <a:r>
              <a:rPr lang="sv-SE" sz="1050" dirty="0"/>
              <a:t>Samt tre egenskaper från Gatutyp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Uppsamlande (Ja/Nej)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Avfartsväg/Påfartsväg</a:t>
            </a:r>
          </a:p>
          <a:p>
            <a:pPr marL="128588" lvl="1" fontAlgn="auto">
              <a:spcAft>
                <a:spcPts val="0"/>
              </a:spcAft>
              <a:buFontTx/>
              <a:buChar char="-"/>
            </a:pPr>
            <a:r>
              <a:rPr lang="sv-SE" sz="1050" dirty="0"/>
              <a:t>Industriväg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sz="1050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2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sv-SE" sz="1200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200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4CC4D48D-8FEF-496D-91CB-271E11E01927}"/>
              </a:ext>
            </a:extLst>
          </p:cNvPr>
          <p:cNvSpPr txBox="1">
            <a:spLocks/>
          </p:cNvSpPr>
          <p:nvPr/>
        </p:nvSpPr>
        <p:spPr>
          <a:xfrm>
            <a:off x="3909336" y="3133698"/>
            <a:ext cx="918102" cy="81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sv-SE" sz="1050" dirty="0"/>
              <a:t>Hämtas från  Gatutyp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sv-SE" sz="1050" dirty="0"/>
              <a:t>(ny </a:t>
            </a:r>
            <a:r>
              <a:rPr lang="sv-SE" sz="1050" dirty="0" smtClean="0"/>
              <a:t>NVDB-företeelse)</a:t>
            </a:r>
            <a:endParaRPr lang="sv-SE" sz="1200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BFED17F7-DA8F-444E-8CE2-9ECB540CAD9B}"/>
              </a:ext>
            </a:extLst>
          </p:cNvPr>
          <p:cNvSpPr txBox="1">
            <a:spLocks/>
          </p:cNvSpPr>
          <p:nvPr/>
        </p:nvSpPr>
        <p:spPr>
          <a:xfrm>
            <a:off x="3886141" y="1297494"/>
            <a:ext cx="945578" cy="805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sv-SE" sz="1050" dirty="0"/>
              <a:t>Hämtas från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sv-SE" sz="1050" dirty="0"/>
              <a:t>befintliga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sv-SE" sz="1050" dirty="0"/>
              <a:t>NVDB-företeelser</a:t>
            </a:r>
            <a:endParaRPr lang="sv-SE" sz="1200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963E02C-7B4C-46FC-82C1-AD9E54BABFE7}"/>
              </a:ext>
            </a:extLst>
          </p:cNvPr>
          <p:cNvSpPr txBox="1">
            <a:spLocks/>
          </p:cNvSpPr>
          <p:nvPr/>
        </p:nvSpPr>
        <p:spPr>
          <a:xfrm>
            <a:off x="5263486" y="1271065"/>
            <a:ext cx="2517944" cy="8100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sz="1050" dirty="0"/>
              <a:t>Vägslag paketeras dessutom tillsammans med följande egenskaper, vilka också hämtas från befintliga NVDB-företeelser.</a:t>
            </a:r>
          </a:p>
        </p:txBody>
      </p:sp>
    </p:spTree>
    <p:extLst>
      <p:ext uri="{BB962C8B-B14F-4D97-AF65-F5344CB8AC3E}">
        <p14:creationId xmlns:p14="http://schemas.microsoft.com/office/powerpoint/2010/main" val="38927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Gatutypsattribut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sz="2000" i="1" dirty="0" smtClean="0">
                <a:solidFill>
                  <a:srgbClr val="0070C0"/>
                </a:solidFill>
              </a:rPr>
              <a:t>Övergripande </a:t>
            </a:r>
            <a:r>
              <a:rPr lang="sv-SE" sz="2000" i="1" dirty="0">
                <a:solidFill>
                  <a:srgbClr val="0070C0"/>
                </a:solidFill>
              </a:rPr>
              <a:t>länk</a:t>
            </a:r>
          </a:p>
        </p:txBody>
      </p:sp>
      <p:pic>
        <p:nvPicPr>
          <p:cNvPr id="3" name="Bildobjekt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20" y="1878581"/>
            <a:ext cx="3186113" cy="2327659"/>
          </a:xfrm>
          <a:prstGeom prst="rect">
            <a:avLst/>
          </a:prstGeom>
          <a:noFill/>
        </p:spPr>
      </p:pic>
      <p:sp>
        <p:nvSpPr>
          <p:cNvPr id="2" name="textruta 1"/>
          <p:cNvSpPr txBox="1"/>
          <p:nvPr/>
        </p:nvSpPr>
        <p:spPr>
          <a:xfrm>
            <a:off x="457199" y="1878581"/>
            <a:ext cx="2859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Leder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Genomfartsvägar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Ringleder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Infarter till städer/samhällen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600" dirty="0"/>
          </a:p>
          <a:p>
            <a:r>
              <a:rPr lang="sv-SE" sz="1600" dirty="0" smtClean="0"/>
              <a:t>Övergripande länk som ingår i </a:t>
            </a:r>
            <a:r>
              <a:rPr lang="sv-SE" sz="1600" dirty="0" err="1" smtClean="0"/>
              <a:t>huvudnätet</a:t>
            </a:r>
            <a:r>
              <a:rPr lang="sv-SE" sz="1600" dirty="0" smtClean="0"/>
              <a:t> för biltrafik.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055360" y="4206240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</a:t>
            </a:r>
            <a:r>
              <a:rPr lang="sv-SE" sz="600" dirty="0" err="1" smtClean="0"/>
              <a:t>TerraTec</a:t>
            </a:r>
            <a:r>
              <a:rPr lang="sv-SE" sz="600" dirty="0" smtClean="0"/>
              <a:t>/Cyclomedia</a:t>
            </a:r>
            <a:endParaRPr lang="sv-SE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2000" i="1" dirty="0" smtClean="0">
                <a:solidFill>
                  <a:srgbClr val="0070C0"/>
                </a:solidFill>
              </a:rPr>
              <a:t>Huvudgata</a:t>
            </a:r>
            <a:endParaRPr lang="sv-SE" i="1" dirty="0">
              <a:solidFill>
                <a:srgbClr val="0070C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94139" y="1532408"/>
            <a:ext cx="2910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Huvudgata inom tätort. </a:t>
            </a:r>
          </a:p>
          <a:p>
            <a:r>
              <a:rPr lang="sv-SE" sz="1600" dirty="0" smtClean="0"/>
              <a:t>Ingår i </a:t>
            </a:r>
            <a:r>
              <a:rPr lang="sv-SE" sz="1600" dirty="0" err="1" smtClean="0"/>
              <a:t>huvudnätet</a:t>
            </a:r>
            <a:r>
              <a:rPr lang="sv-SE" sz="1600" dirty="0" smtClean="0"/>
              <a:t> för biltrafik. Oftast med kommunal väghållning.</a:t>
            </a:r>
            <a:endParaRPr lang="sv-SE" sz="1600" dirty="0"/>
          </a:p>
        </p:txBody>
      </p:sp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14" y="1532408"/>
            <a:ext cx="3626070" cy="2276541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6902027" y="3808949"/>
            <a:ext cx="11175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Bild: </a:t>
            </a:r>
            <a:r>
              <a:rPr lang="sv-SE" sz="600" dirty="0" err="1" smtClean="0"/>
              <a:t>TerraTec</a:t>
            </a:r>
            <a:r>
              <a:rPr lang="sv-SE" sz="600" dirty="0" smtClean="0"/>
              <a:t>/Cyclomedia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42174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2000" i="1" dirty="0" smtClean="0">
                <a:solidFill>
                  <a:srgbClr val="0070C0"/>
                </a:solidFill>
              </a:rPr>
              <a:t>Lokalgata stor</a:t>
            </a:r>
            <a:endParaRPr lang="sv-SE" i="1" dirty="0">
              <a:solidFill>
                <a:srgbClr val="0070C0"/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63" y="1431509"/>
            <a:ext cx="3241390" cy="2478339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57200" y="1431509"/>
            <a:ext cx="2522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Lokalnät för biltrafik, större lokalgata. </a:t>
            </a:r>
          </a:p>
          <a:p>
            <a:r>
              <a:rPr lang="sv-SE" sz="1600" dirty="0" smtClean="0"/>
              <a:t>Här ingår normalt uppsamlande lokalgator. </a:t>
            </a:r>
          </a:p>
          <a:p>
            <a:endParaRPr lang="sv-SE" sz="1600" dirty="0"/>
          </a:p>
          <a:p>
            <a:r>
              <a:rPr lang="sv-SE" sz="1600" dirty="0" smtClean="0"/>
              <a:t>Vägarna är dimensionerade för oskyddade trafikanter i blandtrafik.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2196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2000" i="1" dirty="0">
                <a:solidFill>
                  <a:srgbClr val="0070C0"/>
                </a:solidFill>
              </a:rPr>
              <a:t>Lokalgata </a:t>
            </a:r>
            <a:r>
              <a:rPr lang="sv-SE" sz="2000" i="1" dirty="0" smtClean="0">
                <a:solidFill>
                  <a:srgbClr val="0070C0"/>
                </a:solidFill>
              </a:rPr>
              <a:t>liten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41" y="1664839"/>
            <a:ext cx="3449496" cy="227654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57200" y="1664839"/>
            <a:ext cx="2446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Lokalnät för biltrafik.</a:t>
            </a:r>
          </a:p>
          <a:p>
            <a:endParaRPr lang="sv-SE" sz="1600" dirty="0" smtClean="0"/>
          </a:p>
          <a:p>
            <a:r>
              <a:rPr lang="sv-SE" sz="1600" dirty="0" smtClean="0"/>
              <a:t>Gågator och gator inom gångfartsområde ingår och dessa är då reglerade för att fordon ska köra i </a:t>
            </a:r>
            <a:r>
              <a:rPr lang="sv-SE" sz="1600" dirty="0" err="1" smtClean="0"/>
              <a:t>gångfart</a:t>
            </a:r>
            <a:r>
              <a:rPr lang="sv-SE" sz="1600" dirty="0" smtClean="0"/>
              <a:t>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0109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x" id="{4BC99D8B-8970-4CE6-823D-579F6B5F9C94}" vid="{98166C6A-83BB-40A3-A167-7DA6A225286C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x" id="{4BC99D8B-8970-4CE6-823D-579F6B5F9C94}" vid="{2FA095CB-CA20-4CA3-BB03-C376CA1854F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 widescreen" ma:contentTypeID="0x0101005A4DA58428FAF14BBDBE9C070D181AF800653B609B8B483840AFA20383A82E6496" ma:contentTypeVersion="4" ma:contentTypeDescription="Skapa ett nytt dokument." ma:contentTypeScope="" ma:versionID="dc6c71b70de6a737b0b35c5988ce94b1">
  <xsd:schema xmlns:xsd="http://www.w3.org/2001/XMLSchema" xmlns:xs="http://www.w3.org/2001/XMLSchema" xmlns:p="http://schemas.microsoft.com/office/2006/metadata/properties" xmlns:ns2="46b3c23b-5501-4bd0-8fef-8fe7f3b10f57" xmlns:ns3="http://schemas.microsoft.com/sharepoint/v4/fields" targetNamespace="http://schemas.microsoft.com/office/2006/metadata/properties" ma:root="true" ma:fieldsID="ea7898610d9aacea52f0d6cf4fc7be7a" ns2:_="" ns3:_="">
    <xsd:import namespace="46b3c23b-5501-4bd0-8fef-8fe7f3b10f57"/>
    <xsd:import namespace="http://schemas.microsoft.com/sharepoint/v4/fields"/>
    <xsd:element name="properties">
      <xsd:complexType>
        <xsd:sequence>
          <xsd:element name="documentManagement">
            <xsd:complexType>
              <xsd:all>
                <xsd:element ref="ns2:Skapat_x0020_av_x0020_NY"/>
                <xsd:element ref="ns2:Dokumenttitel_x0020_NY"/>
                <xsd:element ref="ns2:Dokumentdatum_x0020_NY"/>
                <xsd:element ref="ns3:TRVversionN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3c23b-5501-4bd0-8fef-8fe7f3b10f57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9" ma:displayName="Skapat av NY" ma:internalName="Skapat_x0020_av_x0020_NY" ma:readOnly="false">
      <xsd:simpleType>
        <xsd:restriction base="dms:Text">
          <xsd:maxLength value="255"/>
        </xsd:restriction>
      </xsd:simpleType>
    </xsd:element>
    <xsd:element name="Dokumenttitel_x0020_NY" ma:index="10" ma:displayName="Dokumenttitel NY" ma:internalName="Dokumenttitel_x0020_NY" ma:readOnly="false">
      <xsd:simpleType>
        <xsd:restriction base="dms:Text">
          <xsd:maxLength value="255"/>
        </xsd:restriction>
      </xsd:simpleType>
    </xsd:element>
    <xsd:element name="Dokumentdatum_x0020_NY" ma:index="11" ma:displayName="Dokumentdatum NY" ma:format="DateOnly" ma:internalName="Dokumentdatum_x0020_NY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/fields" elementFormDefault="qualified">
    <xsd:import namespace="http://schemas.microsoft.com/office/2006/documentManagement/types"/>
    <xsd:import namespace="http://schemas.microsoft.com/office/infopath/2007/PartnerControls"/>
    <xsd:element name="TRVversionNY" ma:index="12" nillable="true" ma:displayName="TRVversionNY" ma:internalName="TRVversionNY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itel_x0020_NY xmlns="46b3c23b-5501-4bd0-8fef-8fe7f3b10f57"/>
    <TRVversionNY xmlns="http://schemas.microsoft.com/sharepoint/v4/fields">0.1</TRVversionNY>
    <Dokumentdatum_x0020_NY xmlns="46b3c23b-5501-4bd0-8fef-8fe7f3b10f57"/>
    <Skapat_x0020_av_x0020_NY xmlns="46b3c23b-5501-4bd0-8fef-8fe7f3b10f57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23ED54-F63E-41DC-88DE-D7112F5D544F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0DD13C9F-944D-445C-A75A-0A41E99C5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b3c23b-5501-4bd0-8fef-8fe7f3b10f57"/>
    <ds:schemaRef ds:uri="http://schemas.microsoft.com/sharepoint/v4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E614B0-48FE-4AAA-9696-01192C6B4510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4/fields"/>
    <ds:schemaRef ds:uri="http://schemas.openxmlformats.org/package/2006/metadata/core-properties"/>
    <ds:schemaRef ds:uri="46b3c23b-5501-4bd0-8fef-8fe7f3b10f57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394D379-36F8-476F-B5C3-D48C866224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widescreen</Template>
  <TotalTime>1281</TotalTime>
  <Words>714</Words>
  <Application>Microsoft Office PowerPoint</Application>
  <PresentationFormat>Bildspel på skärmen (16:9)</PresentationFormat>
  <Paragraphs>156</Paragraphs>
  <Slides>25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</vt:lpstr>
      <vt:lpstr>Presentation</vt:lpstr>
      <vt:lpstr>Anpassad formgivning</vt:lpstr>
      <vt:lpstr>Gatutyp</vt:lpstr>
      <vt:lpstr>Gatutyp och Vägslag - Bakgrund</vt:lpstr>
      <vt:lpstr>Gatutyp och Vägslag -  kort definition</vt:lpstr>
      <vt:lpstr>Gatutyp</vt:lpstr>
      <vt:lpstr>Vägslag</vt:lpstr>
      <vt:lpstr>Gatutypsattribut Övergripande länk</vt:lpstr>
      <vt:lpstr> Huvudgata</vt:lpstr>
      <vt:lpstr> Lokalgata stor</vt:lpstr>
      <vt:lpstr> Lokalgata liten</vt:lpstr>
      <vt:lpstr> Kvartersväg</vt:lpstr>
      <vt:lpstr> Parkeringsområdesväg</vt:lpstr>
      <vt:lpstr> Infartsväg/utfartsväg</vt:lpstr>
      <vt:lpstr> Leveransväg</vt:lpstr>
      <vt:lpstr> Småväg</vt:lpstr>
      <vt:lpstr>Övriga attribut Avfartsväg/Påfartsväg</vt:lpstr>
      <vt:lpstr> Uppsamlande</vt:lpstr>
      <vt:lpstr> Industriväg</vt:lpstr>
      <vt:lpstr>Användningsexempel</vt:lpstr>
      <vt:lpstr>Exempel fortsättning</vt:lpstr>
      <vt:lpstr>Exempel fortsättning</vt:lpstr>
      <vt:lpstr>Exempel fortsättning</vt:lpstr>
      <vt:lpstr>Exempel fortsättning</vt:lpstr>
      <vt:lpstr>NVDB på webb - exempel</vt:lpstr>
      <vt:lpstr>Dokument </vt:lpstr>
      <vt:lpstr>Frågor?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Gatutyp</dc:title>
  <dc:creator>Klasson Emma, UHvädi Konsult</dc:creator>
  <cp:lastModifiedBy>Göransson Staffan, UHvädi Konsult</cp:lastModifiedBy>
  <cp:revision>52</cp:revision>
  <cp:lastPrinted>2014-04-29T09:09:09Z</cp:lastPrinted>
  <dcterms:created xsi:type="dcterms:W3CDTF">2019-03-04T12:04:20Z</dcterms:created>
  <dcterms:modified xsi:type="dcterms:W3CDTF">2022-06-08T13:49:09Z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0x0101005A4DA58428FAF14BBDBE9C070D181AF8</vt:lpwstr>
  </property>
</Properties>
</file>