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92" r:id="rId7"/>
  </p:sldMasterIdLst>
  <p:notesMasterIdLst>
    <p:notesMasterId r:id="rId24"/>
  </p:notesMasterIdLst>
  <p:handoutMasterIdLst>
    <p:handoutMasterId r:id="rId25"/>
  </p:handoutMasterIdLst>
  <p:sldIdLst>
    <p:sldId id="299" r:id="rId8"/>
    <p:sldId id="300" r:id="rId9"/>
    <p:sldId id="287" r:id="rId10"/>
    <p:sldId id="303" r:id="rId11"/>
    <p:sldId id="297" r:id="rId12"/>
    <p:sldId id="288" r:id="rId13"/>
    <p:sldId id="289" r:id="rId14"/>
    <p:sldId id="294" r:id="rId15"/>
    <p:sldId id="291" r:id="rId16"/>
    <p:sldId id="292" r:id="rId17"/>
    <p:sldId id="295" r:id="rId18"/>
    <p:sldId id="283" r:id="rId19"/>
    <p:sldId id="302" r:id="rId20"/>
    <p:sldId id="298" r:id="rId21"/>
    <p:sldId id="301" r:id="rId22"/>
    <p:sldId id="284" r:id="rId23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AAE5FF44-15E6-46C8-BB33-8E54FD9267ED}">
          <p14:sldIdLst>
            <p14:sldId id="299"/>
          </p14:sldIdLst>
        </p14:section>
        <p14:section name="Namnlöst avsnitt" id="{3A110FE8-5511-41C8-8B64-586BE57C8D68}">
          <p14:sldIdLst>
            <p14:sldId id="300"/>
            <p14:sldId id="287"/>
            <p14:sldId id="303"/>
            <p14:sldId id="297"/>
            <p14:sldId id="288"/>
            <p14:sldId id="289"/>
            <p14:sldId id="294"/>
            <p14:sldId id="291"/>
            <p14:sldId id="292"/>
            <p14:sldId id="295"/>
            <p14:sldId id="283"/>
            <p14:sldId id="302"/>
            <p14:sldId id="298"/>
            <p14:sldId id="301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83023" autoAdjust="0"/>
  </p:normalViewPr>
  <p:slideViewPr>
    <p:cSldViewPr snapToGrid="0">
      <p:cViewPr varScale="1">
        <p:scale>
          <a:sx n="95" d="100"/>
          <a:sy n="95" d="100"/>
        </p:scale>
        <p:origin x="1812" y="96"/>
      </p:cViewPr>
      <p:guideLst/>
    </p:cSldViewPr>
  </p:slideViewPr>
  <p:outlineViewPr>
    <p:cViewPr>
      <p:scale>
        <a:sx n="33" d="100"/>
        <a:sy n="33" d="100"/>
      </p:scale>
      <p:origin x="0" y="-40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59E6C86-7306-4114-BC86-970C8A89AF6A}" type="datetimeFigureOut">
              <a:rPr lang="sv-SE"/>
              <a:pPr/>
              <a:t>2019-11-14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DDE5E3B-8DC5-444A-9930-FE95612872F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30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882A5F-DE82-4106-A0F9-14841A597628}" type="datetimeFigureOut">
              <a:rPr lang="sv-SE"/>
              <a:pPr>
                <a:defRPr/>
              </a:pPr>
              <a:t>2019-11-14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2B7710-651F-464A-B9ED-722519F63E0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03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912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32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181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968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68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3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51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05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56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79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45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78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7710-651F-464A-B9ED-722519F63E0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22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183068" y="4867035"/>
            <a:ext cx="307777" cy="18373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800" dirty="0" smtClean="0">
                <a:solidFill>
                  <a:srgbClr val="D52B1E"/>
                </a:solidFill>
              </a:rPr>
              <a:t>TMALL 0141 Presentation v 1.0</a:t>
            </a:r>
            <a:endParaRPr lang="sv-SE" sz="800" dirty="0">
              <a:solidFill>
                <a:srgbClr val="D52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46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16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0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 descr="TRAFIKVERKET_element_till_ppt-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519" b="10538"/>
          <a:stretch>
            <a:fillRect/>
          </a:stretch>
        </p:blipFill>
        <p:spPr bwMode="auto">
          <a:xfrm>
            <a:off x="142875" y="152400"/>
            <a:ext cx="2855913" cy="65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25717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ange rubrik</a:t>
            </a:r>
          </a:p>
        </p:txBody>
      </p:sp>
      <p:pic>
        <p:nvPicPr>
          <p:cNvPr id="1065" name="Picture 41" descr="TRAFIKVERKET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29050"/>
            <a:ext cx="5514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2547"/>
          <a:stretch>
            <a:fillRect/>
          </a:stretch>
        </p:blipFill>
        <p:spPr bwMode="auto">
          <a:xfrm>
            <a:off x="0" y="6169025"/>
            <a:ext cx="9144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207A1-F921-4D1C-B45C-5387C40D5887}" type="slidenum">
              <a:rPr lang="sv-SE" sz="800">
                <a:solidFill>
                  <a:schemeClr val="bg1"/>
                </a:solidFill>
              </a:rPr>
              <a:pPr eaLnBrk="1" hangingPunct="1"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ajourhallning-BAL@lm.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Indatastod@trafikverket.se" TargetMode="External"/><Relationship Id="rId5" Type="http://schemas.openxmlformats.org/officeDocument/2006/relationships/hyperlink" Target="http://www.nvdb.se/sv/dataleverantor/blaljuskollen/" TargetMode="External"/><Relationship Id="rId4" Type="http://schemas.openxmlformats.org/officeDocument/2006/relationships/hyperlink" Target="https://www.lantmateriet.se/sv/Om-Lantmateriet/Samverkan-med-andra/geodata-for-blaljus/blaljuskolle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 err="1">
                <a:latin typeface="Arial" charset="0"/>
                <a:cs typeface="Arial" charset="0"/>
              </a:rPr>
              <a:t>Webbinarie</a:t>
            </a:r>
            <a:r>
              <a:rPr lang="sv-SE" dirty="0">
                <a:latin typeface="Arial" charset="0"/>
                <a:cs typeface="Arial" charset="0"/>
              </a:rPr>
              <a:t> - Blåljuskollen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18F52E4-BE87-4953-8A5E-8A4837608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r="43637"/>
          <a:stretch/>
        </p:blipFill>
        <p:spPr>
          <a:xfrm>
            <a:off x="3889897" y="857250"/>
            <a:ext cx="4406939" cy="27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914400" y="1744001"/>
            <a:ext cx="8229600" cy="43100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Stödmaterial – hur man går tillväga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1800" dirty="0" smtClean="0"/>
              <a:t>Support </a:t>
            </a:r>
            <a:r>
              <a:rPr lang="sv-SE" sz="1800" dirty="0"/>
              <a:t>finns för att hantera </a:t>
            </a:r>
            <a:r>
              <a:rPr lang="sv-SE" sz="1800" dirty="0" smtClean="0"/>
              <a:t>frågor</a:t>
            </a:r>
            <a:endParaRPr lang="sv-SE" sz="1800" dirty="0"/>
          </a:p>
          <a:p>
            <a:r>
              <a:rPr lang="sv-SE" sz="1800" dirty="0" err="1" smtClean="0"/>
              <a:t>Förkontroller</a:t>
            </a:r>
            <a:r>
              <a:rPr lang="sv-SE" sz="1800" dirty="0" smtClean="0"/>
              <a:t> kan beställas – överblick över vad som                           behöver åtgärdas</a:t>
            </a:r>
            <a:endParaRPr lang="sv-SE" sz="1800" dirty="0"/>
          </a:p>
          <a:p>
            <a:r>
              <a:rPr lang="sv-SE" sz="1800" dirty="0"/>
              <a:t>Ange ”Blåljuskollen” i</a:t>
            </a:r>
            <a:r>
              <a:rPr lang="sv-SE" sz="1800" dirty="0" smtClean="0"/>
              <a:t> </a:t>
            </a:r>
            <a:r>
              <a:rPr lang="sv-SE" sz="1800" dirty="0" err="1"/>
              <a:t>ämnesraden</a:t>
            </a:r>
            <a:r>
              <a:rPr lang="sv-SE" sz="1800" dirty="0"/>
              <a:t> så blir hanteringen  </a:t>
            </a:r>
            <a:r>
              <a:rPr lang="sv-SE" sz="1800" dirty="0" smtClean="0"/>
              <a:t>                                av </a:t>
            </a:r>
            <a:r>
              <a:rPr lang="sv-SE" sz="1800" dirty="0"/>
              <a:t>ärendet enklare.</a:t>
            </a:r>
          </a:p>
          <a:p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Trafikverkets stöd - information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7462838" y="857250"/>
            <a:ext cx="1702530" cy="2081464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7462838" y="2932578"/>
            <a:ext cx="1699688" cy="244111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10" y="2224814"/>
            <a:ext cx="3051686" cy="170282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15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459" y="1557338"/>
            <a:ext cx="6058160" cy="4119805"/>
          </a:xfrm>
          <a:prstGeom prst="rect">
            <a:avLst/>
          </a:prstGeom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414338"/>
            <a:ext cx="6874933" cy="1143000"/>
          </a:xfrm>
        </p:spPr>
        <p:txBody>
          <a:bodyPr/>
          <a:lstStyle/>
          <a:p>
            <a:r>
              <a:rPr lang="sv-SE" b="1" dirty="0" smtClean="0"/>
              <a:t>Exempel på återkoppling från kvalitetskontroller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839" y="530324"/>
            <a:ext cx="1697808" cy="32208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839" y="3275489"/>
            <a:ext cx="1681162" cy="209780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40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8941" y="208276"/>
            <a:ext cx="8229600" cy="1143000"/>
          </a:xfrm>
        </p:spPr>
        <p:txBody>
          <a:bodyPr/>
          <a:lstStyle/>
          <a:p>
            <a:r>
              <a:rPr lang="sv-SE" b="1" dirty="0" smtClean="0"/>
              <a:t>Resultatet av Blåljuskollen</a:t>
            </a:r>
            <a:endParaRPr lang="sv-SE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1" y="3209399"/>
            <a:ext cx="8118699" cy="2676247"/>
          </a:xfrm>
        </p:spPr>
      </p:pic>
      <p:sp>
        <p:nvSpPr>
          <p:cNvPr id="5" name="textruta 4"/>
          <p:cNvSpPr txBox="1"/>
          <p:nvPr/>
        </p:nvSpPr>
        <p:spPr>
          <a:xfrm>
            <a:off x="218941" y="1171977"/>
            <a:ext cx="7970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Steg 1 - Att ha koll på processer för leverans av </a:t>
            </a:r>
            <a:r>
              <a:rPr lang="sv-SE" dirty="0" err="1" smtClean="0"/>
              <a:t>geodata</a:t>
            </a:r>
            <a:r>
              <a:rPr lang="sv-SE" dirty="0" smtClean="0"/>
              <a:t> som efterfrågas från Blåljusmyndigheter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Steg 2 – </a:t>
            </a:r>
            <a:r>
              <a:rPr lang="sv-SE" dirty="0"/>
              <a:t> </a:t>
            </a:r>
            <a:r>
              <a:rPr lang="sv-SE" dirty="0" smtClean="0"/>
              <a:t>Att den </a:t>
            </a:r>
            <a:r>
              <a:rPr lang="sv-SE" dirty="0"/>
              <a:t>information om adresser, byggnader, anläggningar, namn på platser, vägar och järnvägar som ingår i samverkan med Lantmäteriet respektive Trafikverket </a:t>
            </a:r>
            <a:r>
              <a:rPr lang="sv-SE" dirty="0" smtClean="0"/>
              <a:t>är levererad och finns i respektive databaser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65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703342B-3B3E-4E53-AEA3-0C5E19486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11" y="6240727"/>
            <a:ext cx="2347163" cy="6172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81" y="710240"/>
            <a:ext cx="76390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457200" y="356782"/>
            <a:ext cx="8229600" cy="1143000"/>
          </a:xfrm>
        </p:spPr>
        <p:txBody>
          <a:bodyPr/>
          <a:lstStyle/>
          <a:p>
            <a:r>
              <a:rPr lang="sv-SE" dirty="0">
                <a:latin typeface="Arial" charset="0"/>
                <a:cs typeface="Arial" charset="0"/>
              </a:rPr>
              <a:t>Goda exempel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03342B-3B3E-4E53-AEA3-0C5E19486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11" y="6240727"/>
            <a:ext cx="2347163" cy="61727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531114" y="1455262"/>
            <a:ext cx="226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Bra verktyg för att få ordning på geodataprocesser</a:t>
            </a:r>
            <a:endParaRPr lang="sv-SE" sz="1600" dirty="0"/>
          </a:p>
        </p:txBody>
      </p:sp>
      <p:sp>
        <p:nvSpPr>
          <p:cNvPr id="7" name="textruta 6"/>
          <p:cNvSpPr txBox="1"/>
          <p:nvPr/>
        </p:nvSpPr>
        <p:spPr>
          <a:xfrm>
            <a:off x="902886" y="1807845"/>
            <a:ext cx="161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Blåljuskollen är en del av vårt varumärke</a:t>
            </a:r>
            <a:endParaRPr lang="sv-SE" sz="1600" dirty="0"/>
          </a:p>
        </p:txBody>
      </p:sp>
      <p:sp>
        <p:nvSpPr>
          <p:cNvPr id="8" name="textruta 7"/>
          <p:cNvSpPr txBox="1"/>
          <p:nvPr/>
        </p:nvSpPr>
        <p:spPr>
          <a:xfrm>
            <a:off x="1681164" y="4604374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Har lett till bättre samverkan mellan avdelningar</a:t>
            </a:r>
            <a:endParaRPr lang="sv-SE" sz="1600" dirty="0"/>
          </a:p>
        </p:txBody>
      </p:sp>
      <p:sp>
        <p:nvSpPr>
          <p:cNvPr id="9" name="textruta 8"/>
          <p:cNvSpPr txBox="1"/>
          <p:nvPr/>
        </p:nvSpPr>
        <p:spPr>
          <a:xfrm>
            <a:off x="5957887" y="4252678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Kul projekt att genomföra</a:t>
            </a:r>
            <a:endParaRPr lang="sv-SE" sz="1600" dirty="0"/>
          </a:p>
        </p:txBody>
      </p:sp>
      <p:sp>
        <p:nvSpPr>
          <p:cNvPr id="10" name="Kommentar i oval 9"/>
          <p:cNvSpPr/>
          <p:nvPr/>
        </p:nvSpPr>
        <p:spPr>
          <a:xfrm>
            <a:off x="6293644" y="1113529"/>
            <a:ext cx="2495550" cy="1566193"/>
          </a:xfrm>
          <a:prstGeom prst="wedgeEllipseCallout">
            <a:avLst>
              <a:gd name="adj1" fmla="val -63514"/>
              <a:gd name="adj2" fmla="val 60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55" y="1001995"/>
            <a:ext cx="2795786" cy="2795786"/>
          </a:xfrm>
          <a:prstGeom prst="rect">
            <a:avLst/>
          </a:prstGeom>
        </p:spPr>
      </p:pic>
      <p:sp>
        <p:nvSpPr>
          <p:cNvPr id="16" name="Kommentar i oval 15"/>
          <p:cNvSpPr/>
          <p:nvPr/>
        </p:nvSpPr>
        <p:spPr>
          <a:xfrm>
            <a:off x="5707464" y="3886071"/>
            <a:ext cx="1783948" cy="1236598"/>
          </a:xfrm>
          <a:prstGeom prst="wedgeEllipseCallout">
            <a:avLst>
              <a:gd name="adj1" fmla="val -52240"/>
              <a:gd name="adj2" fmla="val -953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Kommentar i oval 16"/>
          <p:cNvSpPr/>
          <p:nvPr/>
        </p:nvSpPr>
        <p:spPr>
          <a:xfrm>
            <a:off x="738581" y="1380712"/>
            <a:ext cx="1773507" cy="1566193"/>
          </a:xfrm>
          <a:prstGeom prst="wedgeEllipseCallout">
            <a:avLst>
              <a:gd name="adj1" fmla="val 95129"/>
              <a:gd name="adj2" fmla="val -138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Kommentar i oval 18"/>
          <p:cNvSpPr/>
          <p:nvPr/>
        </p:nvSpPr>
        <p:spPr>
          <a:xfrm>
            <a:off x="1517301" y="4236777"/>
            <a:ext cx="2009670" cy="1566193"/>
          </a:xfrm>
          <a:prstGeom prst="wedgeEllipseCallout">
            <a:avLst>
              <a:gd name="adj1" fmla="val 28693"/>
              <a:gd name="adj2" fmla="val -103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3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90574" y="414338"/>
            <a:ext cx="7896225" cy="1143000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Länkar</a:t>
            </a:r>
            <a:endParaRPr lang="sv-SE" dirty="0">
              <a:latin typeface="Arial" charset="0"/>
              <a:cs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03342B-3B3E-4E53-AEA3-0C5E19486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11" y="6240727"/>
            <a:ext cx="2347163" cy="61727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F90B150-A2A4-4F6C-BE0A-98CA16BCCE88}"/>
              </a:ext>
            </a:extLst>
          </p:cNvPr>
          <p:cNvSpPr txBox="1"/>
          <p:nvPr/>
        </p:nvSpPr>
        <p:spPr>
          <a:xfrm>
            <a:off x="704851" y="1683040"/>
            <a:ext cx="6800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För mer information</a:t>
            </a:r>
            <a:endParaRPr lang="sv-SE" b="1" dirty="0" smtClean="0">
              <a:hlinkClick r:id="rId4"/>
            </a:endParaRPr>
          </a:p>
          <a:p>
            <a:r>
              <a:rPr lang="sv-SE" dirty="0" smtClean="0">
                <a:hlinkClick r:id="rId4"/>
              </a:rPr>
              <a:t>https</a:t>
            </a:r>
            <a:r>
              <a:rPr lang="sv-SE" dirty="0">
                <a:hlinkClick r:id="rId4"/>
              </a:rPr>
              <a:t>://www.lantmateriet.se/sv/Om-Lantmateriet/Samverkan-med-andra/geodata-for-blaljus/blaljuskollen/</a:t>
            </a:r>
            <a:r>
              <a:rPr lang="sv-SE" dirty="0"/>
              <a:t> </a:t>
            </a:r>
            <a:endParaRPr lang="sv-SE" dirty="0" smtClean="0"/>
          </a:p>
          <a:p>
            <a:endParaRPr lang="sv-SE" dirty="0"/>
          </a:p>
          <a:p>
            <a:r>
              <a:rPr lang="sv-SE" dirty="0">
                <a:hlinkClick r:id="rId5"/>
              </a:rPr>
              <a:t>http://www.nvdb.se/sv/dataleverantor/blaljuskollen</a:t>
            </a:r>
            <a:r>
              <a:rPr lang="sv-SE" dirty="0" smtClean="0">
                <a:hlinkClick r:id="rId5"/>
              </a:rPr>
              <a:t>/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b="1" dirty="0" smtClean="0"/>
              <a:t>Kontaktuppgifter för stöd/frågor</a:t>
            </a:r>
            <a:endParaRPr lang="sv-SE" b="1" dirty="0"/>
          </a:p>
          <a:p>
            <a:r>
              <a:rPr lang="sv-SE" dirty="0" smtClean="0">
                <a:hlinkClick r:id="rId6"/>
              </a:rPr>
              <a:t>Indatastod@trafikverket.se</a:t>
            </a:r>
            <a:r>
              <a:rPr lang="sv-SE" dirty="0" smtClean="0"/>
              <a:t> </a:t>
            </a:r>
          </a:p>
          <a:p>
            <a:endParaRPr lang="sv-SE" dirty="0" smtClean="0"/>
          </a:p>
          <a:p>
            <a:r>
              <a:rPr lang="sv-SE" dirty="0">
                <a:hlinkClick r:id="rId7"/>
              </a:rPr>
              <a:t>ajourhallning-BAL@lm.se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2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Den digitala </a:t>
            </a:r>
            <a:r>
              <a:rPr lang="sv-SE" b="1" dirty="0" smtClean="0"/>
              <a:t>bil- och cykelvägen </a:t>
            </a:r>
            <a:r>
              <a:rPr lang="sv-SE" b="1" dirty="0"/>
              <a:t>är lika </a:t>
            </a:r>
            <a:r>
              <a:rPr lang="sv-SE" b="1" dirty="0" smtClean="0"/>
              <a:t>viktig </a:t>
            </a:r>
            <a:r>
              <a:rPr lang="sv-SE" b="1" dirty="0"/>
              <a:t>som den fysiska!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1446299"/>
            <a:ext cx="5210175" cy="1847850"/>
          </a:xfrm>
        </p:spPr>
      </p:pic>
      <p:sp>
        <p:nvSpPr>
          <p:cNvPr id="7" name="Rektangel 6"/>
          <p:cNvSpPr/>
          <p:nvPr/>
        </p:nvSpPr>
        <p:spPr>
          <a:xfrm rot="19715187">
            <a:off x="1816562" y="4303395"/>
            <a:ext cx="5334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Frågor?</a:t>
            </a:r>
            <a:endParaRPr lang="sv-S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65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18" y="6240727"/>
            <a:ext cx="2347163" cy="61727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47700" y="1557338"/>
            <a:ext cx="6210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Samverkansprojekt </a:t>
            </a:r>
            <a:r>
              <a:rPr lang="sv-SE" dirty="0" smtClean="0"/>
              <a:t>– Blåljuskollen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Varför behövs Blåljuskollen</a:t>
            </a:r>
            <a:r>
              <a:rPr lang="sv-SE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Blåljuskollen – så går det till 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Exempel på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Starta upp arbete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Resultat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Goda exempel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>
              <a:solidFill>
                <a:srgbClr val="FF000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96" y="2700338"/>
            <a:ext cx="4376055" cy="29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Samverkansprojekt - Blåljuskollen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281" y="1557338"/>
            <a:ext cx="5732944" cy="37178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7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7" y="6240727"/>
            <a:ext cx="2347163" cy="617273"/>
          </a:xfrm>
          <a:prstGeom prst="rect">
            <a:avLst/>
          </a:prstGeom>
        </p:spPr>
      </p:pic>
      <p:pic>
        <p:nvPicPr>
          <p:cNvPr id="1026" name="Diagram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4" y="2205352"/>
            <a:ext cx="8658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 Sveriges blåljusaktörer är kartan ett viktigt arbetsredskap. </a:t>
            </a:r>
            <a:endParaRPr lang="sv-SE" dirty="0" smtClean="0"/>
          </a:p>
          <a:p>
            <a:endParaRPr lang="sv-SE" sz="11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behövs Blåljuskollen?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DE0A683-055F-492F-8EC0-D7B76C343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36" y="6240727"/>
            <a:ext cx="2347163" cy="6172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4" y="3252788"/>
            <a:ext cx="3876675" cy="260221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83" y="3252788"/>
            <a:ext cx="3891167" cy="26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Blåljuskollen – så går det till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553" y="3230224"/>
            <a:ext cx="1681447" cy="214346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515"/>
          <a:stretch/>
        </p:blipFill>
        <p:spPr>
          <a:xfrm>
            <a:off x="7462553" y="857251"/>
            <a:ext cx="1681447" cy="2879144"/>
          </a:xfrm>
          <a:prstGeom prst="rect">
            <a:avLst/>
          </a:prstGeom>
        </p:spPr>
      </p:pic>
      <p:sp>
        <p:nvSpPr>
          <p:cNvPr id="6" name="Platshållare för innehåll 5"/>
          <p:cNvSpPr txBox="1">
            <a:spLocks noGrp="1"/>
          </p:cNvSpPr>
          <p:nvPr>
            <p:ph idx="1"/>
          </p:nvPr>
        </p:nvSpPr>
        <p:spPr>
          <a:xfrm>
            <a:off x="484241" y="1434231"/>
            <a:ext cx="3872606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/>
              <a:t>Blåljuskollen görs av respektive </a:t>
            </a:r>
            <a:r>
              <a:rPr lang="sv-SE" sz="1800" dirty="0" smtClean="0"/>
              <a:t>kommun för </a:t>
            </a:r>
            <a:r>
              <a:rPr lang="sv-SE" sz="1800" dirty="0"/>
              <a:t>att kvalitetssäkra sina geodataprocesser</a:t>
            </a:r>
          </a:p>
          <a:p>
            <a:r>
              <a:rPr lang="sv-SE" sz="1800" dirty="0"/>
              <a:t>Kvalitetssäkrar befintlig data</a:t>
            </a:r>
          </a:p>
          <a:p>
            <a:r>
              <a:rPr lang="sv-SE" sz="1800" dirty="0" smtClean="0"/>
              <a:t>Checklista 	</a:t>
            </a:r>
          </a:p>
          <a:p>
            <a:pPr lvl="1"/>
            <a:r>
              <a:rPr lang="sv-SE" sz="1600" dirty="0" smtClean="0"/>
              <a:t>Stödmaterial om hur man går till väga.</a:t>
            </a:r>
          </a:p>
          <a:p>
            <a:pPr lvl="1"/>
            <a:r>
              <a:rPr lang="sv-SE" sz="1600" dirty="0" smtClean="0"/>
              <a:t>Dokumentation för processer i kommunen för leverans av </a:t>
            </a:r>
            <a:r>
              <a:rPr lang="sv-SE" sz="1600" dirty="0" err="1" smtClean="0"/>
              <a:t>geodata</a:t>
            </a:r>
            <a:r>
              <a:rPr lang="sv-SE" sz="1600" dirty="0" smtClean="0"/>
              <a:t>. </a:t>
            </a:r>
            <a:endParaRPr lang="sv-SE" sz="1800" dirty="0"/>
          </a:p>
          <a:p>
            <a:r>
              <a:rPr lang="sv-SE" sz="1800" dirty="0" smtClean="0"/>
              <a:t>Resultatet </a:t>
            </a:r>
            <a:r>
              <a:rPr lang="sv-SE" sz="1800" dirty="0"/>
              <a:t>sammanställs i samverkan </a:t>
            </a:r>
            <a:r>
              <a:rPr lang="sv-SE" sz="1800" dirty="0" smtClean="0"/>
              <a:t>med Lantmäteriet </a:t>
            </a:r>
            <a:r>
              <a:rPr lang="sv-SE" sz="1800" dirty="0"/>
              <a:t>och </a:t>
            </a:r>
            <a:r>
              <a:rPr lang="sv-SE" sz="1800" dirty="0" smtClean="0"/>
              <a:t>Trafikverket</a:t>
            </a:r>
            <a:endParaRPr lang="sv-SE" sz="1800" dirty="0"/>
          </a:p>
        </p:txBody>
      </p:sp>
      <p:pic>
        <p:nvPicPr>
          <p:cNvPr id="7" name="Bildobjekt 6" descr="Skärmurklipp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35"/>
          <a:stretch/>
        </p:blipFill>
        <p:spPr>
          <a:xfrm rot="21046794">
            <a:off x="4460418" y="1431877"/>
            <a:ext cx="3580085" cy="35686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143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40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57200" y="1711325"/>
            <a:ext cx="7005639" cy="4310063"/>
          </a:xfrm>
        </p:spPr>
        <p:txBody>
          <a:bodyPr/>
          <a:lstStyle/>
          <a:p>
            <a:r>
              <a:rPr lang="sv-SE" dirty="0" smtClean="0"/>
              <a:t>Exempel </a:t>
            </a:r>
            <a:r>
              <a:rPr lang="sv-SE" dirty="0" err="1" smtClean="0"/>
              <a:t>vägdata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Blåljuskollen – vilken data - Trafikverket</a:t>
            </a:r>
            <a:endParaRPr lang="sv-SE" dirty="0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279" y="2209313"/>
            <a:ext cx="6437441" cy="30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92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57200" y="1711325"/>
            <a:ext cx="7005639" cy="4310063"/>
          </a:xfrm>
        </p:spPr>
        <p:txBody>
          <a:bodyPr/>
          <a:lstStyle/>
          <a:p>
            <a:r>
              <a:rPr lang="sv-SE" dirty="0" smtClean="0"/>
              <a:t>Exempel fastighetsdata, adresser, byggnader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Blåljuskollen – vilken data - Lantmäteriet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31" y="2080482"/>
            <a:ext cx="6647308" cy="379263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49" y="6240727"/>
            <a:ext cx="2347163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57200" y="1711325"/>
            <a:ext cx="7005638" cy="4310063"/>
          </a:xfrm>
        </p:spPr>
        <p:txBody>
          <a:bodyPr/>
          <a:lstStyle/>
          <a:p>
            <a:r>
              <a:rPr lang="sv-SE" dirty="0"/>
              <a:t>Hämta checklistan från </a:t>
            </a:r>
            <a:r>
              <a:rPr lang="sv-SE" dirty="0" smtClean="0"/>
              <a:t>Lantmäteriet </a:t>
            </a:r>
            <a:r>
              <a:rPr lang="sv-SE" dirty="0"/>
              <a:t>och gör anmälan till </a:t>
            </a:r>
            <a:r>
              <a:rPr lang="sv-SE" dirty="0" smtClean="0"/>
              <a:t>blåljuskollen</a:t>
            </a:r>
            <a:endParaRPr lang="sv-SE" dirty="0"/>
          </a:p>
          <a:p>
            <a:r>
              <a:rPr lang="sv-SE" dirty="0"/>
              <a:t>Tidplan för genomförande </a:t>
            </a:r>
          </a:p>
          <a:p>
            <a:r>
              <a:rPr lang="sv-SE" dirty="0" smtClean="0"/>
              <a:t>Kom </a:t>
            </a:r>
            <a:r>
              <a:rPr lang="sv-SE" dirty="0"/>
              <a:t>överens i kommunen vem som är ansvarig</a:t>
            </a:r>
          </a:p>
          <a:p>
            <a:r>
              <a:rPr lang="sv-SE" dirty="0" smtClean="0"/>
              <a:t>Ta </a:t>
            </a:r>
            <a:r>
              <a:rPr lang="sv-SE" dirty="0"/>
              <a:t>reda på vilka kommunala </a:t>
            </a:r>
            <a:r>
              <a:rPr lang="sv-SE" dirty="0" smtClean="0"/>
              <a:t>verksamheter som </a:t>
            </a:r>
            <a:r>
              <a:rPr lang="sv-SE" dirty="0"/>
              <a:t>behöver samarbeta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Starta upp arbete – genomför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Blåljuskollen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5EC94BD-425E-4581-BDDD-2534FAF6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90" y="6240727"/>
            <a:ext cx="2347163" cy="61727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6" y="856466"/>
            <a:ext cx="1632779" cy="243698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3293450"/>
            <a:ext cx="1632779" cy="24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AA1686AF-A57B-448C-9A77-2558F57FA65F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4F1C43FF-EDEE-4BA1-ADEC-32B56CE1542B}" vid="{731CDCDA-CC64-4996-983C-226DBC52A04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el_x0020_NY xmlns="46b3c23b-5501-4bd0-8fef-8fe7f3b10f57">Trafikverkets stöd - Blåljuskollen</Dokumenttitel_x0020_NY>
    <TRVversionNY xmlns="http://schemas.microsoft.com/sharepoint/v4/fields">1.0</TRVversionNY>
    <Dokumentdatum_x0020_NY xmlns="46b3c23b-5501-4bd0-8fef-8fe7f3b10f57">2017-06-04T22:00:00+00:00</Dokumentdatum_x0020_NY>
    <Skapat_x0020_av_x0020_NY xmlns="46b3c23b-5501-4bd0-8fef-8fe7f3b10f57">Suada Crnic, UHvädi</Skapat_x0020_av_x0020_N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_NY" ma:contentTypeID="0x010100A51C9DB216EA9946801B43099F65C9D500F771C7EB9D315843B52290C0AB7F5940" ma:contentTypeVersion="5" ma:contentTypeDescription="" ma:contentTypeScope="" ma:versionID="5079aa6fb8f0bd605d620e1b5a534980">
  <xsd:schema xmlns:xsd="http://www.w3.org/2001/XMLSchema" xmlns:xs="http://www.w3.org/2001/XMLSchema" xmlns:p="http://schemas.microsoft.com/office/2006/metadata/properties" xmlns:ns2="46b3c23b-5501-4bd0-8fef-8fe7f3b10f57" xmlns:ns3="http://schemas.microsoft.com/sharepoint/v4/fields" targetNamespace="http://schemas.microsoft.com/office/2006/metadata/properties" ma:root="true" ma:fieldsID="0f64f8a193a16fdd36a13b297db25dfd" ns2:_="" ns3:_="">
    <xsd:import namespace="46b3c23b-5501-4bd0-8fef-8fe7f3b10f57"/>
    <xsd:import namespace="http://schemas.microsoft.com/sharepoint/v4/fields"/>
    <xsd:element name="properties">
      <xsd:complexType>
        <xsd:sequence>
          <xsd:element name="documentManagement">
            <xsd:complexType>
              <xsd:all>
                <xsd:element ref="ns2:Skapat_x0020_av_x0020_NY"/>
                <xsd:element ref="ns2:Dokumenttitel_x0020_NY"/>
                <xsd:element ref="ns2:Dokumentdatum_x0020_NY"/>
                <xsd:element ref="ns3:TRVversionN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3c23b-5501-4bd0-8fef-8fe7f3b10f57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1" ma:displayName="Skapat av NY" ma:description="Efternamn Namn, org" ma:internalName="Skapat_x0020_av_x0020_NY" ma:readOnly="false">
      <xsd:simpleType>
        <xsd:restriction base="dms:Text">
          <xsd:maxLength value="255"/>
        </xsd:restriction>
      </xsd:simpleType>
    </xsd:element>
    <xsd:element name="Dokumenttitel_x0020_NY" ma:index="2" ma:displayName="Dokumenttitel NY" ma:description="Skriv en kortfattad rubrik med det viktigaste nyckelordet först" ma:internalName="Dokumenttitel_x0020_NY" ma:readOnly="false">
      <xsd:simpleType>
        <xsd:restriction base="dms:Text">
          <xsd:maxLength value="255"/>
        </xsd:restriction>
      </xsd:simpleType>
    </xsd:element>
    <xsd:element name="Dokumentdatum_x0020_NY" ma:index="3" ma:displayName="Dokumentdatum NY" ma:description="Datum när dokumentet är fastställt" ma:format="DateOnly" ma:internalName="Dokumentdatum_x0020_NY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/fields" elementFormDefault="qualified">
    <xsd:import namespace="http://schemas.microsoft.com/office/2006/documentManagement/types"/>
    <xsd:import namespace="http://schemas.microsoft.com/office/infopath/2007/PartnerControls"/>
    <xsd:element name="TRVversionNY" ma:index="4" nillable="true" ma:displayName="TRVversionNY" ma:internalName="TRVversionN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8b4061a7-86b8-4d81-a1da-241842f9e9ae" ContentTypeId="0x010100A51C9DB216EA9946801B43099F65C9D5" PreviousValue="false"/>
</file>

<file path=customXml/itemProps1.xml><?xml version="1.0" encoding="utf-8"?>
<ds:datastoreItem xmlns:ds="http://schemas.openxmlformats.org/officeDocument/2006/customXml" ds:itemID="{18170DA5-BD10-4561-8954-7142A8232C64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4/fields"/>
    <ds:schemaRef ds:uri="46b3c23b-5501-4bd0-8fef-8fe7f3b10f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F4FC37-6128-4EB6-BA2D-55856F186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3c23b-5501-4bd0-8fef-8fe7f3b10f57"/>
    <ds:schemaRef ds:uri="http://schemas.microsoft.com/sharepoint/v4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0AACA0-3C76-4AFC-8846-010BFD82484C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EAED6D14-F89D-4C2E-BFE1-14F2AA9030B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D28CC1A-4012-4868-BC02-5588E5762A7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3909</TotalTime>
  <Words>291</Words>
  <Application>Microsoft Office PowerPoint</Application>
  <PresentationFormat>Bildspel på skärmen (4:3)</PresentationFormat>
  <Paragraphs>81</Paragraphs>
  <Slides>16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Presentation_2</vt:lpstr>
      <vt:lpstr>Anpassad formgivning</vt:lpstr>
      <vt:lpstr>Webbinarie - Blåljuskollen</vt:lpstr>
      <vt:lpstr>Agenda</vt:lpstr>
      <vt:lpstr>Samverkansprojekt - Blåljuskollen</vt:lpstr>
      <vt:lpstr>PowerPoint-presentation</vt:lpstr>
      <vt:lpstr>Varför behövs Blåljuskollen?</vt:lpstr>
      <vt:lpstr>Blåljuskollen – så går det till </vt:lpstr>
      <vt:lpstr>Blåljuskollen – vilken data - Trafikverket</vt:lpstr>
      <vt:lpstr>Blåljuskollen – vilken data - Lantmäteriet</vt:lpstr>
      <vt:lpstr>Starta upp arbete – genomför  Blåljuskollen</vt:lpstr>
      <vt:lpstr>Trafikverkets stöd - information</vt:lpstr>
      <vt:lpstr>Exempel på återkoppling från kvalitetskontroller</vt:lpstr>
      <vt:lpstr>Resultatet av Blåljuskollen</vt:lpstr>
      <vt:lpstr>PowerPoint-presentation</vt:lpstr>
      <vt:lpstr>Goda exempel</vt:lpstr>
      <vt:lpstr>Länkar</vt:lpstr>
      <vt:lpstr>Den digitala bil- och cykelvägen är lika viktig som den fysiska!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Löfgren Tomas, UHväda</dc:creator>
  <cp:lastModifiedBy>Klasson Emma, UHvädi Konsult</cp:lastModifiedBy>
  <cp:revision>127</cp:revision>
  <cp:lastPrinted>2019-03-13T14:39:13Z</cp:lastPrinted>
  <dcterms:created xsi:type="dcterms:W3CDTF">2017-05-22T06:24:58Z</dcterms:created>
  <dcterms:modified xsi:type="dcterms:W3CDTF">2019-11-14T07:27:07Z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0x010100A51C9DB216EA9946801B43099F65C9D500F771C7EB9D315843B52290C0AB7F5940</vt:lpwstr>
  </property>
</Properties>
</file>