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customXml/itemProps4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theme/theme2.xml" ContentType="application/vnd.openxmlformats-officedocument.theme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theme/theme5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53" r:id="rId5"/>
    <p:sldMasterId id="2147483648" r:id="rId6"/>
    <p:sldMasterId id="2147483657" r:id="rId7"/>
  </p:sldMasterIdLst>
  <p:notesMasterIdLst>
    <p:notesMasterId r:id="rId18"/>
  </p:notesMasterIdLst>
  <p:handoutMasterIdLst>
    <p:handoutMasterId r:id="rId19"/>
  </p:handoutMasterIdLst>
  <p:sldIdLst>
    <p:sldId id="301" r:id="rId8"/>
    <p:sldId id="323" r:id="rId9"/>
    <p:sldId id="324" r:id="rId10"/>
    <p:sldId id="316" r:id="rId11"/>
    <p:sldId id="321" r:id="rId12"/>
    <p:sldId id="318" r:id="rId13"/>
    <p:sldId id="319" r:id="rId14"/>
    <p:sldId id="320" r:id="rId15"/>
    <p:sldId id="322" r:id="rId16"/>
    <p:sldId id="307" r:id="rId17"/>
  </p:sldIdLst>
  <p:sldSz cx="12192000" cy="6858000"/>
  <p:notesSz cx="6858000" cy="9144000"/>
  <p:defaultTextStyle>
    <a:defPPr>
      <a:defRPr lang="sv-S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7242" userDrawn="1">
          <p15:clr>
            <a:srgbClr val="A4A3A4"/>
          </p15:clr>
        </p15:guide>
        <p15:guide id="2" orient="horz" pos="799" userDrawn="1">
          <p15:clr>
            <a:srgbClr val="A4A3A4"/>
          </p15:clr>
        </p15:guide>
        <p15:guide id="3" orient="horz" pos="3884" userDrawn="1">
          <p15:clr>
            <a:srgbClr val="A4A3A4"/>
          </p15:clr>
        </p15:guide>
        <p15:guide id="4" orient="horz" pos="2160" userDrawn="1">
          <p15:clr>
            <a:srgbClr val="A4A3A4"/>
          </p15:clr>
        </p15:guide>
        <p15:guide id="5" pos="43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90611"/>
    <a:srgbClr val="D80611"/>
    <a:srgbClr val="D7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llanmörkt format 2 - Dekorfärg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7025" autoAdjust="0"/>
    <p:restoredTop sz="84138" autoAdjust="0"/>
  </p:normalViewPr>
  <p:slideViewPr>
    <p:cSldViewPr snapToGrid="0">
      <p:cViewPr varScale="1">
        <p:scale>
          <a:sx n="97" d="100"/>
          <a:sy n="97" d="100"/>
        </p:scale>
        <p:origin x="996" y="78"/>
      </p:cViewPr>
      <p:guideLst>
        <p:guide pos="7242"/>
        <p:guide orient="horz" pos="799"/>
        <p:guide orient="horz" pos="3884"/>
        <p:guide orient="horz" pos="2160"/>
        <p:guide pos="43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 showGuides="1">
      <p:cViewPr varScale="1">
        <p:scale>
          <a:sx n="89" d="100"/>
          <a:sy n="89" d="100"/>
        </p:scale>
        <p:origin x="3798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1.xml"/><Relationship Id="rId13" Type="http://schemas.openxmlformats.org/officeDocument/2006/relationships/slide" Target="slides/slide6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Master" Target="slideMasters/slideMaster3.xml"/><Relationship Id="rId12" Type="http://schemas.openxmlformats.org/officeDocument/2006/relationships/slide" Target="slides/slide5.xml"/><Relationship Id="rId17" Type="http://schemas.openxmlformats.org/officeDocument/2006/relationships/slide" Target="slides/slide10.xml"/><Relationship Id="rId2" Type="http://schemas.openxmlformats.org/officeDocument/2006/relationships/customXml" Target="../customXml/item2.xml"/><Relationship Id="rId16" Type="http://schemas.openxmlformats.org/officeDocument/2006/relationships/slide" Target="slides/slide9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Master" Target="slideMasters/slideMaster2.xml"/><Relationship Id="rId11" Type="http://schemas.openxmlformats.org/officeDocument/2006/relationships/slide" Target="slides/slide4.xml"/><Relationship Id="rId5" Type="http://schemas.openxmlformats.org/officeDocument/2006/relationships/slideMaster" Target="slideMasters/slideMaster1.xml"/><Relationship Id="rId15" Type="http://schemas.openxmlformats.org/officeDocument/2006/relationships/slide" Target="slides/slide8.xml"/><Relationship Id="rId23" Type="http://schemas.openxmlformats.org/officeDocument/2006/relationships/tableStyles" Target="tableStyles.xml"/><Relationship Id="rId10" Type="http://schemas.openxmlformats.org/officeDocument/2006/relationships/slide" Target="slides/slide3.xml"/><Relationship Id="rId19" Type="http://schemas.openxmlformats.org/officeDocument/2006/relationships/handoutMaster" Target="handoutMasters/handoutMaster1.xml"/><Relationship Id="rId4" Type="http://schemas.openxmlformats.org/officeDocument/2006/relationships/customXml" Target="../customXml/item4.xml"/><Relationship Id="rId9" Type="http://schemas.openxmlformats.org/officeDocument/2006/relationships/slide" Target="slides/slide2.xml"/><Relationship Id="rId14" Type="http://schemas.openxmlformats.org/officeDocument/2006/relationships/slide" Target="slides/slide7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C96ED4D-9974-4266-9636-7DF9434CB37C}" type="datetimeFigureOut">
              <a:rPr lang="sv-SE" smtClean="0"/>
              <a:t>2021-10-26</a:t>
            </a:fld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875A873-DB4E-4F59-A8B1-757F0F4852CB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1686774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huvu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3" name="Platshållare fö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7592141-416E-49B0-82D1-A68B9C506992}" type="datetimeFigureOut">
              <a:rPr lang="sv-SE" smtClean="0"/>
              <a:t>2021-10-26</a:t>
            </a:fld>
            <a:endParaRPr lang="sv-SE"/>
          </a:p>
        </p:txBody>
      </p:sp>
      <p:sp>
        <p:nvSpPr>
          <p:cNvPr id="4" name="Platshållare för bildobjekt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sv-SE"/>
          </a:p>
        </p:txBody>
      </p:sp>
      <p:sp>
        <p:nvSpPr>
          <p:cNvPr id="5" name="Platshållare för anteckninga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sv-SE"/>
          </a:p>
        </p:txBody>
      </p:sp>
      <p:sp>
        <p:nvSpPr>
          <p:cNvPr id="7" name="Platshållare för bild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0B863A3-F6DA-432C-A68C-0B1EB56ED58E}" type="slidenum">
              <a:rPr lang="sv-SE" smtClean="0"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0649330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77D7A1-C6AB-4B30-B456-D10DEEDCE0F3}" type="slidenum">
              <a:rPr lang="sv-SE" smtClean="0"/>
              <a:pPr>
                <a:defRPr/>
              </a:pPr>
              <a:t>6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3578443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D877D7A1-C6AB-4B30-B456-D10DEEDCE0F3}" type="slidenum">
              <a:rPr lang="sv-SE" smtClean="0"/>
              <a:pPr>
                <a:defRPr/>
              </a:pPr>
              <a:t>7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80213077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8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6153967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bildobjekt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tshållare för anteckninga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0B863A3-F6DA-432C-A68C-0B1EB56ED58E}" type="slidenum">
              <a:rPr lang="sv-SE" smtClean="0"/>
              <a:t>9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57034350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r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Bildobjekt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408738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hö, bild vä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ubrik 1"/>
          <p:cNvSpPr>
            <a:spLocks noGrp="1"/>
          </p:cNvSpPr>
          <p:nvPr>
            <p:ph type="title" hasCustomPrompt="1"/>
          </p:nvPr>
        </p:nvSpPr>
        <p:spPr>
          <a:xfrm>
            <a:off x="6456000" y="1269000"/>
            <a:ext cx="5040000" cy="900000"/>
          </a:xfrm>
          <a:prstGeom prst="rect">
            <a:avLst/>
          </a:prstGeom>
        </p:spPr>
        <p:txBody>
          <a:bodyPr anchor="ctr"/>
          <a:lstStyle>
            <a:lvl1pPr>
              <a:defRPr sz="400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7" name="Platshållare för bild 9"/>
          <p:cNvSpPr>
            <a:spLocks noGrp="1"/>
          </p:cNvSpPr>
          <p:nvPr>
            <p:ph type="pic" sz="quarter" idx="13" hasCustomPrompt="1"/>
          </p:nvPr>
        </p:nvSpPr>
        <p:spPr>
          <a:xfrm>
            <a:off x="694800" y="1269000"/>
            <a:ext cx="5040000" cy="43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Bild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fld id="{D1AA5A5E-7F5B-4C7D-A680-60D956B06C61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454800" y="2170800"/>
            <a:ext cx="5040000" cy="342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buFont typeface="Arial" panose="020B0604020202020204" pitchFamily="34" charset="0"/>
              <a:buChar char="•"/>
              <a:defRPr sz="2000" spc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 smtClean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11060660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diagram 5"/>
          <p:cNvSpPr>
            <a:spLocks noGrp="1"/>
          </p:cNvSpPr>
          <p:nvPr>
            <p:ph type="chart" sz="quarter" idx="12" hasCustomPrompt="1"/>
          </p:nvPr>
        </p:nvSpPr>
        <p:spPr>
          <a:xfrm>
            <a:off x="696000" y="1269000"/>
            <a:ext cx="10800000" cy="4320000"/>
          </a:xfrm>
          <a:prstGeom prst="rect">
            <a:avLst/>
          </a:prstGeom>
        </p:spPr>
        <p:txBody>
          <a:bodyPr/>
          <a:lstStyle>
            <a:lvl1pPr marL="0" indent="0" algn="l">
              <a:buNone/>
              <a:defRPr/>
            </a:lvl1pPr>
          </a:lstStyle>
          <a:p>
            <a:r>
              <a:rPr lang="sv-SE" dirty="0" smtClean="0"/>
              <a:t>Diagram</a:t>
            </a:r>
            <a:endParaRPr lang="sv-SE" dirty="0"/>
          </a:p>
        </p:txBody>
      </p:sp>
      <p:sp>
        <p:nvSpPr>
          <p:cNvPr id="2" name="Platshållare för datum 1"/>
          <p:cNvSpPr>
            <a:spLocks noGrp="1"/>
          </p:cNvSpPr>
          <p:nvPr>
            <p:ph type="dt" sz="half" idx="13"/>
          </p:nvPr>
        </p:nvSpPr>
        <p:spPr/>
        <p:txBody>
          <a:bodyPr/>
          <a:lstStyle>
            <a:lvl1pPr>
              <a:defRPr sz="1000"/>
            </a:lvl1pPr>
          </a:lstStyle>
          <a:p>
            <a:fld id="{0B27B84C-DC93-48EE-95AF-0705837B7D5E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8" name="Platshållare för bildnummer 7"/>
          <p:cNvSpPr>
            <a:spLocks noGrp="1"/>
          </p:cNvSpPr>
          <p:nvPr>
            <p:ph type="sldNum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558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&amp; diagra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269000"/>
            <a:ext cx="10800000" cy="900000"/>
          </a:xfrm>
          <a:prstGeom prst="rect">
            <a:avLst/>
          </a:prstGeom>
        </p:spPr>
        <p:txBody>
          <a:bodyPr anchor="ctr"/>
          <a:lstStyle>
            <a:lvl1pPr algn="ctr">
              <a:defRPr sz="4000" baseline="0"/>
            </a:lvl1pPr>
          </a:lstStyle>
          <a:p>
            <a:r>
              <a:rPr lang="sv-SE" dirty="0" smtClean="0"/>
              <a:t>Klicka – lägg till rubrik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6000" y="2170062"/>
            <a:ext cx="5040000" cy="3420000"/>
          </a:xfrm>
          <a:prstGeom prst="rect">
            <a:avLst/>
          </a:prstGeom>
        </p:spPr>
        <p:txBody>
          <a:bodyPr/>
          <a:lstStyle>
            <a:lvl1pPr marL="0" indent="0">
              <a:lnSpc>
                <a:spcPct val="100000"/>
              </a:lnSpc>
              <a:buNone/>
              <a:defRPr sz="2000" spc="0"/>
            </a:lvl1pPr>
            <a:lvl2pPr marL="232200" indent="0">
              <a:buNone/>
              <a:defRPr/>
            </a:lvl2pPr>
            <a:lvl3pPr marL="462600" indent="0">
              <a:buNone/>
              <a:defRPr/>
            </a:lvl3pPr>
            <a:lvl4pPr marL="693000" indent="0">
              <a:buNone/>
              <a:defRPr/>
            </a:lvl4pPr>
            <a:lvl5pPr marL="887400" indent="0">
              <a:buNone/>
              <a:defRPr/>
            </a:lvl5pPr>
          </a:lstStyle>
          <a:p>
            <a:pPr lvl="0"/>
            <a:r>
              <a:rPr lang="sv-SE" dirty="0" smtClean="0"/>
              <a:t>Skriv text här</a:t>
            </a:r>
            <a:endParaRPr lang="sv-SE" dirty="0"/>
          </a:p>
        </p:txBody>
      </p:sp>
      <p:sp>
        <p:nvSpPr>
          <p:cNvPr id="6" name="Platshållare för diagram 5"/>
          <p:cNvSpPr>
            <a:spLocks noGrp="1"/>
          </p:cNvSpPr>
          <p:nvPr>
            <p:ph type="chart" sz="quarter" idx="13" hasCustomPrompt="1"/>
          </p:nvPr>
        </p:nvSpPr>
        <p:spPr>
          <a:xfrm>
            <a:off x="6454800" y="2169000"/>
            <a:ext cx="5040000" cy="342106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Diagram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fld id="{82BD5AB9-F5A7-4A2C-A612-D21591DEFEE9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71586948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text röd bakgrund">
    <p:bg>
      <p:bgPr>
        <a:solidFill>
          <a:srgbClr val="D7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- lägg till rubrik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AAAF19A-C108-416B-94E8-AE411170AA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6000" y="3789000"/>
            <a:ext cx="10800000" cy="1800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spc="0" baseline="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 smtClean="0"/>
              <a:t>Skriv text här</a:t>
            </a:r>
            <a:endParaRPr lang="en-US" dirty="0" smtClean="0"/>
          </a:p>
        </p:txBody>
      </p:sp>
      <p:sp>
        <p:nvSpPr>
          <p:cNvPr id="8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B2DEA64-6B1E-4574-A791-CA3991DED9AC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9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0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690922244"/>
      </p:ext>
    </p:extLst>
  </p:cSld>
  <p:clrMapOvr>
    <a:masterClrMapping/>
  </p:clrMapOvr>
  <p:timing>
    <p:tnLst>
      <p:par>
        <p:cTn id="1" dur="indefinite" restart="never" nodeType="tmRoot"/>
      </p:par>
    </p:tnLst>
  </p:timing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&amp; text - bild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Platshållare för bild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- lägg till rubrik</a:t>
            </a:r>
            <a:endParaRPr lang="en-US" dirty="0"/>
          </a:p>
        </p:txBody>
      </p:sp>
      <p:sp>
        <p:nvSpPr>
          <p:cNvPr id="5" name="Platshållare för text 4">
            <a:extLst>
              <a:ext uri="{FF2B5EF4-FFF2-40B4-BE49-F238E27FC236}">
                <a16:creationId xmlns:a16="http://schemas.microsoft.com/office/drawing/2014/main" id="{1AAAF19A-C108-416B-94E8-AE411170AA77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96000" y="3789000"/>
            <a:ext cx="10800000" cy="1800000"/>
          </a:xfrm>
          <a:prstGeom prst="rect">
            <a:avLst/>
          </a:prstGeom>
        </p:spPr>
        <p:txBody>
          <a:bodyPr/>
          <a:lstStyle>
            <a:lvl1pPr marL="0" marR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 sz="2400" spc="0">
                <a:solidFill>
                  <a:schemeClr val="bg1"/>
                </a:solidFill>
                <a:latin typeface="+mn-lt"/>
              </a:defRPr>
            </a:lvl1pPr>
          </a:lstStyle>
          <a:p>
            <a:pPr marL="0" marR="0" lvl="0" indent="0" algn="ctr" defTabSz="914400" rtl="0" eaLnBrk="1" fontAlgn="auto" latinLnBrk="0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tabLst/>
              <a:defRPr/>
            </a:pPr>
            <a:r>
              <a:rPr lang="sv-SE" dirty="0" smtClean="0"/>
              <a:t>Skriv text här</a:t>
            </a:r>
            <a:endParaRPr lang="en-US" dirty="0" smtClean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DB92D40-5F44-4A12-A0C2-161F3FFFEFD2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För att byta bakgrundsbild – Högerklicka på bilden. Välj Ändra bild. Välj sedan Från en fil.</a:t>
            </a:r>
            <a:endParaRPr lang="sv-SE" sz="1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BC63DBC5-3A01-48A2-B443-DAC14C323B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8665" y="0"/>
            <a:ext cx="1514671" cy="756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12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5F081970-884D-41D2-963E-9ED064859DB4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13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4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90728160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- bildbakgrun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Platshållare för bild 5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5"/>
          </a:solidFill>
        </p:spPr>
        <p:txBody>
          <a:bodyPr anchor="t"/>
          <a:lstStyle>
            <a:lvl1pPr marL="0" indent="0">
              <a:buNone/>
              <a:defRPr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Bild</a:t>
            </a:r>
            <a:endParaRPr lang="sv-SE" dirty="0"/>
          </a:p>
        </p:txBody>
      </p:sp>
      <p:sp>
        <p:nvSpPr>
          <p:cNvPr id="2" name="Rubrik 1">
            <a:extLst>
              <a:ext uri="{FF2B5EF4-FFF2-40B4-BE49-F238E27FC236}">
                <a16:creationId xmlns:a16="http://schemas.microsoft.com/office/drawing/2014/main" id="{DAD7E678-F878-4A88-B37F-CF88CE888BB6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- lägg till rubrik</a:t>
            </a:r>
            <a:endParaRPr lang="en-US" dirty="0"/>
          </a:p>
        </p:txBody>
      </p:sp>
      <p:sp>
        <p:nvSpPr>
          <p:cNvPr id="4" name="textruta 3">
            <a:extLst>
              <a:ext uri="{FF2B5EF4-FFF2-40B4-BE49-F238E27FC236}">
                <a16:creationId xmlns:a16="http://schemas.microsoft.com/office/drawing/2014/main" id="{2DB92D40-5F44-4A12-A0C2-161F3FFFEFD2}"/>
              </a:ext>
            </a:extLst>
          </p:cNvPr>
          <p:cNvSpPr txBox="1"/>
          <p:nvPr userDrawn="1"/>
        </p:nvSpPr>
        <p:spPr>
          <a:xfrm>
            <a:off x="0" y="-363264"/>
            <a:ext cx="12192000" cy="246221"/>
          </a:xfrm>
          <a:prstGeom prst="rect">
            <a:avLst/>
          </a:prstGeom>
          <a:solidFill>
            <a:schemeClr val="bg1"/>
          </a:solidFill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</p:spPr>
        <p:txBody>
          <a:bodyPr wrap="square" rtlCol="0" anchor="b" anchorCtr="0">
            <a:spAutoFit/>
          </a:bodyPr>
          <a:lstStyle/>
          <a:p>
            <a:r>
              <a:rPr lang="sv-SE" sz="1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</a:rPr>
              <a:t>För att byta bakgrundsbild – Högerklicka på bilden. Välj Ändra bild. Välj sedan Från en fil.</a:t>
            </a:r>
            <a:endParaRPr lang="sv-SE" sz="1000" dirty="0">
              <a:solidFill>
                <a:schemeClr val="tx1">
                  <a:lumMod val="65000"/>
                  <a:lumOff val="35000"/>
                </a:schemeClr>
              </a:solidFill>
              <a:latin typeface="+mn-lt"/>
            </a:endParaRPr>
          </a:p>
        </p:txBody>
      </p:sp>
      <p:sp>
        <p:nvSpPr>
          <p:cNvPr id="15" name="Platshållare för text 14">
            <a:extLst>
              <a:ext uri="{FF2B5EF4-FFF2-40B4-BE49-F238E27FC236}">
                <a16:creationId xmlns:a16="http://schemas.microsoft.com/office/drawing/2014/main" id="{BC63DBC5-3A01-48A2-B443-DAC14C323B9A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338665" y="0"/>
            <a:ext cx="1514671" cy="756000"/>
          </a:xfrm>
          <a:prstGeom prst="rect">
            <a:avLst/>
          </a:prstGeom>
          <a:blipFill>
            <a:blip r:embed="rId2"/>
            <a:stretch>
              <a:fillRect/>
            </a:stretch>
          </a:blipFill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en-US" dirty="0"/>
              <a:t> </a:t>
            </a:r>
          </a:p>
        </p:txBody>
      </p:sp>
      <p:sp>
        <p:nvSpPr>
          <p:cNvPr id="9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A4D29AB5-19A2-499E-A922-5194F09B0C05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8925294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apitel">
    <p:bg>
      <p:bgPr>
        <a:solidFill>
          <a:schemeClr val="accent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 baseline="0">
                <a:solidFill>
                  <a:schemeClr val="bg1"/>
                </a:solidFill>
              </a:defRPr>
            </a:lvl1pPr>
          </a:lstStyle>
          <a:p>
            <a:r>
              <a:rPr lang="sv-SE" dirty="0" smtClean="0"/>
              <a:t>Klicka - lägg till rubrik</a:t>
            </a:r>
            <a:endParaRPr lang="sv-SE" dirty="0"/>
          </a:p>
        </p:txBody>
      </p:sp>
      <p:sp>
        <p:nvSpPr>
          <p:cNvPr id="9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bg1"/>
                </a:solidFill>
              </a:defRPr>
            </a:lvl1pPr>
          </a:lstStyle>
          <a:p>
            <a:fld id="{5C94BCC8-849C-49B3-9391-91F8E2991C7A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10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bg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1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bg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85103549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&amp; pun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4800" y="1270800"/>
            <a:ext cx="10800000" cy="900000"/>
          </a:xfrm>
          <a:prstGeom prst="rect">
            <a:avLst/>
          </a:prstGeom>
        </p:spPr>
        <p:txBody>
          <a:bodyPr anchor="ctr"/>
          <a:lstStyle>
            <a:lvl1pPr algn="l">
              <a:defRPr sz="4000"/>
            </a:lvl1pPr>
          </a:lstStyle>
          <a:p>
            <a:r>
              <a:rPr lang="sv-SE" dirty="0" smtClean="0"/>
              <a:t>Klicka – lägg till rubrik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4800" y="2529000"/>
            <a:ext cx="8607600" cy="306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buFont typeface="Arial" panose="020B0604020202020204" pitchFamily="34" charset="0"/>
              <a:buChar char="•"/>
              <a:defRPr sz="2000" spc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 smtClean="0"/>
              <a:t>Skriv text här</a:t>
            </a:r>
          </a:p>
        </p:txBody>
      </p:sp>
      <p:sp>
        <p:nvSpPr>
          <p:cNvPr id="10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2B17DD5-AB45-4586-B9F0-3B09D99CC7CA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11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401116242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6"/>
          <p:cNvSpPr>
            <a:spLocks noGrp="1" noChangeArrowheads="1"/>
          </p:cNvSpPr>
          <p:nvPr>
            <p:ph type="ftr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  <p:sp>
        <p:nvSpPr>
          <p:cNvPr id="6" name="Platshållare för innehåll 2"/>
          <p:cNvSpPr>
            <a:spLocks noGrp="1"/>
          </p:cNvSpPr>
          <p:nvPr>
            <p:ph idx="1"/>
          </p:nvPr>
        </p:nvSpPr>
        <p:spPr>
          <a:xfrm>
            <a:off x="609600" y="1711326"/>
            <a:ext cx="9057685" cy="4310063"/>
          </a:xfrm>
        </p:spPr>
        <p:txBody>
          <a:bodyPr/>
          <a:lstStyle/>
          <a:p>
            <a:pPr lvl="0"/>
            <a:r>
              <a:rPr lang="sv-SE" dirty="0" smtClean="0"/>
              <a:t>Klicka här för att ändra format på bakgrundstexten</a:t>
            </a:r>
          </a:p>
          <a:p>
            <a:pPr lvl="1"/>
            <a:r>
              <a:rPr lang="sv-SE" dirty="0" smtClean="0"/>
              <a:t>Nivå två</a:t>
            </a:r>
          </a:p>
          <a:p>
            <a:pPr lvl="2"/>
            <a:r>
              <a:rPr lang="sv-SE" dirty="0" smtClean="0"/>
              <a:t>Nivå tre</a:t>
            </a:r>
          </a:p>
          <a:p>
            <a:pPr lvl="3"/>
            <a:r>
              <a:rPr lang="sv-SE" dirty="0" smtClean="0"/>
              <a:t>Nivå fyra</a:t>
            </a:r>
          </a:p>
          <a:p>
            <a:pPr lvl="4"/>
            <a:r>
              <a:rPr lang="sv-SE" dirty="0" smtClean="0"/>
              <a:t>Nivå fem</a:t>
            </a:r>
            <a:endParaRPr lang="sv-SE" dirty="0"/>
          </a:p>
        </p:txBody>
      </p:sp>
      <p:sp>
        <p:nvSpPr>
          <p:cNvPr id="7" name="Platshållare för rubrik 1"/>
          <p:cNvSpPr>
            <a:spLocks noGrp="1"/>
          </p:cNvSpPr>
          <p:nvPr>
            <p:ph type="title"/>
          </p:nvPr>
        </p:nvSpPr>
        <p:spPr bwMode="auto">
          <a:xfrm>
            <a:off x="609600" y="414339"/>
            <a:ext cx="9057685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Klicka här för att ändra format</a:t>
            </a:r>
          </a:p>
        </p:txBody>
      </p:sp>
    </p:spTree>
    <p:extLst>
      <p:ext uri="{BB962C8B-B14F-4D97-AF65-F5344CB8AC3E}">
        <p14:creationId xmlns:p14="http://schemas.microsoft.com/office/powerpoint/2010/main" val="384293051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, text &amp; logoty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998000"/>
            <a:ext cx="10800000" cy="1080000"/>
          </a:xfrm>
          <a:prstGeom prst="rect">
            <a:avLst/>
          </a:prstGeom>
        </p:spPr>
        <p:txBody>
          <a:bodyPr anchor="ctr"/>
          <a:lstStyle>
            <a:lvl1pPr algn="ctr">
              <a:defRPr sz="6000"/>
            </a:lvl1pPr>
          </a:lstStyle>
          <a:p>
            <a:r>
              <a:rPr lang="sv-SE" dirty="0" smtClean="0"/>
              <a:t>Klicka – lägg till rubrik</a:t>
            </a:r>
            <a:endParaRPr lang="sv-SE" dirty="0"/>
          </a:p>
        </p:txBody>
      </p:sp>
      <p:sp>
        <p:nvSpPr>
          <p:cNvPr id="8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6000" y="3284970"/>
            <a:ext cx="10800000" cy="1800000"/>
          </a:xfrm>
          <a:prstGeom prst="rect">
            <a:avLst/>
          </a:prstGeom>
        </p:spPr>
        <p:txBody>
          <a:bodyPr/>
          <a:lstStyle>
            <a:lvl1pPr marL="0" indent="0" algn="ctr">
              <a:lnSpc>
                <a:spcPct val="100000"/>
              </a:lnSpc>
              <a:buFont typeface="+mj-lt"/>
              <a:buNone/>
              <a:defRPr sz="2400" spc="0" baseline="0"/>
            </a:lvl1pPr>
            <a:lvl2pPr marL="575100" indent="-342900">
              <a:buFont typeface="+mj-lt"/>
              <a:buAutoNum type="arabicPeriod"/>
              <a:defRPr/>
            </a:lvl2pPr>
            <a:lvl3pPr marL="805500" indent="-342900">
              <a:buFont typeface="+mj-lt"/>
              <a:buAutoNum type="arabicPeriod"/>
              <a:defRPr/>
            </a:lvl3pPr>
            <a:lvl4pPr marL="1035900" indent="-342900">
              <a:buFont typeface="+mj-lt"/>
              <a:buAutoNum type="arabicPeriod"/>
              <a:defRPr/>
            </a:lvl4pPr>
            <a:lvl5pPr marL="1230300" indent="-342900">
              <a:buFont typeface="+mj-lt"/>
              <a:buAutoNum type="arabicPeriod"/>
              <a:defRPr/>
            </a:lvl5pPr>
          </a:lstStyle>
          <a:p>
            <a:pPr lvl="0"/>
            <a:r>
              <a:rPr lang="sv-SE" dirty="0" smtClean="0"/>
              <a:t>Skriv text här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/>
        <p:txBody>
          <a:bodyPr/>
          <a:lstStyle>
            <a:lvl1pPr>
              <a:defRPr sz="1000"/>
            </a:lvl1pPr>
          </a:lstStyle>
          <a:p>
            <a:fld id="{96D5AE16-0FCC-40B9-B1E4-088B842BCA72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9" name="Platshållare för sidfot 8"/>
          <p:cNvSpPr>
            <a:spLocks noGrp="1"/>
          </p:cNvSpPr>
          <p:nvPr>
            <p:ph type="ftr" sz="quarter" idx="15"/>
          </p:nvPr>
        </p:nvSpPr>
        <p:spPr/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10" name="Platshållare för bildnummer 9"/>
          <p:cNvSpPr>
            <a:spLocks noGrp="1"/>
          </p:cNvSpPr>
          <p:nvPr>
            <p:ph type="sldNum" sz="quarter" idx="16"/>
          </p:nvPr>
        </p:nvSpPr>
        <p:spPr/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6" name="Platshållare för text 5"/>
          <p:cNvSpPr>
            <a:spLocks noGrp="1"/>
          </p:cNvSpPr>
          <p:nvPr>
            <p:ph type="body" sz="quarter" idx="17" hasCustomPrompt="1"/>
          </p:nvPr>
        </p:nvSpPr>
        <p:spPr>
          <a:xfrm>
            <a:off x="694800" y="5529600"/>
            <a:ext cx="2739600" cy="9252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pPr lvl="0"/>
            <a:r>
              <a:rPr lang="sv-SE" dirty="0" smtClean="0"/>
              <a:t>Plats för EU-logotyp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279311065"/>
      </p:ext>
    </p:extLst>
  </p:cSld>
  <p:clrMapOvr>
    <a:masterClrMapping/>
  </p:clrMapOvr>
  <p:extLst mod="1">
    <p:ext uri="{DCECCB84-F9BA-43D5-87BE-67443E8EF086}">
      <p15:sldGuideLst xmlns:p15="http://schemas.microsoft.com/office/powerpoint/2012/main">
        <p15:guide id="1" orient="horz" pos="2160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Rubrik vä, bild hö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 hasCustomPrompt="1"/>
          </p:nvPr>
        </p:nvSpPr>
        <p:spPr>
          <a:xfrm>
            <a:off x="696000" y="1269000"/>
            <a:ext cx="5040000" cy="900000"/>
          </a:xfrm>
          <a:prstGeom prst="rect">
            <a:avLst/>
          </a:prstGeom>
        </p:spPr>
        <p:txBody>
          <a:bodyPr anchor="ctr"/>
          <a:lstStyle>
            <a:lvl1pPr>
              <a:defRPr sz="4000"/>
            </a:lvl1pPr>
          </a:lstStyle>
          <a:p>
            <a:r>
              <a:rPr lang="sv-SE" dirty="0" smtClean="0"/>
              <a:t>Rubrik</a:t>
            </a:r>
            <a:endParaRPr lang="sv-SE" dirty="0"/>
          </a:p>
        </p:txBody>
      </p:sp>
      <p:sp>
        <p:nvSpPr>
          <p:cNvPr id="10" name="Platshållare för bild 9"/>
          <p:cNvSpPr>
            <a:spLocks noGrp="1"/>
          </p:cNvSpPr>
          <p:nvPr>
            <p:ph type="pic" sz="quarter" idx="13" hasCustomPrompt="1"/>
          </p:nvPr>
        </p:nvSpPr>
        <p:spPr>
          <a:xfrm>
            <a:off x="6456000" y="1269000"/>
            <a:ext cx="5040000" cy="4320000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/>
            </a:lvl1pPr>
          </a:lstStyle>
          <a:p>
            <a:r>
              <a:rPr lang="sv-SE" dirty="0" smtClean="0"/>
              <a:t>Bild</a:t>
            </a:r>
            <a:endParaRPr lang="sv-SE" dirty="0"/>
          </a:p>
        </p:txBody>
      </p:sp>
      <p:sp>
        <p:nvSpPr>
          <p:cNvPr id="5" name="Platshållare för datum 4"/>
          <p:cNvSpPr>
            <a:spLocks noGrp="1"/>
          </p:cNvSpPr>
          <p:nvPr>
            <p:ph type="dt" sz="half" idx="14"/>
          </p:nvPr>
        </p:nvSpPr>
        <p:spPr>
          <a:xfrm>
            <a:off x="10152000" y="201600"/>
            <a:ext cx="1767114" cy="365125"/>
          </a:xfrm>
        </p:spPr>
        <p:txBody>
          <a:bodyPr/>
          <a:lstStyle>
            <a:lvl1pPr>
              <a:defRPr sz="1000"/>
            </a:lvl1pPr>
          </a:lstStyle>
          <a:p>
            <a:fld id="{5C10D794-2C35-4F61-A2C4-3B7624A2F627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6" name="Platshållare för sidfot 5"/>
          <p:cNvSpPr>
            <a:spLocks noGrp="1"/>
          </p:cNvSpPr>
          <p:nvPr>
            <p:ph type="ftr" sz="quarter" idx="15"/>
          </p:nvPr>
        </p:nvSpPr>
        <p:spPr>
          <a:xfrm>
            <a:off x="696000" y="201600"/>
            <a:ext cx="3570514" cy="365125"/>
          </a:xfrm>
        </p:spPr>
        <p:txBody>
          <a:bodyPr/>
          <a:lstStyle>
            <a:lvl1pPr>
              <a:defRPr sz="1000"/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9" name="Platshållare för bildnummer 8"/>
          <p:cNvSpPr>
            <a:spLocks noGrp="1"/>
          </p:cNvSpPr>
          <p:nvPr>
            <p:ph type="sldNum" sz="quarter" idx="16"/>
          </p:nvPr>
        </p:nvSpPr>
        <p:spPr>
          <a:xfrm>
            <a:off x="-1" y="201600"/>
            <a:ext cx="784800" cy="365125"/>
          </a:xfrm>
        </p:spPr>
        <p:txBody>
          <a:bodyPr/>
          <a:lstStyle>
            <a:lvl1pPr>
              <a:defRPr sz="1000"/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  <p:sp>
        <p:nvSpPr>
          <p:cNvPr id="11" name="Platshållare för text 7"/>
          <p:cNvSpPr>
            <a:spLocks noGrp="1"/>
          </p:cNvSpPr>
          <p:nvPr>
            <p:ph type="body" sz="quarter" idx="12" hasCustomPrompt="1"/>
          </p:nvPr>
        </p:nvSpPr>
        <p:spPr>
          <a:xfrm>
            <a:off x="694800" y="2170800"/>
            <a:ext cx="5040000" cy="3420000"/>
          </a:xfrm>
          <a:prstGeom prst="rect">
            <a:avLst/>
          </a:prstGeom>
        </p:spPr>
        <p:txBody>
          <a:bodyPr/>
          <a:lstStyle>
            <a:lvl1pPr marL="360000" indent="-360000" defTabSz="360000">
              <a:lnSpc>
                <a:spcPct val="100000"/>
              </a:lnSpc>
              <a:buFont typeface="Arial" panose="020B0604020202020204" pitchFamily="34" charset="0"/>
              <a:buChar char="•"/>
              <a:defRPr sz="2000" spc="0"/>
            </a:lvl1pPr>
            <a:lvl2pPr marL="720000" marR="0" indent="-360000" algn="l" defTabSz="3600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>
                <a:tab pos="36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08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440000" marR="0" indent="-360000" algn="l" defTabSz="914400" rtl="0" eaLnBrk="1" fontAlgn="auto" latinLnBrk="0" hangingPunct="1">
              <a:lnSpc>
                <a:spcPct val="90000"/>
              </a:lnSpc>
              <a:spcBef>
                <a:spcPts val="5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‒"/>
              <a:tabLst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00000" indent="-360000" defTabSz="3240000">
              <a:buFont typeface="Arial" panose="020B0604020202020204" pitchFamily="34" charset="0"/>
              <a:buChar char="‒"/>
              <a:tabLst>
                <a:tab pos="360000" algn="l"/>
                <a:tab pos="720000" algn="l"/>
                <a:tab pos="1080000" algn="l"/>
                <a:tab pos="1440000" algn="l"/>
                <a:tab pos="1800000" algn="l"/>
                <a:tab pos="2160000" algn="l"/>
                <a:tab pos="2520000" algn="l"/>
                <a:tab pos="2880000" algn="l"/>
                <a:tab pos="3240000" algn="l"/>
              </a:tabLst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16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52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880000" indent="-360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240000" indent="-324000">
              <a:buFont typeface="Arial" panose="020B0604020202020204" pitchFamily="34" charset="0"/>
              <a:buChar char="‒"/>
              <a:defRPr lang="sv-SE" sz="1800" kern="1200" spc="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rPr lang="sv-SE" dirty="0" smtClean="0"/>
              <a:t>Skriv text här</a:t>
            </a:r>
          </a:p>
        </p:txBody>
      </p:sp>
    </p:spTree>
    <p:extLst>
      <p:ext uri="{BB962C8B-B14F-4D97-AF65-F5344CB8AC3E}">
        <p14:creationId xmlns:p14="http://schemas.microsoft.com/office/powerpoint/2010/main" val="29206366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4.xml"/><Relationship Id="rId7" Type="http://schemas.openxmlformats.org/officeDocument/2006/relationships/theme" Target="../theme/theme2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svg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10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9.xml"/><Relationship Id="rId1" Type="http://schemas.openxmlformats.org/officeDocument/2006/relationships/slideLayout" Target="../slideLayouts/slideLayout8.xml"/><Relationship Id="rId6" Type="http://schemas.openxmlformats.org/officeDocument/2006/relationships/theme" Target="../theme/theme3.xml"/><Relationship Id="rId5" Type="http://schemas.openxmlformats.org/officeDocument/2006/relationships/slideLayout" Target="../slideLayouts/slideLayout12.xml"/><Relationship Id="rId10" Type="http://schemas.openxmlformats.org/officeDocument/2006/relationships/image" Target="../media/image2.svg"/><Relationship Id="rId4" Type="http://schemas.openxmlformats.org/officeDocument/2006/relationships/slideLayout" Target="../slideLayouts/slideLayout1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585703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</p:sldLayoutIdLst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orient="horz" pos="2160" userDrawn="1">
          <p15:clr>
            <a:srgbClr val="F26B43"/>
          </p15:clr>
        </p15:guide>
        <p15:guide id="2" pos="3840" userDrawn="1">
          <p15:clr>
            <a:srgbClr val="F26B43"/>
          </p15:clr>
        </p15:guide>
      </p15:sldGuideLst>
    </p:ext>
  </p:ext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F6D06EDD-E5A3-40F5-94E9-EF10146AE402}"/>
              </a:ext>
            </a:extLst>
          </p:cNvPr>
          <p:cNvPicPr>
            <a:picLocks noChangeAspect="1"/>
          </p:cNvPicPr>
          <p:nvPr userDrawn="1"/>
        </p:nvPicPr>
        <p:blipFill>
          <a:blip r:embed="rId8">
            <a:extLst>
              <a:ext uri="{96DAC541-7B7A-43D3-8B79-37D633B846F1}">
                <asvg:svgBlip xmlns:asvg="http://schemas.microsoft.com/office/drawing/2016/SVG/main" xmlns="" r:embed="rId9"/>
              </a:ext>
            </a:extLst>
          </a:blip>
          <a:stretch>
            <a:fillRect/>
          </a:stretch>
        </p:blipFill>
        <p:spPr>
          <a:xfrm>
            <a:off x="5338665" y="0"/>
            <a:ext cx="1514670" cy="756000"/>
          </a:xfrm>
          <a:prstGeom prst="rect">
            <a:avLst/>
          </a:prstGeom>
          <a:blipFill>
            <a:blip r:embed="rId10"/>
            <a:stretch>
              <a:fillRect/>
            </a:stretch>
          </a:blipFill>
          <a:effectLst>
            <a:reflection stA="45000" endPos="1000" dist="50800" dir="5400000" sy="-100000" algn="bl" rotWithShape="0"/>
          </a:effectLst>
        </p:spPr>
      </p:pic>
      <p:sp>
        <p:nvSpPr>
          <p:cNvPr id="6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998FE8ED-43DB-478C-A060-ADC108700CE8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8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9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49281612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5" r:id="rId2"/>
    <p:sldLayoutId id="2147483656" r:id="rId3"/>
    <p:sldLayoutId id="2147483658" r:id="rId4"/>
    <p:sldLayoutId id="2147483672" r:id="rId5"/>
    <p:sldLayoutId id="2147483673" r:id="rId6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3" pos="3840" userDrawn="1">
          <p15:clr>
            <a:srgbClr val="F26B43"/>
          </p15:clr>
        </p15:guide>
        <p15:guide id="7" orient="horz" pos="2160" userDrawn="1">
          <p15:clr>
            <a:srgbClr val="F26B43"/>
          </p15:clr>
        </p15:guide>
        <p15:guide id="8" pos="438" userDrawn="1">
          <p15:clr>
            <a:srgbClr val="F26B43"/>
          </p15:clr>
        </p15:guide>
        <p15:guide id="9" pos="7242" userDrawn="1">
          <p15:clr>
            <a:srgbClr val="F26B43"/>
          </p15:clr>
        </p15:guide>
        <p15:guide id="10" orient="horz" pos="3884" userDrawn="1">
          <p15:clr>
            <a:srgbClr val="F26B43"/>
          </p15:clr>
        </p15:guide>
        <p15:guide id="11" orient="horz" pos="799" userDrawn="1">
          <p15:clr>
            <a:srgbClr val="F26B43"/>
          </p15:clr>
        </p15:guide>
      </p15:sldGuideLst>
    </p:ext>
  </p:extLst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Bild 6">
            <a:extLst>
              <a:ext uri="{FF2B5EF4-FFF2-40B4-BE49-F238E27FC236}">
                <a16:creationId xmlns:a16="http://schemas.microsoft.com/office/drawing/2014/main" id="{F6D06EDD-E5A3-40F5-94E9-EF10146AE402}"/>
              </a:ext>
            </a:extLst>
          </p:cNvPr>
          <p:cNvPicPr>
            <a:picLocks noChangeAspect="1"/>
          </p:cNvPicPr>
          <p:nvPr userDrawn="1"/>
        </p:nvPicPr>
        <p:blipFill>
          <a:blip r:embed="rId7">
            <a:extLst>
              <a:ext uri="{96DAC541-7B7A-43D3-8B79-37D633B846F1}">
                <asvg:svgBlip xmlns:asvg="http://schemas.microsoft.com/office/drawing/2016/SVG/main" xmlns="" r:embed="rId10"/>
              </a:ext>
            </a:extLst>
          </a:blip>
          <a:stretch>
            <a:fillRect/>
          </a:stretch>
        </p:blipFill>
        <p:spPr>
          <a:xfrm>
            <a:off x="5338665" y="0"/>
            <a:ext cx="1514670" cy="756000"/>
          </a:xfrm>
          <a:prstGeom prst="rect">
            <a:avLst/>
          </a:prstGeom>
          <a:effectLst>
            <a:reflection stA="45000" endPos="1000" dist="50800" dir="5400000" sy="-100000" algn="bl" rotWithShape="0"/>
          </a:effectLst>
        </p:spPr>
      </p:pic>
      <p:sp>
        <p:nvSpPr>
          <p:cNvPr id="3" name="Platshållare för datum 2"/>
          <p:cNvSpPr>
            <a:spLocks noGrp="1"/>
          </p:cNvSpPr>
          <p:nvPr>
            <p:ph type="dt" sz="half" idx="2"/>
          </p:nvPr>
        </p:nvSpPr>
        <p:spPr>
          <a:xfrm>
            <a:off x="10152000" y="201600"/>
            <a:ext cx="1767114" cy="365125"/>
          </a:xfrm>
          <a:prstGeom prst="rect">
            <a:avLst/>
          </a:prstGeom>
          <a:noFill/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/>
                </a:solidFill>
              </a:defRPr>
            </a:lvl1pPr>
          </a:lstStyle>
          <a:p>
            <a:fld id="{5E1EE55D-0F9F-4D13-9354-AC77202FE8B4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3"/>
          </p:nvPr>
        </p:nvSpPr>
        <p:spPr>
          <a:xfrm>
            <a:off x="694800" y="201600"/>
            <a:ext cx="4050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r>
              <a:rPr lang="sv-SE" smtClean="0"/>
              <a:t>Titel</a:t>
            </a:r>
            <a:endParaRPr lang="sv-SE" dirty="0"/>
          </a:p>
        </p:txBody>
      </p:sp>
      <p:sp>
        <p:nvSpPr>
          <p:cNvPr id="2" name="Platshållare för bildnummer 1"/>
          <p:cNvSpPr>
            <a:spLocks noGrp="1"/>
          </p:cNvSpPr>
          <p:nvPr>
            <p:ph type="sldNum" sz="quarter" idx="4"/>
          </p:nvPr>
        </p:nvSpPr>
        <p:spPr>
          <a:xfrm>
            <a:off x="0" y="201600"/>
            <a:ext cx="78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1"/>
                </a:solidFill>
              </a:defRPr>
            </a:lvl1pPr>
          </a:lstStyle>
          <a:p>
            <a:fld id="{816FEC2C-AD63-44F4-896C-A2025F5FB260}" type="slidenum">
              <a:rPr lang="sv-SE" smtClean="0"/>
              <a:pPr/>
              <a:t>‹#›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0742857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</p:sldLayoutIdLst>
  <p:timing>
    <p:tnLst>
      <p:par>
        <p:cTn id="1" dur="indefinite" restart="never" nodeType="tmRoot"/>
      </p:par>
    </p:tnLst>
  </p:timing>
  <p:hf hdr="0" ft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54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1pPr>
      <a:lvl2pPr marL="460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2pPr>
      <a:lvl3pPr marL="691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3pPr>
      <a:lvl4pPr marL="921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4pPr>
      <a:lvl5pPr marL="1116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 spc="120" baseline="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2" orient="horz" pos="2160" userDrawn="1">
          <p15:clr>
            <a:srgbClr val="F26B43"/>
          </p15:clr>
        </p15:guide>
        <p15:guide id="14" pos="3840" userDrawn="1">
          <p15:clr>
            <a:srgbClr val="F26B43"/>
          </p15:clr>
        </p15:guide>
        <p15:guide id="15" pos="438" userDrawn="1">
          <p15:clr>
            <a:srgbClr val="F26B43"/>
          </p15:clr>
        </p15:guide>
        <p15:guide id="16" pos="7242" userDrawn="1">
          <p15:clr>
            <a:srgbClr val="F26B43"/>
          </p15:clr>
        </p15:guide>
        <p15:guide id="17" orient="horz" pos="3884" userDrawn="1">
          <p15:clr>
            <a:srgbClr val="F26B43"/>
          </p15:clr>
        </p15:guide>
        <p15:guide id="18" orient="horz" pos="799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indatastod@trafikverket.se" TargetMode="Externa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 Cykelvägskategorisering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sv-SE" dirty="0" smtClean="0"/>
              <a:t>2020-09-24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75B9824-6D4D-4BFF-8CF0-3863F98062A2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1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26212165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Tack!</a:t>
            </a:r>
            <a:endParaRPr lang="sv-SE" dirty="0"/>
          </a:p>
        </p:txBody>
      </p:sp>
      <p:sp>
        <p:nvSpPr>
          <p:cNvPr id="3" name="Platshållare för datum 2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48D82268-EB2C-4CD6-8516-41A9695EC846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4" name="Platshållare för bildnumm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10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78431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Agenda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 smtClean="0"/>
              <a:t>Inledning</a:t>
            </a:r>
          </a:p>
          <a:p>
            <a:r>
              <a:rPr lang="sv-SE" dirty="0" smtClean="0"/>
              <a:t>Bakgrund</a:t>
            </a:r>
          </a:p>
          <a:p>
            <a:r>
              <a:rPr lang="sv-SE" dirty="0" smtClean="0"/>
              <a:t>Hantering NVDB</a:t>
            </a:r>
          </a:p>
          <a:p>
            <a:r>
              <a:rPr lang="sv-SE" dirty="0" smtClean="0"/>
              <a:t>Frågor/reflektioner</a:t>
            </a:r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2B17DD5-AB45-4586-B9F0-3B09D99CC7CA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2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1297926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Bakgrund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94799" y="2529000"/>
            <a:ext cx="9942099" cy="4329000"/>
          </a:xfrm>
        </p:spPr>
        <p:txBody>
          <a:bodyPr/>
          <a:lstStyle/>
          <a:p>
            <a:pPr marL="0" indent="0">
              <a:buNone/>
            </a:pPr>
            <a:r>
              <a:rPr lang="sv-SE" sz="1800" dirty="0" smtClean="0"/>
              <a:t>Det har inte funnits någon </a:t>
            </a:r>
            <a:r>
              <a:rPr lang="sv-SE" sz="1800" dirty="0"/>
              <a:t>systematisk nationell modell för hur cykelnätet ska delas in i kategorier och det finns därför ett flertal olika metoder i Sverige. Det finns ett behov av en generell kategorisering av alla cykelvägar. </a:t>
            </a:r>
          </a:p>
          <a:p>
            <a:r>
              <a:rPr lang="sv-SE" sz="1600" dirty="0" smtClean="0"/>
              <a:t>Syfte</a:t>
            </a:r>
            <a:endParaRPr lang="sv-SE" sz="1600" dirty="0"/>
          </a:p>
          <a:p>
            <a:pPr lvl="1">
              <a:spcAft>
                <a:spcPts val="600"/>
              </a:spcAft>
            </a:pPr>
            <a:r>
              <a:rPr lang="sv-SE" sz="1400" dirty="0"/>
              <a:t>Skapa ett för cyklisterna tydligt och enhetlig cykelnät </a:t>
            </a:r>
          </a:p>
          <a:p>
            <a:pPr lvl="1">
              <a:spcAft>
                <a:spcPts val="600"/>
              </a:spcAft>
            </a:pPr>
            <a:r>
              <a:rPr lang="sv-SE" sz="1400" dirty="0"/>
              <a:t>Skapa en bland väghållare enhetlig struktur, det finns exempel där ett pendlingsstråk består av sträckor med fem olika väghållare</a:t>
            </a:r>
          </a:p>
          <a:p>
            <a:pPr lvl="1">
              <a:spcAft>
                <a:spcPts val="600"/>
              </a:spcAft>
            </a:pPr>
            <a:r>
              <a:rPr lang="sv-SE" sz="1400" dirty="0"/>
              <a:t>Ta fram gemensamma kriterier och standarder för utformning, underhåll så som vinterväghållning och beläggning mm samt vägkonstruktion</a:t>
            </a:r>
          </a:p>
          <a:p>
            <a:pPr lvl="1">
              <a:spcAft>
                <a:spcPts val="600"/>
              </a:spcAft>
            </a:pPr>
            <a:r>
              <a:rPr lang="sv-SE" sz="1400" dirty="0"/>
              <a:t>Möjliggöra GAP-analyser och en bättre samordnad planering - Kategoriseringen tydliggör var länkar saknas idag och vilka GAP som behöver byggas ihop i framtiden</a:t>
            </a:r>
          </a:p>
          <a:p>
            <a:pPr lvl="1">
              <a:spcAft>
                <a:spcPts val="600"/>
              </a:spcAft>
            </a:pPr>
            <a:r>
              <a:rPr lang="sv-SE" sz="1400" dirty="0"/>
              <a:t>Skapa bättre förutsättningar för att bygga användarvänliga reseplaneringstjänster (exempelvis cykelreseplanerare) för cyklister, oavsett väghållare</a:t>
            </a:r>
          </a:p>
          <a:p>
            <a:endParaRPr lang="sv-SE" sz="1600" dirty="0"/>
          </a:p>
          <a:p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57C5A555-A536-4A69-BD08-CB724C365112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3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37488872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Cykelvägskategorier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94800" y="2529000"/>
            <a:ext cx="10361976" cy="3060000"/>
          </a:xfrm>
        </p:spPr>
        <p:txBody>
          <a:bodyPr/>
          <a:lstStyle/>
          <a:p>
            <a:r>
              <a:rPr lang="sv-SE" dirty="0"/>
              <a:t>Cykelvägskategorierna registreras endast på cykelvägar. </a:t>
            </a:r>
          </a:p>
          <a:p>
            <a:pPr lvl="1"/>
            <a:r>
              <a:rPr lang="sv-SE" sz="1600" dirty="0"/>
              <a:t>Bilvägar som är rekommenderade för cykeltrafik inkluderas inte i kategoriseringen, då kategoriseringen i förlängningen syftar till att skapa ramar för underhåll och utformning vilket endast gäller för cykelvägar samt för att utveckla cykelförbindelser. </a:t>
            </a:r>
          </a:p>
          <a:p>
            <a:endParaRPr lang="sv-SE" dirty="0"/>
          </a:p>
          <a:p>
            <a:r>
              <a:rPr lang="sv-SE" dirty="0"/>
              <a:t>För att få en enhetlig bild av cykelnätet kan Cykelvägskategorierna kompletteras med företeelsen </a:t>
            </a:r>
            <a:r>
              <a:rPr lang="sv-SE" i="1" dirty="0"/>
              <a:t>C-rek. Bilväg för cykeltrafik</a:t>
            </a:r>
            <a:r>
              <a:rPr lang="sv-SE" dirty="0"/>
              <a:t>. </a:t>
            </a:r>
          </a:p>
          <a:p>
            <a:pPr lvl="1"/>
            <a:r>
              <a:rPr lang="sv-SE" sz="1600" dirty="0"/>
              <a:t>Företeelsen ses över och anpassas eventuellt för att kunna kombineras på bästa sätt, detta görs dock i senare skede. </a:t>
            </a:r>
            <a:endParaRPr lang="sv-SE" sz="2400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2B17DD5-AB45-4586-B9F0-3B09D99CC7CA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4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1621823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3 kategorier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sv-SE" dirty="0" smtClean="0"/>
              <a:t>Huvudcykelväg</a:t>
            </a:r>
          </a:p>
          <a:p>
            <a:r>
              <a:rPr lang="sv-SE" dirty="0" smtClean="0"/>
              <a:t>Regional cykelväg</a:t>
            </a:r>
          </a:p>
          <a:p>
            <a:r>
              <a:rPr lang="sv-SE" dirty="0" smtClean="0"/>
              <a:t>Lokal cykelväg</a:t>
            </a:r>
            <a:endParaRPr lang="sv-SE" dirty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2B17DD5-AB45-4586-B9F0-3B09D99CC7CA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5</a:t>
            </a:fld>
            <a:endParaRPr lang="sv-SE" dirty="0"/>
          </a:p>
        </p:txBody>
      </p:sp>
      <p:pic>
        <p:nvPicPr>
          <p:cNvPr id="6" name="Platshållare för innehåll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 bwMode="auto">
          <a:xfrm>
            <a:off x="7315200" y="443384"/>
            <a:ext cx="4179600" cy="611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1662500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latshållare för innehåll 3"/>
          <p:cNvPicPr>
            <a:picLocks noChangeAspect="1"/>
          </p:cNvPicPr>
          <p:nvPr/>
        </p:nvPicPr>
        <p:blipFill rotWithShape="1">
          <a:blip r:embed="rId3"/>
          <a:srcRect l="27945" t="21231" r="13982" b="54588"/>
          <a:stretch/>
        </p:blipFill>
        <p:spPr bwMode="auto">
          <a:xfrm>
            <a:off x="6706670" y="173285"/>
            <a:ext cx="5327406" cy="324301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644000" y="1270800"/>
            <a:ext cx="10800000" cy="900000"/>
          </a:xfrm>
        </p:spPr>
        <p:txBody>
          <a:bodyPr/>
          <a:lstStyle/>
          <a:p>
            <a:r>
              <a:rPr lang="sv-SE" dirty="0" smtClean="0"/>
              <a:t>Huvudcykelväg</a:t>
            </a:r>
            <a:endParaRPr lang="sv-SE" dirty="0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quarter" idx="12"/>
          </p:nvPr>
        </p:nvSpPr>
        <p:spPr>
          <a:xfrm>
            <a:off x="694800" y="2528999"/>
            <a:ext cx="6988700" cy="4133057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sv-SE" dirty="0"/>
              <a:t>Huvudcykelvägarna ska utgöra </a:t>
            </a:r>
            <a:r>
              <a:rPr lang="sv-SE" dirty="0" smtClean="0"/>
              <a:t>ett ”skelett</a:t>
            </a:r>
            <a:r>
              <a:rPr lang="sv-SE" dirty="0"/>
              <a:t>” </a:t>
            </a:r>
            <a:r>
              <a:rPr lang="sv-SE" dirty="0" smtClean="0"/>
              <a:t>eller</a:t>
            </a:r>
            <a:br>
              <a:rPr lang="sv-SE" dirty="0" smtClean="0"/>
            </a:br>
            <a:r>
              <a:rPr lang="sv-SE" dirty="0" smtClean="0"/>
              <a:t> </a:t>
            </a:r>
            <a:r>
              <a:rPr lang="sv-SE" dirty="0"/>
              <a:t>en ”stomme” av cykelvägar </a:t>
            </a:r>
            <a:r>
              <a:rPr lang="sv-SE" u="sng" dirty="0"/>
              <a:t>inom</a:t>
            </a:r>
            <a:r>
              <a:rPr lang="sv-SE" dirty="0"/>
              <a:t> tätorten. </a:t>
            </a:r>
          </a:p>
          <a:p>
            <a:pPr>
              <a:spcAft>
                <a:spcPts val="600"/>
              </a:spcAft>
            </a:pPr>
            <a:r>
              <a:rPr lang="sv-SE" sz="1600" b="1" dirty="0" smtClean="0"/>
              <a:t>Förbinder </a:t>
            </a:r>
            <a:r>
              <a:rPr lang="sv-SE" sz="1600" b="1" dirty="0"/>
              <a:t>olika delar </a:t>
            </a:r>
            <a:r>
              <a:rPr lang="sv-SE" sz="1600" b="1" u="sng" dirty="0"/>
              <a:t>inom</a:t>
            </a:r>
            <a:r>
              <a:rPr lang="sv-SE" sz="1600" b="1" dirty="0"/>
              <a:t> en tätort</a:t>
            </a:r>
            <a:r>
              <a:rPr lang="sv-SE" sz="1600" dirty="0"/>
              <a:t> </a:t>
            </a:r>
            <a:r>
              <a:rPr lang="sv-SE" sz="1400" dirty="0"/>
              <a:t>– alltså kortare </a:t>
            </a:r>
            <a:r>
              <a:rPr lang="sv-SE" sz="1400" dirty="0" smtClean="0"/>
              <a:t>utbredning</a:t>
            </a:r>
            <a:br>
              <a:rPr lang="sv-SE" sz="1400" dirty="0" smtClean="0"/>
            </a:br>
            <a:r>
              <a:rPr lang="sv-SE" sz="1400" dirty="0" smtClean="0"/>
              <a:t>än </a:t>
            </a:r>
            <a:r>
              <a:rPr lang="sv-SE" sz="1400" dirty="0"/>
              <a:t>regionala cykelvägar, trafikmängden kan vara större än på regionala cykelvägar. </a:t>
            </a:r>
          </a:p>
          <a:p>
            <a:pPr>
              <a:spcAft>
                <a:spcPts val="600"/>
              </a:spcAft>
            </a:pPr>
            <a:r>
              <a:rPr lang="sv-SE" sz="1600" b="1" dirty="0" smtClean="0"/>
              <a:t>Tillgodoser </a:t>
            </a:r>
            <a:r>
              <a:rPr lang="sv-SE" sz="1600" b="1" dirty="0"/>
              <a:t>behov för längre sträckor </a:t>
            </a:r>
            <a:r>
              <a:rPr lang="sv-SE" sz="1600" b="1" u="sng" dirty="0"/>
              <a:t>inom</a:t>
            </a:r>
            <a:r>
              <a:rPr lang="sv-SE" sz="1600" b="1" dirty="0"/>
              <a:t> en tätort</a:t>
            </a:r>
          </a:p>
          <a:p>
            <a:pPr>
              <a:spcAft>
                <a:spcPts val="600"/>
              </a:spcAft>
            </a:pPr>
            <a:r>
              <a:rPr lang="sv-SE" sz="1600" b="1" dirty="0" smtClean="0"/>
              <a:t>Nätet </a:t>
            </a:r>
            <a:r>
              <a:rPr lang="sv-SE" sz="1600" b="1" dirty="0"/>
              <a:t>binder ihop olika stadsdelar med varandra</a:t>
            </a:r>
            <a:r>
              <a:rPr lang="sv-SE" sz="1600" dirty="0"/>
              <a:t> </a:t>
            </a:r>
            <a:r>
              <a:rPr lang="sv-SE" sz="1400" dirty="0"/>
              <a:t>– och med andra viktiga målpunkter och bildar ett sammanhängande huvudcykelvägnät. </a:t>
            </a:r>
            <a:endParaRPr lang="sv-SE" sz="1600" dirty="0"/>
          </a:p>
          <a:p>
            <a:pPr>
              <a:spcAft>
                <a:spcPts val="600"/>
              </a:spcAft>
            </a:pPr>
            <a:r>
              <a:rPr lang="sv-SE" sz="1600" b="1" dirty="0" smtClean="0"/>
              <a:t>Kan </a:t>
            </a:r>
            <a:r>
              <a:rPr lang="sv-SE" sz="1600" b="1" dirty="0"/>
              <a:t>skiftas till att övergå till en lokal cykelväg </a:t>
            </a:r>
            <a:r>
              <a:rPr lang="sv-SE" sz="1400" dirty="0"/>
              <a:t>– där exempelvis mindre cykelvägar från bostäder sluts samman med huvudcykelvägar med högre flöden. </a:t>
            </a:r>
            <a:endParaRPr lang="sv-SE" sz="1600" dirty="0"/>
          </a:p>
          <a:p>
            <a:pPr>
              <a:spcAft>
                <a:spcPts val="600"/>
              </a:spcAft>
            </a:pPr>
            <a:r>
              <a:rPr lang="sv-SE" sz="1600" b="1" dirty="0" smtClean="0"/>
              <a:t>Kan </a:t>
            </a:r>
            <a:r>
              <a:rPr lang="sv-SE" sz="1600" b="1" dirty="0"/>
              <a:t>skiftas till att övergå till en regional cykelväg </a:t>
            </a:r>
            <a:r>
              <a:rPr lang="sv-SE" sz="1400" dirty="0"/>
              <a:t>– där exempelvis en längre sträcka utanför tätort bedöms starta.</a:t>
            </a:r>
            <a:endParaRPr lang="sv-SE" sz="1600" dirty="0"/>
          </a:p>
          <a:p>
            <a:endParaRPr lang="sv-SE" sz="1600" dirty="0"/>
          </a:p>
        </p:txBody>
      </p:sp>
    </p:spTree>
    <p:extLst>
      <p:ext uri="{BB962C8B-B14F-4D97-AF65-F5344CB8AC3E}">
        <p14:creationId xmlns:p14="http://schemas.microsoft.com/office/powerpoint/2010/main" val="1853039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>
          <a:xfrm>
            <a:off x="313800" y="1270800"/>
            <a:ext cx="10800000" cy="900000"/>
          </a:xfrm>
        </p:spPr>
        <p:txBody>
          <a:bodyPr/>
          <a:lstStyle/>
          <a:p>
            <a:r>
              <a:rPr lang="sv-SE" dirty="0"/>
              <a:t>Regional cykelväg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694800" y="2757600"/>
            <a:ext cx="7908024" cy="3060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sv-SE" dirty="0"/>
              <a:t>Regionala cykelvägar binder samman tätorter</a:t>
            </a:r>
          </a:p>
          <a:p>
            <a:pPr>
              <a:spcAft>
                <a:spcPts val="600"/>
              </a:spcAft>
            </a:pPr>
            <a:r>
              <a:rPr lang="sv-SE" sz="1600" b="1" dirty="0" smtClean="0"/>
              <a:t>Binder </a:t>
            </a:r>
            <a:r>
              <a:rPr lang="sv-SE" sz="1600" b="1" dirty="0"/>
              <a:t>ihop olika tätorter </a:t>
            </a:r>
            <a:r>
              <a:rPr lang="sv-SE" sz="1400" dirty="0"/>
              <a:t>– och har därmed lång utbredning</a:t>
            </a:r>
          </a:p>
          <a:p>
            <a:pPr>
              <a:spcAft>
                <a:spcPts val="600"/>
              </a:spcAft>
            </a:pPr>
            <a:r>
              <a:rPr lang="sv-SE" sz="1600" b="1" dirty="0" smtClean="0"/>
              <a:t>Tillgodoser </a:t>
            </a:r>
            <a:r>
              <a:rPr lang="sv-SE" sz="1600" b="1" dirty="0"/>
              <a:t>behov för längre sträckor </a:t>
            </a:r>
            <a:r>
              <a:rPr lang="sv-SE" sz="1600" b="1" u="sng" dirty="0"/>
              <a:t>mellan</a:t>
            </a:r>
            <a:r>
              <a:rPr lang="sv-SE" sz="1600" b="1" dirty="0"/>
              <a:t> tätorter</a:t>
            </a:r>
            <a:endParaRPr lang="sv-SE" sz="1600" dirty="0"/>
          </a:p>
          <a:p>
            <a:pPr>
              <a:spcAft>
                <a:spcPts val="600"/>
              </a:spcAft>
            </a:pPr>
            <a:r>
              <a:rPr lang="sv-SE" sz="1600" b="1" dirty="0" smtClean="0"/>
              <a:t>Kan </a:t>
            </a:r>
            <a:r>
              <a:rPr lang="sv-SE" sz="1600" b="1" dirty="0"/>
              <a:t>bindas ihop med huvudcykelvägar </a:t>
            </a:r>
            <a:r>
              <a:rPr lang="sv-SE" sz="1400" dirty="0"/>
              <a:t>– där den regionala cykelvägen övergår i tätortens huvudcykelvägnät. Här är ett högre flöde av cyklister/pendlingsavståndet anses vara en rimlig sträcka från viktiga målpunkter</a:t>
            </a:r>
          </a:p>
          <a:p>
            <a:pPr>
              <a:spcAft>
                <a:spcPts val="600"/>
              </a:spcAft>
            </a:pPr>
            <a:r>
              <a:rPr lang="sv-SE" sz="1600" b="1" dirty="0" smtClean="0"/>
              <a:t>Kan </a:t>
            </a:r>
            <a:r>
              <a:rPr lang="sv-SE" sz="1600" b="1" dirty="0"/>
              <a:t>bindas ihop med Lokala cykelvägar</a:t>
            </a:r>
            <a:r>
              <a:rPr lang="sv-SE" sz="1600" dirty="0"/>
              <a:t> </a:t>
            </a:r>
            <a:r>
              <a:rPr lang="sv-SE" sz="1400" dirty="0"/>
              <a:t>– vid exempelvis bostadsområden mellan tätorter </a:t>
            </a:r>
          </a:p>
          <a:p>
            <a:endParaRPr lang="sv-SE" sz="1200" dirty="0"/>
          </a:p>
        </p:txBody>
      </p:sp>
      <p:pic>
        <p:nvPicPr>
          <p:cNvPr id="7" name="Platshållare för innehåll 3"/>
          <p:cNvPicPr>
            <a:picLocks noChangeAspect="1"/>
          </p:cNvPicPr>
          <p:nvPr/>
        </p:nvPicPr>
        <p:blipFill rotWithShape="1">
          <a:blip r:embed="rId3"/>
          <a:srcRect l="3503" t="19269" r="26428" b="44158"/>
          <a:stretch/>
        </p:blipFill>
        <p:spPr bwMode="auto">
          <a:xfrm>
            <a:off x="6756400" y="151498"/>
            <a:ext cx="5308601" cy="405125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5574727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Rubrik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Lokal cykelväg</a:t>
            </a:r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12"/>
          </p:nvPr>
        </p:nvSpPr>
        <p:spPr>
          <a:xfrm>
            <a:off x="694801" y="2529000"/>
            <a:ext cx="6595000" cy="3060000"/>
          </a:xfrm>
        </p:spPr>
        <p:txBody>
          <a:bodyPr/>
          <a:lstStyle/>
          <a:p>
            <a:pPr marL="0" indent="0">
              <a:spcAft>
                <a:spcPts val="600"/>
              </a:spcAft>
              <a:buNone/>
            </a:pPr>
            <a:r>
              <a:rPr lang="sv-SE" dirty="0"/>
              <a:t>Binder ihop lokala målpunkter med huvud- </a:t>
            </a:r>
            <a:r>
              <a:rPr lang="sv-SE" dirty="0" smtClean="0"/>
              <a:t>eller regionala cykelvägar </a:t>
            </a:r>
            <a:r>
              <a:rPr lang="sv-SE" dirty="0"/>
              <a:t>men kan även vara isolerade cykelvägar</a:t>
            </a:r>
          </a:p>
          <a:p>
            <a:pPr>
              <a:spcAft>
                <a:spcPts val="600"/>
              </a:spcAft>
            </a:pPr>
            <a:r>
              <a:rPr lang="sv-SE" sz="1600" b="1" dirty="0" smtClean="0"/>
              <a:t>Tillgodoser </a:t>
            </a:r>
            <a:r>
              <a:rPr lang="sv-SE" sz="1600" b="1" dirty="0"/>
              <a:t>behov för </a:t>
            </a:r>
            <a:r>
              <a:rPr lang="sv-SE" sz="1600" b="1" u="sng" dirty="0"/>
              <a:t>kortare</a:t>
            </a:r>
            <a:r>
              <a:rPr lang="sv-SE" sz="1600" b="1" dirty="0"/>
              <a:t> sträckor </a:t>
            </a:r>
            <a:r>
              <a:rPr lang="sv-SE" sz="1600" b="1" u="sng" dirty="0"/>
              <a:t>inom</a:t>
            </a:r>
            <a:r>
              <a:rPr lang="sv-SE" sz="1600" b="1" dirty="0"/>
              <a:t> tätorten</a:t>
            </a:r>
          </a:p>
          <a:p>
            <a:pPr>
              <a:spcAft>
                <a:spcPts val="600"/>
              </a:spcAft>
            </a:pPr>
            <a:r>
              <a:rPr lang="sv-SE" sz="1600" b="1" dirty="0" smtClean="0"/>
              <a:t>Utbredningen </a:t>
            </a:r>
            <a:r>
              <a:rPr lang="sv-SE" sz="1600" b="1" dirty="0"/>
              <a:t>kan variera och trafikmängden är ofta liten</a:t>
            </a:r>
          </a:p>
          <a:p>
            <a:pPr>
              <a:spcAft>
                <a:spcPts val="600"/>
              </a:spcAft>
            </a:pPr>
            <a:r>
              <a:rPr lang="sv-SE" sz="1600" b="1" dirty="0" smtClean="0"/>
              <a:t>Ansluter till </a:t>
            </a:r>
            <a:r>
              <a:rPr lang="sv-SE" sz="1600" b="1" dirty="0"/>
              <a:t>huvudcykelvägar och regionala cykelvägar </a:t>
            </a:r>
            <a:r>
              <a:rPr lang="sv-SE" sz="1400" dirty="0"/>
              <a:t>– där små flöden möter större flöden. Det kan exempelvis vara en cykelväg som går från ett bostadsområde/skola/närbutik som sedan ansluter till en större cykelväg som antingen ingår i huvudcykelvägnätet, tätortens </a:t>
            </a:r>
            <a:r>
              <a:rPr lang="sv-SE" sz="1400" dirty="0" smtClean="0"/>
              <a:t>skelett, </a:t>
            </a:r>
            <a:r>
              <a:rPr lang="sv-SE" sz="1400" dirty="0"/>
              <a:t>eller ansluter till en längre cykelväg som binder ihop tätorter. </a:t>
            </a:r>
          </a:p>
          <a:p>
            <a:endParaRPr lang="sv-SE" sz="1200" dirty="0"/>
          </a:p>
        </p:txBody>
      </p:sp>
      <p:pic>
        <p:nvPicPr>
          <p:cNvPr id="8" name="Platshållare för innehåll 3"/>
          <p:cNvPicPr>
            <a:picLocks noChangeAspect="1"/>
          </p:cNvPicPr>
          <p:nvPr/>
        </p:nvPicPr>
        <p:blipFill rotWithShape="1">
          <a:blip r:embed="rId3"/>
          <a:srcRect l="36288" t="18839" r="12136" b="54704"/>
          <a:stretch/>
        </p:blipFill>
        <p:spPr bwMode="auto">
          <a:xfrm>
            <a:off x="6730998" y="165099"/>
            <a:ext cx="5334001" cy="400050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821864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smtClean="0"/>
              <a:t>Hantering NVDB</a:t>
            </a:r>
            <a:endParaRPr lang="sv-SE" dirty="0"/>
          </a:p>
        </p:txBody>
      </p:sp>
      <p:sp>
        <p:nvSpPr>
          <p:cNvPr id="3" name="Platshållare för text 2"/>
          <p:cNvSpPr>
            <a:spLocks noGrp="1"/>
          </p:cNvSpPr>
          <p:nvPr>
            <p:ph type="body" sz="quarter" idx="12"/>
          </p:nvPr>
        </p:nvSpPr>
        <p:spPr>
          <a:xfrm>
            <a:off x="694800" y="2170800"/>
            <a:ext cx="8607600" cy="3591696"/>
          </a:xfrm>
        </p:spPr>
        <p:txBody>
          <a:bodyPr/>
          <a:lstStyle/>
          <a:p>
            <a:r>
              <a:rPr lang="sv-SE" dirty="0" smtClean="0"/>
              <a:t>Olika hantering beroende på situation (se även separat </a:t>
            </a:r>
            <a:r>
              <a:rPr lang="sv-SE" dirty="0" err="1" smtClean="0"/>
              <a:t>Wordfil</a:t>
            </a:r>
            <a:r>
              <a:rPr lang="sv-SE" dirty="0" smtClean="0"/>
              <a:t>):</a:t>
            </a:r>
            <a:br>
              <a:rPr lang="sv-SE" dirty="0" smtClean="0"/>
            </a:br>
            <a:r>
              <a:rPr lang="sv-SE" sz="1600" dirty="0" smtClean="0"/>
              <a:t>- XML-kommuner, alltid via sitt tekniska system</a:t>
            </a:r>
            <a:r>
              <a:rPr lang="sv-SE" sz="1600" dirty="0"/>
              <a:t/>
            </a:r>
            <a:br>
              <a:rPr lang="sv-SE" sz="1600" dirty="0"/>
            </a:br>
            <a:r>
              <a:rPr lang="sv-SE" sz="1600" dirty="0" smtClean="0"/>
              <a:t>- NVDB på webb</a:t>
            </a:r>
            <a:br>
              <a:rPr lang="sv-SE" sz="1600" dirty="0" smtClean="0"/>
            </a:br>
            <a:r>
              <a:rPr lang="sv-SE" dirty="0" smtClean="0"/>
              <a:t>		</a:t>
            </a:r>
            <a:r>
              <a:rPr lang="sv-SE" sz="1400" u="sng" dirty="0" smtClean="0"/>
              <a:t>scenario 1*</a:t>
            </a:r>
            <a:r>
              <a:rPr lang="sv-SE" sz="1400" dirty="0" smtClean="0"/>
              <a:t>: Liten omfattning –&gt; rapportera in ärenden direkt via NVDB på webb, max 15 			förändringar per ärende.</a:t>
            </a:r>
            <a:r>
              <a:rPr lang="sv-SE" sz="1400" dirty="0"/>
              <a:t/>
            </a:r>
            <a:br>
              <a:rPr lang="sv-SE" sz="1400" dirty="0"/>
            </a:br>
            <a:r>
              <a:rPr lang="sv-SE" sz="1400" dirty="0" smtClean="0"/>
              <a:t>		</a:t>
            </a:r>
            <a:r>
              <a:rPr lang="sv-SE" sz="1400" u="sng" dirty="0" smtClean="0"/>
              <a:t>scenario 2</a:t>
            </a:r>
            <a:r>
              <a:rPr lang="sv-SE" sz="1400" dirty="0" smtClean="0"/>
              <a:t>: Stor omfattning –&gt; ladda hem produkten via Lastkajen -&gt; bearbeta förändringarna 		lokalt och skapa sedan ett ärende via NVDB på webb – bifoga (förändrings-)filen som 				underlag.</a:t>
            </a:r>
          </a:p>
          <a:p>
            <a:r>
              <a:rPr lang="sv-SE" dirty="0" smtClean="0"/>
              <a:t>Vid frågor tveka inte att kontakta er indatastödjare eller vänd er till </a:t>
            </a:r>
            <a:r>
              <a:rPr lang="sv-SE" dirty="0" smtClean="0">
                <a:hlinkClick r:id="rId3"/>
              </a:rPr>
              <a:t>indatastod@trafikverket.se</a:t>
            </a:r>
            <a:r>
              <a:rPr lang="sv-SE" dirty="0" smtClean="0"/>
              <a:t> </a:t>
            </a:r>
          </a:p>
          <a:p>
            <a:r>
              <a:rPr lang="sv-SE" dirty="0" smtClean="0"/>
              <a:t>Framgent: Fortsättningsvis kommer Cykelvägskategori vara obligatorisk att leverera på nytt cykelnät.</a:t>
            </a:r>
          </a:p>
          <a:p>
            <a:pPr marL="0" indent="0">
              <a:buNone/>
            </a:pPr>
            <a:r>
              <a:rPr lang="sv-SE" sz="1000" b="1" dirty="0" smtClean="0"/>
              <a:t>* På </a:t>
            </a:r>
            <a:r>
              <a:rPr lang="sv-SE" sz="1000" b="1" dirty="0"/>
              <a:t>grund av en bugg i systemet kommer möjligheten till att använda sig av ”Scenario 1” dröja tills nästa driftsättning är </a:t>
            </a:r>
            <a:r>
              <a:rPr lang="sv-SE" sz="1000" b="1" dirty="0" smtClean="0"/>
              <a:t>genomförd. Nästa </a:t>
            </a:r>
            <a:r>
              <a:rPr lang="sv-SE" sz="1000" b="1" dirty="0"/>
              <a:t>driftsättning är inplanerad till vecka 48.</a:t>
            </a:r>
            <a:br>
              <a:rPr lang="sv-SE" sz="1000" b="1" dirty="0"/>
            </a:br>
            <a:r>
              <a:rPr lang="sv-SE" sz="1000" b="1" dirty="0"/>
              <a:t>OBS! Denna bugg gäller specifikt för Cykelvägskategori – andra typer av förändringar ni vill rapportera in </a:t>
            </a:r>
            <a:r>
              <a:rPr lang="sv-SE" sz="1000" b="1" dirty="0" smtClean="0"/>
              <a:t>via NVDB på webb berörs </a:t>
            </a:r>
            <a:r>
              <a:rPr lang="sv-SE" sz="1000" b="1" dirty="0"/>
              <a:t>inte av detta.</a:t>
            </a:r>
            <a:endParaRPr lang="sv-SE" sz="1000" dirty="0" smtClean="0"/>
          </a:p>
        </p:txBody>
      </p:sp>
      <p:sp>
        <p:nvSpPr>
          <p:cNvPr id="4" name="Platshållare för datum 3"/>
          <p:cNvSpPr>
            <a:spLocks noGrp="1"/>
          </p:cNvSpPr>
          <p:nvPr>
            <p:ph type="dt" sz="half" idx="2"/>
          </p:nvPr>
        </p:nvSpPr>
        <p:spPr/>
        <p:txBody>
          <a:bodyPr/>
          <a:lstStyle/>
          <a:p>
            <a:fld id="{92B17DD5-AB45-4586-B9F0-3B09D99CC7CA}" type="datetime1">
              <a:rPr lang="sv-SE" smtClean="0"/>
              <a:t>2021-10-26</a:t>
            </a:fld>
            <a:endParaRPr lang="sv-SE" dirty="0"/>
          </a:p>
        </p:txBody>
      </p:sp>
      <p:sp>
        <p:nvSpPr>
          <p:cNvPr id="5" name="Platshållare för bildnummer 4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816FEC2C-AD63-44F4-896C-A2025F5FB260}" type="slidenum">
              <a:rPr lang="sv-SE" smtClean="0"/>
              <a:pPr/>
              <a:t>9</a:t>
            </a:fld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30677655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art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0971F6B-2E0E-4396-8EB5-8D30FD8344A3}" vid="{D7173223-B33E-4077-ABD4-035AAFC9D125}"/>
    </a:ext>
  </a:extLst>
</a:theme>
</file>

<file path=ppt/theme/theme2.xml><?xml version="1.0" encoding="utf-8"?>
<a:theme xmlns:a="http://schemas.openxmlformats.org/drawingml/2006/main" name="Rubrik med logg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0971F6B-2E0E-4396-8EB5-8D30FD8344A3}" vid="{E4365195-2222-447E-85D5-E2E80D21DC30}"/>
    </a:ext>
  </a:extLst>
</a:theme>
</file>

<file path=ppt/theme/theme3.xml><?xml version="1.0" encoding="utf-8"?>
<a:theme xmlns:a="http://schemas.openxmlformats.org/drawingml/2006/main" name="Rubrik med logga, titel, datum och sidnr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sentation2" id="{B0971F6B-2E0E-4396-8EB5-8D30FD8344A3}" vid="{BE482BF7-60C6-4C91-8161-795FAB4CA510}"/>
    </a:ext>
  </a:extLst>
</a:theme>
</file>

<file path=ppt/theme/theme4.xml><?xml version="1.0" encoding="utf-8"?>
<a:theme xmlns:a="http://schemas.openxmlformats.org/drawingml/2006/main" name="Office-tem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-tema">
  <a:themeElements>
    <a:clrScheme name="TrV_Colour">
      <a:dk1>
        <a:sysClr val="windowText" lastClr="000000"/>
      </a:dk1>
      <a:lt1>
        <a:sysClr val="window" lastClr="FFFFFF"/>
      </a:lt1>
      <a:dk2>
        <a:srgbClr val="000000"/>
      </a:dk2>
      <a:lt2>
        <a:srgbClr val="F8F8F8"/>
      </a:lt2>
      <a:accent1>
        <a:srgbClr val="D70000"/>
      </a:accent1>
      <a:accent2>
        <a:srgbClr val="505050"/>
      </a:accent2>
      <a:accent3>
        <a:srgbClr val="870000"/>
      </a:accent3>
      <a:accent4>
        <a:srgbClr val="FF0000"/>
      </a:accent4>
      <a:accent5>
        <a:srgbClr val="A0A0A0"/>
      </a:accent5>
      <a:accent6>
        <a:srgbClr val="5F0000"/>
      </a:accent6>
      <a:hlink>
        <a:srgbClr val="0070C0"/>
      </a:hlink>
      <a:folHlink>
        <a:srgbClr val="870000"/>
      </a:folHlink>
    </a:clrScheme>
    <a:fontScheme name="TrV_Fon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_rels/item4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4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TrvDokument01" ma:contentTypeID="0x010100F3454A24D10946AC8A6A7F801497FF3100D47C8D800CD8EC43AC15675F98E88BE1" ma:contentTypeVersion="58" ma:contentTypeDescription="Skapa ett nytt dokument." ma:contentTypeScope="" ma:versionID="e7fac8c49348d18367fb2b8e8dec5d47">
  <xsd:schema xmlns:xsd="http://www.w3.org/2001/XMLSchema" xmlns:xs="http://www.w3.org/2001/XMLSchema" xmlns:p="http://schemas.microsoft.com/office/2006/metadata/properties" xmlns:ns1="Trafikverket" xmlns:ns3="74c05969-ceca-4dc3-bf30-d314d4a8dbc9" targetNamespace="http://schemas.microsoft.com/office/2006/metadata/properties" ma:root="true" ma:fieldsID="e7389541af8bf28551aa2ddf2e757c21" ns1:_="" ns3:_="">
    <xsd:import namespace="Trafikverket"/>
    <xsd:import namespace="74c05969-ceca-4dc3-bf30-d314d4a8dbc9"/>
    <xsd:element name="properties">
      <xsd:complexType>
        <xsd:sequence>
          <xsd:element name="documentManagement">
            <xsd:complexType>
              <xsd:all>
                <xsd:element ref="ns1:Skapat_x0020_av_x0020_NY"/>
                <xsd:element ref="ns1:Dokumentdatum_x0020_NY"/>
                <xsd:element ref="ns3:_dlc_DocId" minOccurs="0"/>
                <xsd:element ref="ns3:_dlc_DocIdUrl" minOccurs="0"/>
                <xsd:element ref="ns3:_dlc_DocIdPersistId" minOccurs="0"/>
                <xsd:element ref="ns1:TRVversionNY" minOccurs="0"/>
                <xsd:element ref="ns1:TrvDocumentTemplateId" minOccurs="0"/>
                <xsd:element ref="ns1:TrvDocumentTemplateVersion" minOccurs="0"/>
                <xsd:element ref="ns3:TrvDocumentTypeTaxHTField0" minOccurs="0"/>
                <xsd:element ref="ns3:TaxCatchAll" minOccurs="0"/>
                <xsd:element ref="ns3:TaxCatchAllLabel" minOccurs="0"/>
                <xsd:element ref="ns1:TrvDocumentTemplate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Trafikverket" elementFormDefault="qualified">
    <xsd:import namespace="http://schemas.microsoft.com/office/2006/documentManagement/types"/>
    <xsd:import namespace="http://schemas.microsoft.com/office/infopath/2007/PartnerControls"/>
    <xsd:element name="Skapat_x0020_av_x0020_NY" ma:index="0" ma:displayName="Skapat av" ma:description="Namn och organisationsbeteckning för den person som skapat dokumentet." ma:internalName="TrvCreatedBy" ma:readOnly="false">
      <xsd:simpleType>
        <xsd:restriction base="dms:Text"/>
      </xsd:simpleType>
    </xsd:element>
    <xsd:element name="Dokumentdatum_x0020_NY" ma:index="2" ma:displayName="Dokumentdatum" ma:description="Datum för nuvarande version" ma:format="DateOnly" ma:internalName="TrvDocumentDate" ma:readOnly="false">
      <xsd:simpleType>
        <xsd:restriction base="dms:DateTime"/>
      </xsd:simpleType>
    </xsd:element>
    <xsd:element name="TRVversionNY" ma:index="11" nillable="true" ma:displayName="Version" ma:description="Dokumentets versionsnummer" ma:internalName="TrvVersion" ma:readOnly="true">
      <xsd:simpleType>
        <xsd:restriction base="dms:Text"/>
      </xsd:simpleType>
    </xsd:element>
    <xsd:element name="TrvDocumentTemplateId" ma:index="12" nillable="true" ma:displayName="TMALL-nummer" ma:description="Unik sträng eller nummer som identifierar dokumentmallen. Värdet sätts av respektive system." ma:internalName="TrvDocumentTemplateId" ma:readOnly="true">
      <xsd:simpleType>
        <xsd:restriction base="dms:Text"/>
      </xsd:simpleType>
    </xsd:element>
    <xsd:element name="TrvDocumentTemplateVersion" ma:index="13" nillable="true" ma:displayName="Mallversion" ma:description="Dokumentmallens versionsnummer" ma:internalName="TrvDocumentTemplateVersion" ma:readOnly="true">
      <xsd:simpleType>
        <xsd:restriction base="dms:Text"/>
      </xsd:simpleType>
    </xsd:element>
    <xsd:element name="TrvDocumentTemplateStatus" ma:index="20" nillable="true" ma:displayName="Distributionsstatus" ma:default="Ej distribuerad" ma:description="Anger huruvida dokumentmallen ska kopieras till eller tas bort från distribuerade mallbibliotek vid nästa distributionstillfälle." ma:hidden="true" ma:internalName="TrvDocumentTemplateStatus">
      <xsd:simpleType>
        <xsd:restriction base="dms:Choice">
          <xsd:enumeration value="Ej distribuerad"/>
          <xsd:enumeration value="Ska distribueras"/>
          <xsd:enumeration value="Distribution pågår"/>
          <xsd:enumeration value="Distribuerad"/>
          <xsd:enumeration value="Ska återkallas"/>
          <xsd:enumeration value="Återkallelse pågår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4c05969-ceca-4dc3-bf30-d314d4a8dbc9" elementFormDefault="qualified">
    <xsd:import namespace="http://schemas.microsoft.com/office/2006/documentManagement/types"/>
    <xsd:import namespace="http://schemas.microsoft.com/office/infopath/2007/PartnerControls"/>
    <xsd:element name="_dlc_DocId" ma:index="4" nillable="true" ma:displayName="Dokument-ID-värde" ma:description="Värdet för dokument-ID som tilldelats till det här objektet." ma:internalName="_dlc_DocId" ma:readOnly="true">
      <xsd:simpleType>
        <xsd:restriction base="dms:Text"/>
      </xsd:simpleType>
    </xsd:element>
    <xsd:element name="_dlc_DocIdUrl" ma:index="5" nillable="true" ma:displayName="Dokument-ID" ma:description="Permanent länk till det här dokumentet." ma:hidden="true" ma:internalName="_dlc_DocIdUrl" ma:readOnly="true">
      <xsd:complexType>
        <xsd:complexContent>
          <xsd:extension base="dms:URL">
            <xsd:sequence>
              <xsd:element name="Url" type="dms:ValidUrl" minOccurs="0" nillable="true"/>
              <xsd:element name="Description" type="xsd:string" nillable="true"/>
            </xsd:sequence>
          </xsd:extension>
        </xsd:complexContent>
      </xsd:complexType>
    </xsd:element>
    <xsd:element name="_dlc_DocIdPersistId" ma:index="10" nillable="true" ma:displayName="Persist ID" ma:description="Keep ID on add." ma:hidden="true" ma:internalName="_dlc_DocIdPersistId" ma:readOnly="true">
      <xsd:simpleType>
        <xsd:restriction base="dms:Boolean"/>
      </xsd:simpleType>
    </xsd:element>
    <xsd:element name="TrvDocumentTypeTaxHTField0" ma:index="14" nillable="true" ma:taxonomy="true" ma:internalName="TrvDocumentTypeTaxHTField0" ma:taxonomyFieldName="TrvDocumentType" ma:displayName="Dokumenttyp" ma:readOnly="true" ma:fieldId="{254c14be-9fac-4cea-a731-8aa49979445b}" ma:sspId="186cccb1-9fab-4187-b54f-d2fc3705fc8a" ma:termSetId="152f56a5-fdb2-4180-8a6e-79ef00400bc3" ma:anchorId="00000000-0000-0000-0000-000000000000" ma:open="false" ma:isKeyword="false">
      <xsd:complexType>
        <xsd:sequence>
          <xsd:element ref="pc:Terms" minOccurs="0" maxOccurs="1"/>
        </xsd:sequence>
      </xsd:complexType>
    </xsd:element>
    <xsd:element name="TaxCatchAll" ma:index="15" nillable="true" ma:displayName="Taxonomy Catch All Column" ma:hidden="true" ma:list="{69d824d8-eabb-4dd5-92ff-fcb8002878d1}" ma:internalName="TaxCatchAll" ma:showField="CatchAllData" ma:web="74c05969-ceca-4dc3-bf30-d314d4a8db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  <xsd:element name="TaxCatchAllLabel" ma:index="16" nillable="true" ma:displayName="Taxonomy Catch All Column1" ma:hidden="true" ma:list="{69d824d8-eabb-4dd5-92ff-fcb8002878d1}" ma:internalName="TaxCatchAllLabel" ma:readOnly="true" ma:showField="CatchAllDataLabel" ma:web="74c05969-ceca-4dc3-bf30-d314d4a8dbc9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18" ma:displayName="Innehållstyp"/>
        <xsd:element ref="dc:title" maxOccurs="1" ma:index="1" ma:displayName="Dokumenttitel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spe:Receivers xmlns:spe="http://schemas.microsoft.com/sharepoint/events"/>
</file>

<file path=customXml/item4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TrvDocumentTemplateId xmlns="Trafikverket">TMALL 0145</TrvDocumentTemplateId>
    <TaxCatchAll xmlns="74c05969-ceca-4dc3-bf30-d314d4a8dbc9">
      <Value>32</Value>
      <Value>277</Value>
    </TaxCatchAll>
    <TrvDocumentTypeTaxHTField0 xmlns="74c05969-ceca-4dc3-bf30-d314d4a8dbc9">
      <Terms xmlns="http://schemas.microsoft.com/office/infopath/2007/PartnerControls">
        <TermInfo xmlns="http://schemas.microsoft.com/office/infopath/2007/PartnerControls">
          <TermName xmlns="http://schemas.microsoft.com/office/infopath/2007/PartnerControls">ARBETSMATERIAL</TermName>
          <TermId xmlns="http://schemas.microsoft.com/office/infopath/2007/PartnerControls">a2894791-a90f-4fd8-bd38-5426c743cb42</TermId>
        </TermInfo>
      </Terms>
    </TrvDocumentTypeTaxHTField0>
    <TrvDocumentTemplateVersion xmlns="Trafikverket">2.0</TrvDocumentTemplateVersion>
    <Skapat_x0020_av_x0020_NY xmlns="Trafikverket">YL</Skapat_x0020_av_x0020_NY>
    <Dokumentdatum_x0020_NY xmlns="Trafikverket">2020-04-29T22:00:00+00:00</Dokumentdatum_x0020_NY>
    <TRVversionNY xmlns="Trafikverket" xsi:nil="true"/>
    <TrvDocumentTemplateStatus xmlns="Trafikverket" xsi:nil="true"/>
  </documentManagement>
</p:properties>
</file>

<file path=customXml/itemProps1.xml><?xml version="1.0" encoding="utf-8"?>
<ds:datastoreItem xmlns:ds="http://schemas.openxmlformats.org/officeDocument/2006/customXml" ds:itemID="{907995CE-3062-4DCB-913E-CA7C92E2CDC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8044ACFD-CE17-4C88-9C7B-85525CA3A61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Trafikverket"/>
    <ds:schemaRef ds:uri="74c05969-ceca-4dc3-bf30-d314d4a8dbc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43D792B6-48B5-43A1-A1FC-4F78D0125797}">
  <ds:schemaRefs>
    <ds:schemaRef ds:uri="http://schemas.microsoft.com/sharepoint/events"/>
  </ds:schemaRefs>
</ds:datastoreItem>
</file>

<file path=customXml/itemProps4.xml><?xml version="1.0" encoding="utf-8"?>
<ds:datastoreItem xmlns:ds="http://schemas.openxmlformats.org/officeDocument/2006/customXml" ds:itemID="{E74B4E73-29F5-4C44-AEDC-5752B130AE4E}">
  <ds:schemaRefs>
    <ds:schemaRef ds:uri="http://schemas.microsoft.com/office/2006/metadata/properties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Trafikverket"/>
    <ds:schemaRef ds:uri="http://schemas.microsoft.com/office/infopath/2007/PartnerControls"/>
    <ds:schemaRef ds:uri="http://purl.org/dc/elements/1.1/"/>
    <ds:schemaRef ds:uri="74c05969-ceca-4dc3-bf30-d314d4a8dbc9"/>
    <ds:schemaRef ds:uri="http://www.w3.org/XML/1998/namespace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Presentation_Trafikverket</Template>
  <TotalTime>2633</TotalTime>
  <Words>693</Words>
  <Application>Microsoft Office PowerPoint</Application>
  <PresentationFormat>Bredbild</PresentationFormat>
  <Paragraphs>67</Paragraphs>
  <Slides>10</Slides>
  <Notes>4</Notes>
  <HiddenSlides>0</HiddenSlides>
  <MMClips>0</MMClips>
  <ScaleCrop>false</ScaleCrop>
  <HeadingPairs>
    <vt:vector size="6" baseType="variant">
      <vt:variant>
        <vt:lpstr>Använt teckensnitt</vt:lpstr>
      </vt:variant>
      <vt:variant>
        <vt:i4>1</vt:i4>
      </vt:variant>
      <vt:variant>
        <vt:lpstr>Tema</vt:lpstr>
      </vt:variant>
      <vt:variant>
        <vt:i4>3</vt:i4>
      </vt:variant>
      <vt:variant>
        <vt:lpstr>Bildrubriker</vt:lpstr>
      </vt:variant>
      <vt:variant>
        <vt:i4>10</vt:i4>
      </vt:variant>
    </vt:vector>
  </HeadingPairs>
  <TitlesOfParts>
    <vt:vector size="14" baseType="lpstr">
      <vt:lpstr>Arial</vt:lpstr>
      <vt:lpstr>Start</vt:lpstr>
      <vt:lpstr>Rubrik med logga</vt:lpstr>
      <vt:lpstr>Rubrik med logga, titel, datum och sidnr</vt:lpstr>
      <vt:lpstr> Cykelvägskategorisering</vt:lpstr>
      <vt:lpstr>Agenda</vt:lpstr>
      <vt:lpstr>Bakgrund</vt:lpstr>
      <vt:lpstr>Cykelvägskategorier</vt:lpstr>
      <vt:lpstr>3 kategorier</vt:lpstr>
      <vt:lpstr>Huvudcykelväg</vt:lpstr>
      <vt:lpstr>Regional cykelväg</vt:lpstr>
      <vt:lpstr>Lokal cykelväg</vt:lpstr>
      <vt:lpstr>Hantering NVDB</vt:lpstr>
      <vt:lpstr>Tack!</vt:lpstr>
    </vt:vector>
  </TitlesOfParts>
  <Company>Trafikverket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PowerPoint-presentation</dc:title>
  <dc:creator>Lindström Ylva, PLnpt</dc:creator>
  <cp:lastModifiedBy>Wärnå Jimmy, UHväda Konsult</cp:lastModifiedBy>
  <cp:revision>23</cp:revision>
  <dcterms:created xsi:type="dcterms:W3CDTF">2020-04-30T07:46:44Z</dcterms:created>
  <dcterms:modified xsi:type="dcterms:W3CDTF">2021-10-26T11:26:11Z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0x010100F3454A24D10946AC8A6A7F801497FF3100D47C8D800CD8EC43AC15675F98E88BE1</vt:lpwstr>
  </property>
  <property fmtid="{D5CDD505-2E9C-101B-9397-08002B2CF9AE}" pid="3" name="TrvDocumentType">
    <vt:lpwstr>32</vt:lpwstr>
  </property>
  <property fmtid="{D5CDD505-2E9C-101B-9397-08002B2CF9AE}" pid="4" name="TrvDocumentTemplateOwner">
    <vt:lpwstr>277</vt:lpwstr>
  </property>
  <property fmtid="{D5CDD505-2E9C-101B-9397-08002B2CF9AE}" pid="5" name="TrvDocumentTemplateStatus">
    <vt:lpwstr>Ska distribueras</vt:lpwstr>
  </property>
  <property fmtid="{D5CDD505-2E9C-101B-9397-08002B2CF9AE}" pid="6" name="TrvDocumentTemplateTitle">
    <vt:lpwstr>Presentation_Trafikverket</vt:lpwstr>
  </property>
  <property fmtid="{D5CDD505-2E9C-101B-9397-08002B2CF9AE}" pid="7" name="TrvDocumentTemplateDescription">
    <vt:lpwstr>PPT-mall, widescreen, som ska användas av verksamheten för att skapa presentationer.</vt:lpwstr>
  </property>
  <property fmtid="{D5CDD505-2E9C-101B-9397-08002B2CF9AE}" pid="8" name="TrvDocumentTemplateContact">
    <vt:lpwstr>579</vt:lpwstr>
  </property>
  <property fmtid="{D5CDD505-2E9C-101B-9397-08002B2CF9AE}" pid="9" name="TrvDocumentTemplateOwnerTaxHTField0">
    <vt:lpwstr>KM Kommunikation|65ba4904-7f87-411a-bf82-b389570b62aa</vt:lpwstr>
  </property>
  <property fmtid="{D5CDD505-2E9C-101B-9397-08002B2CF9AE}" pid="10" name="TrvDocumentTemplateCategoryTaxHTField0">
    <vt:lpwstr/>
  </property>
  <property fmtid="{D5CDD505-2E9C-101B-9397-08002B2CF9AE}" pid="11" name="TrvDocumentTemplateCategory">
    <vt:lpwstr/>
  </property>
</Properties>
</file>