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5" r:id="rId5"/>
    <p:sldMasterId id="2147483738" r:id="rId6"/>
    <p:sldMasterId id="2147483731" r:id="rId7"/>
    <p:sldMasterId id="2147483725" r:id="rId8"/>
  </p:sldMasterIdLst>
  <p:notesMasterIdLst>
    <p:notesMasterId r:id="rId21"/>
  </p:notesMasterIdLst>
  <p:handoutMasterIdLst>
    <p:handoutMasterId r:id="rId22"/>
  </p:handoutMasterIdLst>
  <p:sldIdLst>
    <p:sldId id="725" r:id="rId9"/>
    <p:sldId id="732" r:id="rId10"/>
    <p:sldId id="739" r:id="rId11"/>
    <p:sldId id="741" r:id="rId12"/>
    <p:sldId id="742" r:id="rId13"/>
    <p:sldId id="733" r:id="rId14"/>
    <p:sldId id="736" r:id="rId15"/>
    <p:sldId id="737" r:id="rId16"/>
    <p:sldId id="735" r:id="rId17"/>
    <p:sldId id="738" r:id="rId18"/>
    <p:sldId id="743" r:id="rId19"/>
    <p:sldId id="740" r:id="rId20"/>
  </p:sldIdLst>
  <p:sldSz cx="12126913" cy="6858000"/>
  <p:notesSz cx="9144000" cy="6858000"/>
  <p:custShowLst>
    <p:custShow name="Test1" id="0">
      <p:sldLst/>
    </p:custShow>
  </p:custShowLst>
  <p:defaultTextStyle>
    <a:defPPr>
      <a:defRPr lang="sv-S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79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röjd Stina, UHnvf" initials="FSU" lastIdx="200" clrIdx="0">
    <p:extLst>
      <p:ext uri="{19B8F6BF-5375-455C-9EA6-DF929625EA0E}">
        <p15:presenceInfo xmlns:p15="http://schemas.microsoft.com/office/powerpoint/2012/main" userId="S-1-5-21-3282178652-2823510310-3805757255-423658" providerId="AD"/>
      </p:ext>
    </p:extLst>
  </p:cmAuthor>
  <p:cmAuthor id="2" name="Elfwing Yngwe, UHväda Konsult" initials="EYUK" lastIdx="36" clrIdx="1">
    <p:extLst>
      <p:ext uri="{19B8F6BF-5375-455C-9EA6-DF929625EA0E}">
        <p15:presenceInfo xmlns:p15="http://schemas.microsoft.com/office/powerpoint/2012/main" userId="S-1-5-21-3282178652-2823510310-3805757255-8923" providerId="AD"/>
      </p:ext>
    </p:extLst>
  </p:cmAuthor>
  <p:cmAuthor id="3" name="Åström Åsa, UHvädi" initials="ÅÅU" lastIdx="17" clrIdx="2">
    <p:extLst>
      <p:ext uri="{19B8F6BF-5375-455C-9EA6-DF929625EA0E}">
        <p15:presenceInfo xmlns:p15="http://schemas.microsoft.com/office/powerpoint/2012/main" userId="S-1-5-21-3282178652-2823510310-3805757255-8652" providerId="AD"/>
      </p:ext>
    </p:extLst>
  </p:cmAuthor>
  <p:cmAuthor id="4" name="Göransson Staffan, UHvädi Konsult" initials="GSUK" lastIdx="2" clrIdx="3">
    <p:extLst>
      <p:ext uri="{19B8F6BF-5375-455C-9EA6-DF929625EA0E}">
        <p15:presenceInfo xmlns:p15="http://schemas.microsoft.com/office/powerpoint/2012/main" userId="S-1-5-21-3282178652-2823510310-3805757255-53070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7F00"/>
    <a:srgbClr val="F9E6D1"/>
    <a:srgbClr val="DEEBEE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5581" autoAdjust="0"/>
  </p:normalViewPr>
  <p:slideViewPr>
    <p:cSldViewPr snapToGrid="0">
      <p:cViewPr varScale="1">
        <p:scale>
          <a:sx n="62" d="100"/>
          <a:sy n="62" d="100"/>
        </p:scale>
        <p:origin x="440" y="44"/>
      </p:cViewPr>
      <p:guideLst>
        <p:guide orient="horz" pos="2160"/>
        <p:guide pos="379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109" d="100"/>
          <a:sy n="109" d="100"/>
        </p:scale>
        <p:origin x="165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3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7.xml"/><Relationship Id="rId23" Type="http://schemas.openxmlformats.org/officeDocument/2006/relationships/commentAuthors" Target="commentAuthor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79484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5F425B34-1DFE-4C52-8B4F-32D6793076A7}" type="datetimeFigureOut">
              <a:rPr lang="sv-SE"/>
              <a:pPr>
                <a:defRPr/>
              </a:pPr>
              <a:t>2022-06-01</a:t>
            </a:fld>
            <a:endParaRPr lang="sv-SE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391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79484" y="651391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1C9373A4-397E-4E21-A295-6EDD2B3D3A56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923316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A073F4F-D731-4C1E-A56D-4BF22DC87330}" type="datetimeFigureOut">
              <a:rPr lang="sv-SE"/>
              <a:pPr>
                <a:defRPr/>
              </a:pPr>
              <a:t>2022-06-01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2298700" y="514350"/>
            <a:ext cx="45466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v-SE" noProof="0" smtClean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sv-SE" noProof="0" smtClean="0"/>
              <a:t>Klicka här för att ändra format på bakgrundstexten</a:t>
            </a:r>
          </a:p>
          <a:p>
            <a:pPr lvl="1"/>
            <a:r>
              <a:rPr lang="sv-SE" noProof="0" smtClean="0"/>
              <a:t>Nivå två</a:t>
            </a:r>
          </a:p>
          <a:p>
            <a:pPr lvl="2"/>
            <a:r>
              <a:rPr lang="sv-SE" noProof="0" smtClean="0"/>
              <a:t>Nivå tre</a:t>
            </a:r>
          </a:p>
          <a:p>
            <a:pPr lvl="3"/>
            <a:r>
              <a:rPr lang="sv-SE" noProof="0" smtClean="0"/>
              <a:t>Nivå fyra</a:t>
            </a:r>
          </a:p>
          <a:p>
            <a:pPr lvl="4"/>
            <a:r>
              <a:rPr lang="sv-SE" noProof="0" smtClean="0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AA2E70D1-CE96-4DC2-85BE-F93092C95A78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350893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i="0" baseline="0" dirty="0" smtClean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2E70D1-CE96-4DC2-85BE-F93092C95A78}" type="slidenum">
              <a:rPr lang="sv-SE" smtClean="0"/>
              <a:pPr>
                <a:defRPr/>
              </a:pPr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591219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2E70D1-CE96-4DC2-85BE-F93092C95A78}" type="slidenum">
              <a:rPr lang="sv-SE" smtClean="0"/>
              <a:pPr>
                <a:defRPr/>
              </a:pPr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495727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2E70D1-CE96-4DC2-85BE-F93092C95A78}" type="slidenum">
              <a:rPr lang="sv-SE" smtClean="0"/>
              <a:pPr>
                <a:defRPr/>
              </a:pPr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846421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2E70D1-CE96-4DC2-85BE-F93092C95A78}" type="slidenum">
              <a:rPr lang="sv-SE" smtClean="0"/>
              <a:pPr>
                <a:defRPr/>
              </a:pPr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37932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2E70D1-CE96-4DC2-85BE-F93092C95A78}" type="slidenum">
              <a:rPr lang="sv-SE" smtClean="0"/>
              <a:pPr>
                <a:defRPr/>
              </a:pPr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880331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sz="800" baseline="0" dirty="0" smtClean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2E70D1-CE96-4DC2-85BE-F93092C95A78}" type="slidenum">
              <a:rPr lang="sv-SE" smtClean="0"/>
              <a:pPr>
                <a:defRPr/>
              </a:pPr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122601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sv-SE" sz="8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2E70D1-CE96-4DC2-85BE-F93092C95A78}" type="slidenum">
              <a:rPr lang="sv-SE" smtClean="0"/>
              <a:pPr>
                <a:defRPr/>
              </a:pPr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386073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sv-SE" sz="8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2E70D1-CE96-4DC2-85BE-F93092C95A78}" type="slidenum">
              <a:rPr lang="sv-SE" smtClean="0"/>
              <a:pPr>
                <a:defRPr/>
              </a:pPr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498796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2E70D1-CE96-4DC2-85BE-F93092C95A78}" type="slidenum">
              <a:rPr lang="sv-SE" smtClean="0"/>
              <a:pPr>
                <a:defRPr/>
              </a:pPr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458381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2E70D1-CE96-4DC2-85BE-F93092C95A78}" type="slidenum">
              <a:rPr lang="sv-SE" smtClean="0"/>
              <a:pPr>
                <a:defRPr/>
              </a:pPr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783992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2E70D1-CE96-4DC2-85BE-F93092C95A78}" type="slidenum">
              <a:rPr lang="sv-SE" smtClean="0"/>
              <a:pPr>
                <a:defRPr/>
              </a:pPr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653244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2E70D1-CE96-4DC2-85BE-F93092C95A78}" type="slidenum">
              <a:rPr lang="sv-SE" smtClean="0"/>
              <a:pPr>
                <a:defRPr/>
              </a:pPr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56747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rtbil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20" userDrawn="1">
          <p15:clr>
            <a:srgbClr val="FBAE40"/>
          </p15:clr>
        </p15:guide>
        <p15:guide id="3" pos="812" userDrawn="1">
          <p15:clr>
            <a:srgbClr val="FBAE40"/>
          </p15:clr>
        </p15:guide>
        <p15:guide id="4" orient="horz" pos="1321" userDrawn="1">
          <p15:clr>
            <a:srgbClr val="A4A3A4"/>
          </p15:clr>
        </p15:guide>
        <p15:guide id="5" pos="902" userDrawn="1">
          <p15:clr>
            <a:srgbClr val="A4A3A4"/>
          </p15:clr>
        </p15:guide>
        <p15:guide id="6" orient="horz" pos="1979" userDrawn="1">
          <p15:clr>
            <a:srgbClr val="F26B43"/>
          </p15:clr>
        </p15:guide>
        <p15:guide id="7" orient="horz" pos="935" userDrawn="1">
          <p15:clr>
            <a:srgbClr val="F26B43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853123" y="1239520"/>
            <a:ext cx="9733597" cy="624461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rgbClr val="E27F00"/>
                </a:solidFill>
                <a:latin typeface="Bell Gothic Black"/>
                <a:cs typeface="Bell Gothic Black"/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42963" y="6418496"/>
            <a:ext cx="1278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C7DB90F-8B1D-4B31-A448-4A1A02B996C4}" type="datetime1">
              <a:rPr lang="sv-SE" sz="1200" smtClean="0">
                <a:solidFill>
                  <a:srgbClr val="E27F00"/>
                </a:solidFill>
                <a:latin typeface="Bell Gothic Light"/>
              </a:rPr>
              <a:t>2022-06-01</a:t>
            </a:fld>
            <a:endParaRPr lang="sv-SE" sz="1200" dirty="0">
              <a:solidFill>
                <a:srgbClr val="E27F00"/>
              </a:solidFill>
              <a:latin typeface="Bell Gothic Light"/>
            </a:endParaRPr>
          </a:p>
        </p:txBody>
      </p:sp>
      <p:sp>
        <p:nvSpPr>
          <p:cNvPr id="4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636669" y="6418496"/>
            <a:ext cx="6711518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sv-SE" sz="1200" dirty="0">
              <a:solidFill>
                <a:srgbClr val="E27F00"/>
              </a:solidFill>
              <a:latin typeface="Bell Gothic Light"/>
            </a:endParaRPr>
          </a:p>
        </p:txBody>
      </p:sp>
      <p:sp>
        <p:nvSpPr>
          <p:cNvPr id="5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0058400" y="6418496"/>
            <a:ext cx="1526958" cy="365125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20D37FCA-3DE3-40B4-AA6D-F4C03BA9DED3}" type="slidenum">
              <a:rPr lang="sv-SE" sz="1200" smtClean="0">
                <a:solidFill>
                  <a:srgbClr val="E27F00"/>
                </a:solidFill>
                <a:latin typeface="Bell Gothic Light"/>
              </a:rPr>
              <a:pPr algn="r">
                <a:defRPr/>
              </a:pPr>
              <a:t>‹#›</a:t>
            </a:fld>
            <a:endParaRPr lang="sv-SE" sz="1200" dirty="0">
              <a:solidFill>
                <a:srgbClr val="E27F00"/>
              </a:solidFill>
              <a:latin typeface="Bell Gothic Light"/>
            </a:endParaRPr>
          </a:p>
        </p:txBody>
      </p:sp>
    </p:spTree>
    <p:extLst>
      <p:ext uri="{BB962C8B-B14F-4D97-AF65-F5344CB8AC3E}">
        <p14:creationId xmlns:p14="http://schemas.microsoft.com/office/powerpoint/2010/main" val="286363790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729">
          <p15:clr>
            <a:srgbClr val="A4A3A4"/>
          </p15:clr>
        </p15:guide>
        <p15:guide id="2" pos="3820">
          <p15:clr>
            <a:srgbClr val="FBAE40"/>
          </p15:clr>
        </p15:guide>
        <p15:guide id="3" pos="531">
          <p15:clr>
            <a:srgbClr val="FBAE40"/>
          </p15:clr>
        </p15:guide>
        <p15:guide id="4" orient="horz" pos="1480">
          <p15:clr>
            <a:srgbClr val="A4A3A4"/>
          </p15:clr>
        </p15:guide>
        <p15:guide id="5" pos="758">
          <p15:clr>
            <a:srgbClr val="A4A3A4"/>
          </p15:clr>
        </p15:guide>
        <p15:guide id="6" orient="horz" pos="1253">
          <p15:clr>
            <a:srgbClr val="F26B43"/>
          </p15:clr>
        </p15:guide>
        <p15:guide id="7" orient="horz" pos="1094">
          <p15:clr>
            <a:srgbClr val="F26B43"/>
          </p15:clr>
        </p15:guide>
        <p15:guide id="8" pos="7108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Rubrik punktlista plats fö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853123" y="1239520"/>
            <a:ext cx="9733597" cy="624461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rgbClr val="E27F00"/>
                </a:solidFill>
                <a:latin typeface="Bell Gothic Black"/>
                <a:cs typeface="Bell Gothic Black"/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8" name="Platshållare för innehåll 2"/>
          <p:cNvSpPr>
            <a:spLocks noGrp="1"/>
          </p:cNvSpPr>
          <p:nvPr>
            <p:ph idx="1"/>
          </p:nvPr>
        </p:nvSpPr>
        <p:spPr>
          <a:xfrm>
            <a:off x="853123" y="1989138"/>
            <a:ext cx="4993495" cy="368014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noProof="0" dirty="0" err="1" smtClean="0"/>
              <a:t>Klicka</a:t>
            </a:r>
            <a:r>
              <a:rPr lang="en-GB" noProof="0" dirty="0" smtClean="0"/>
              <a:t> </a:t>
            </a:r>
            <a:r>
              <a:rPr lang="en-GB" noProof="0" dirty="0" err="1" smtClean="0"/>
              <a:t>här</a:t>
            </a:r>
            <a:r>
              <a:rPr lang="en-GB" noProof="0" dirty="0" smtClean="0"/>
              <a:t> </a:t>
            </a:r>
            <a:r>
              <a:rPr lang="en-GB" noProof="0" dirty="0" err="1" smtClean="0"/>
              <a:t>för</a:t>
            </a:r>
            <a:r>
              <a:rPr lang="en-GB" noProof="0" dirty="0" smtClean="0"/>
              <a:t> </a:t>
            </a:r>
            <a:r>
              <a:rPr lang="en-GB" noProof="0" dirty="0" err="1" smtClean="0"/>
              <a:t>att</a:t>
            </a:r>
            <a:r>
              <a:rPr lang="en-GB" noProof="0" dirty="0" smtClean="0"/>
              <a:t> </a:t>
            </a:r>
            <a:r>
              <a:rPr lang="en-GB" noProof="0" dirty="0" err="1" smtClean="0"/>
              <a:t>ändra</a:t>
            </a:r>
            <a:r>
              <a:rPr lang="en-GB" noProof="0" dirty="0" smtClean="0"/>
              <a:t> format </a:t>
            </a:r>
            <a:r>
              <a:rPr lang="en-GB" noProof="0" dirty="0" err="1" smtClean="0"/>
              <a:t>på</a:t>
            </a:r>
            <a:r>
              <a:rPr lang="en-GB" noProof="0" dirty="0" smtClean="0"/>
              <a:t> </a:t>
            </a:r>
            <a:r>
              <a:rPr lang="en-GB" noProof="0" dirty="0" err="1" smtClean="0"/>
              <a:t>bakgrundstexten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Nivå</a:t>
            </a:r>
            <a:r>
              <a:rPr lang="en-GB" noProof="0" dirty="0" smtClean="0"/>
              <a:t> </a:t>
            </a:r>
            <a:r>
              <a:rPr lang="en-GB" noProof="0" dirty="0" err="1" smtClean="0"/>
              <a:t>två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Nivå</a:t>
            </a:r>
            <a:r>
              <a:rPr lang="en-GB" noProof="0" dirty="0" smtClean="0"/>
              <a:t> </a:t>
            </a:r>
            <a:r>
              <a:rPr lang="en-GB" noProof="0" dirty="0" err="1" smtClean="0"/>
              <a:t>tre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Nivå</a:t>
            </a:r>
            <a:r>
              <a:rPr lang="en-GB" noProof="0" dirty="0" smtClean="0"/>
              <a:t> </a:t>
            </a:r>
            <a:r>
              <a:rPr lang="en-GB" noProof="0" dirty="0" err="1" smtClean="0"/>
              <a:t>fyra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Nivå</a:t>
            </a:r>
            <a:r>
              <a:rPr lang="en-GB" noProof="0" dirty="0" smtClean="0"/>
              <a:t> fem</a:t>
            </a:r>
            <a:endParaRPr lang="en-GB" noProof="0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42963" y="6418496"/>
            <a:ext cx="1278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ED635B9-BCEC-43A4-9B06-9B450C17D403}" type="datetime1">
              <a:rPr lang="sv-SE" sz="1200" smtClean="0">
                <a:solidFill>
                  <a:srgbClr val="E27F00"/>
                </a:solidFill>
                <a:latin typeface="Bell Gothic Light"/>
              </a:rPr>
              <a:t>2022-06-01</a:t>
            </a:fld>
            <a:endParaRPr lang="sv-SE" sz="1200" dirty="0">
              <a:solidFill>
                <a:srgbClr val="E27F00"/>
              </a:solidFill>
              <a:latin typeface="Bell Gothic Light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636669" y="6418496"/>
            <a:ext cx="6711518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sv-SE" sz="1200" dirty="0">
              <a:solidFill>
                <a:srgbClr val="E27F00"/>
              </a:solidFill>
              <a:latin typeface="Bell Gothic Light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0058400" y="6418496"/>
            <a:ext cx="1526958" cy="365125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20D37FCA-3DE3-40B4-AA6D-F4C03BA9DED3}" type="slidenum">
              <a:rPr lang="sv-SE" sz="1200" smtClean="0">
                <a:solidFill>
                  <a:srgbClr val="E27F00"/>
                </a:solidFill>
                <a:latin typeface="Bell Gothic Light"/>
              </a:rPr>
              <a:pPr algn="r">
                <a:defRPr/>
              </a:pPr>
              <a:t>‹#›</a:t>
            </a:fld>
            <a:endParaRPr lang="sv-SE" sz="1200" dirty="0">
              <a:solidFill>
                <a:srgbClr val="E27F00"/>
              </a:solidFill>
              <a:latin typeface="Bell Gothic Light"/>
            </a:endParaRPr>
          </a:p>
        </p:txBody>
      </p:sp>
    </p:spTree>
    <p:extLst>
      <p:ext uri="{BB962C8B-B14F-4D97-AF65-F5344CB8AC3E}">
        <p14:creationId xmlns:p14="http://schemas.microsoft.com/office/powerpoint/2010/main" val="129642839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729">
          <p15:clr>
            <a:srgbClr val="A4A3A4"/>
          </p15:clr>
        </p15:guide>
        <p15:guide id="2" pos="3820">
          <p15:clr>
            <a:srgbClr val="FBAE40"/>
          </p15:clr>
        </p15:guide>
        <p15:guide id="3" pos="531">
          <p15:clr>
            <a:srgbClr val="FBAE40"/>
          </p15:clr>
        </p15:guide>
        <p15:guide id="4" orient="horz" pos="1480">
          <p15:clr>
            <a:srgbClr val="A4A3A4"/>
          </p15:clr>
        </p15:guide>
        <p15:guide id="5" pos="758">
          <p15:clr>
            <a:srgbClr val="A4A3A4"/>
          </p15:clr>
        </p15:guide>
        <p15:guide id="6" orient="horz" pos="1253">
          <p15:clr>
            <a:srgbClr val="F26B43"/>
          </p15:clr>
        </p15:guide>
        <p15:guide id="7" orient="horz" pos="1094">
          <p15:clr>
            <a:srgbClr val="F26B43"/>
          </p15:clr>
        </p15:guide>
        <p15:guide id="8" pos="7108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42963" y="6418496"/>
            <a:ext cx="1278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77F6219-ACA0-4594-9313-3133E442C515}" type="datetime1">
              <a:rPr lang="sv-SE" sz="1200" smtClean="0">
                <a:solidFill>
                  <a:srgbClr val="E27F00"/>
                </a:solidFill>
                <a:latin typeface="Bell Gothic Light"/>
              </a:rPr>
              <a:t>2022-06-01</a:t>
            </a:fld>
            <a:endParaRPr lang="sv-SE" sz="1200" dirty="0">
              <a:solidFill>
                <a:srgbClr val="E27F00"/>
              </a:solidFill>
              <a:latin typeface="Bell Gothic Light"/>
            </a:endParaRPr>
          </a:p>
        </p:txBody>
      </p:sp>
      <p:sp>
        <p:nvSpPr>
          <p:cNvPr id="3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636669" y="6418496"/>
            <a:ext cx="6711518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sv-SE" sz="1200" dirty="0">
              <a:solidFill>
                <a:srgbClr val="E27F00"/>
              </a:solidFill>
              <a:latin typeface="Bell Gothic Light"/>
            </a:endParaRPr>
          </a:p>
        </p:txBody>
      </p:sp>
      <p:sp>
        <p:nvSpPr>
          <p:cNvPr id="4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0058400" y="6418496"/>
            <a:ext cx="1526958" cy="365125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20D37FCA-3DE3-40B4-AA6D-F4C03BA9DED3}" type="slidenum">
              <a:rPr lang="sv-SE" sz="1200" smtClean="0">
                <a:solidFill>
                  <a:srgbClr val="E27F00"/>
                </a:solidFill>
                <a:latin typeface="Bell Gothic Light"/>
              </a:rPr>
              <a:pPr algn="r">
                <a:defRPr/>
              </a:pPr>
              <a:t>‹#›</a:t>
            </a:fld>
            <a:endParaRPr lang="sv-SE" sz="1200" dirty="0">
              <a:solidFill>
                <a:srgbClr val="E27F00"/>
              </a:solidFill>
              <a:latin typeface="Bell Gothic Light"/>
            </a:endParaRPr>
          </a:p>
        </p:txBody>
      </p:sp>
    </p:spTree>
    <p:extLst>
      <p:ext uri="{BB962C8B-B14F-4D97-AF65-F5344CB8AC3E}">
        <p14:creationId xmlns:p14="http://schemas.microsoft.com/office/powerpoint/2010/main" val="25342343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 Ämne Nam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ctrTitle" hasCustomPrompt="1"/>
          </p:nvPr>
        </p:nvSpPr>
        <p:spPr>
          <a:xfrm>
            <a:off x="-1" y="1899505"/>
            <a:ext cx="12126913" cy="615095"/>
          </a:xfrm>
          <a:prstGeom prst="rect">
            <a:avLst/>
          </a:prstGeom>
        </p:spPr>
        <p:txBody>
          <a:bodyPr/>
          <a:lstStyle>
            <a:lvl1pPr algn="ctr">
              <a:defRPr sz="4800" b="1" baseline="0">
                <a:solidFill>
                  <a:srgbClr val="E27F00"/>
                </a:solidFill>
                <a:latin typeface="Bell Gothic Black"/>
                <a:cs typeface="Bell Gothic Black"/>
              </a:defRPr>
            </a:lvl1pPr>
          </a:lstStyle>
          <a:p>
            <a:r>
              <a:rPr lang="sv-SE" dirty="0" smtClean="0"/>
              <a:t>Klicka för att skriva tema/ämne</a:t>
            </a:r>
            <a:endParaRPr lang="sv-SE" dirty="0"/>
          </a:p>
        </p:txBody>
      </p:sp>
      <p:sp>
        <p:nvSpPr>
          <p:cNvPr id="7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-1" y="2723540"/>
            <a:ext cx="12126913" cy="7054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rgbClr val="E27F00"/>
                </a:solidFill>
                <a:latin typeface="Bell Gothic Light"/>
                <a:cs typeface="Bell Gothic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Förnamn Efternamn Titel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25579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rtbil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305024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20">
          <p15:clr>
            <a:srgbClr val="FBAE40"/>
          </p15:clr>
        </p15:guide>
        <p15:guide id="3" pos="812">
          <p15:clr>
            <a:srgbClr val="FBAE40"/>
          </p15:clr>
        </p15:guide>
        <p15:guide id="4" orient="horz" pos="1298" userDrawn="1">
          <p15:clr>
            <a:srgbClr val="A4A3A4"/>
          </p15:clr>
        </p15:guide>
        <p15:guide id="5" pos="902">
          <p15:clr>
            <a:srgbClr val="A4A3A4"/>
          </p15:clr>
        </p15:guide>
        <p15:guide id="6" orient="horz" pos="1979">
          <p15:clr>
            <a:srgbClr val="F26B43"/>
          </p15:clr>
        </p15:guide>
        <p15:guide id="7" orient="horz" pos="935">
          <p15:clr>
            <a:srgbClr val="F26B43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 Ämne Nam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ctrTitle" hasCustomPrompt="1"/>
          </p:nvPr>
        </p:nvSpPr>
        <p:spPr>
          <a:xfrm>
            <a:off x="-1" y="1899505"/>
            <a:ext cx="12126913" cy="615095"/>
          </a:xfrm>
          <a:prstGeom prst="rect">
            <a:avLst/>
          </a:prstGeom>
        </p:spPr>
        <p:txBody>
          <a:bodyPr/>
          <a:lstStyle>
            <a:lvl1pPr algn="ctr">
              <a:defRPr sz="4800" b="1" baseline="0">
                <a:solidFill>
                  <a:srgbClr val="E27F00"/>
                </a:solidFill>
                <a:latin typeface="Bell Gothic Black"/>
                <a:cs typeface="Bell Gothic Black"/>
              </a:defRPr>
            </a:lvl1pPr>
          </a:lstStyle>
          <a:p>
            <a:r>
              <a:rPr lang="sv-SE" dirty="0" smtClean="0"/>
              <a:t>Klicka för att skriva tema/ämne</a:t>
            </a:r>
            <a:endParaRPr lang="sv-SE" dirty="0"/>
          </a:p>
        </p:txBody>
      </p:sp>
      <p:sp>
        <p:nvSpPr>
          <p:cNvPr id="7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-1" y="2723540"/>
            <a:ext cx="12126913" cy="7054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rgbClr val="E27F00"/>
                </a:solidFill>
                <a:latin typeface="Bell Gothic Light"/>
                <a:cs typeface="Bell Gothic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Förnamn Efternamn Titel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16068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Ämne Nam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ctrTitle" hasCustomPrompt="1"/>
          </p:nvPr>
        </p:nvSpPr>
        <p:spPr>
          <a:xfrm>
            <a:off x="-1" y="1899505"/>
            <a:ext cx="12126913" cy="615095"/>
          </a:xfrm>
          <a:prstGeom prst="rect">
            <a:avLst/>
          </a:prstGeom>
        </p:spPr>
        <p:txBody>
          <a:bodyPr/>
          <a:lstStyle>
            <a:lvl1pPr algn="ctr">
              <a:defRPr sz="4800" b="1" baseline="0">
                <a:solidFill>
                  <a:srgbClr val="E27F00"/>
                </a:solidFill>
                <a:latin typeface="Bell Gothic Black"/>
                <a:cs typeface="Bell Gothic Black"/>
              </a:defRPr>
            </a:lvl1pPr>
          </a:lstStyle>
          <a:p>
            <a:r>
              <a:rPr lang="sv-SE" dirty="0" smtClean="0"/>
              <a:t>Klicka för att skriva tema/ämne</a:t>
            </a:r>
            <a:endParaRPr lang="sv-SE" dirty="0"/>
          </a:p>
        </p:txBody>
      </p:sp>
      <p:sp>
        <p:nvSpPr>
          <p:cNvPr id="7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-1" y="2723540"/>
            <a:ext cx="12126913" cy="7054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rgbClr val="E27F00"/>
                </a:solidFill>
                <a:latin typeface="Bell Gothic Light"/>
                <a:cs typeface="Bell Gothic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Förnamn Efternamn Titel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51423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Ämne/tema namn på tal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134834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20" userDrawn="1">
          <p15:clr>
            <a:srgbClr val="FBAE40"/>
          </p15:clr>
        </p15:guide>
        <p15:guide id="3" pos="531" userDrawn="1">
          <p15:clr>
            <a:srgbClr val="FBAE40"/>
          </p15:clr>
        </p15:guide>
        <p15:guide id="4" orient="horz" pos="1321" userDrawn="1">
          <p15:clr>
            <a:srgbClr val="A4A3A4"/>
          </p15:clr>
        </p15:guide>
        <p15:guide id="5" pos="758" userDrawn="1">
          <p15:clr>
            <a:srgbClr val="A4A3A4"/>
          </p15:clr>
        </p15:guide>
        <p15:guide id="6" orient="horz" pos="2001" userDrawn="1">
          <p15:clr>
            <a:srgbClr val="F26B43"/>
          </p15:clr>
        </p15:guide>
        <p15:guide id="7" orient="horz" pos="935" userDrawn="1">
          <p15:clr>
            <a:srgbClr val="F26B43"/>
          </p15:clr>
        </p15:guide>
        <p15:guide id="8" pos="7108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Rubrik Ämne Nam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ctrTitle" hasCustomPrompt="1"/>
          </p:nvPr>
        </p:nvSpPr>
        <p:spPr>
          <a:xfrm>
            <a:off x="-1" y="1899505"/>
            <a:ext cx="12126913" cy="615095"/>
          </a:xfrm>
          <a:prstGeom prst="rect">
            <a:avLst/>
          </a:prstGeom>
        </p:spPr>
        <p:txBody>
          <a:bodyPr/>
          <a:lstStyle>
            <a:lvl1pPr algn="ctr">
              <a:defRPr sz="4800" b="1" baseline="0">
                <a:solidFill>
                  <a:srgbClr val="E27F00"/>
                </a:solidFill>
                <a:latin typeface="Bell Gothic Black"/>
                <a:cs typeface="Bell Gothic Black"/>
              </a:defRPr>
            </a:lvl1pPr>
          </a:lstStyle>
          <a:p>
            <a:r>
              <a:rPr lang="sv-SE" dirty="0" smtClean="0"/>
              <a:t>Klicka för att skriva tema/ämne</a:t>
            </a:r>
            <a:endParaRPr lang="sv-SE" dirty="0"/>
          </a:p>
        </p:txBody>
      </p:sp>
      <p:sp>
        <p:nvSpPr>
          <p:cNvPr id="7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-1" y="2723540"/>
            <a:ext cx="12126913" cy="7054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rgbClr val="E27F00"/>
                </a:solidFill>
                <a:latin typeface="Bell Gothic Light"/>
                <a:cs typeface="Bell Gothic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Förnamn Efternamn Titel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4948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Underrubrik 2"/>
          <p:cNvSpPr>
            <a:spLocks noGrp="1"/>
          </p:cNvSpPr>
          <p:nvPr>
            <p:ph type="subTitle" idx="1"/>
          </p:nvPr>
        </p:nvSpPr>
        <p:spPr>
          <a:xfrm>
            <a:off x="854538" y="1989138"/>
            <a:ext cx="9743757" cy="22961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  <a:latin typeface="Bell Gothic Light"/>
                <a:cs typeface="Bell Gothic Light"/>
              </a:defRPr>
            </a:lvl1pPr>
            <a:lvl2pPr marL="457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13" name="Rubrik 1"/>
          <p:cNvSpPr>
            <a:spLocks noGrp="1"/>
          </p:cNvSpPr>
          <p:nvPr>
            <p:ph type="ctrTitle"/>
          </p:nvPr>
        </p:nvSpPr>
        <p:spPr>
          <a:xfrm>
            <a:off x="853123" y="1240093"/>
            <a:ext cx="9733597" cy="615095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rgbClr val="E27F00"/>
                </a:solidFill>
                <a:latin typeface="Bell Gothic Black"/>
                <a:cs typeface="Bell Gothic Black"/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42963" y="6418496"/>
            <a:ext cx="1278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D39F890-7236-4440-9309-6988D76924DD}" type="datetime1">
              <a:rPr lang="sv-SE" sz="1200" smtClean="0">
                <a:solidFill>
                  <a:srgbClr val="E27F00"/>
                </a:solidFill>
                <a:latin typeface="Bell Gothic Light"/>
              </a:rPr>
              <a:t>2022-06-01</a:t>
            </a:fld>
            <a:endParaRPr lang="sv-SE" sz="1200" dirty="0">
              <a:solidFill>
                <a:srgbClr val="E27F00"/>
              </a:solidFill>
              <a:latin typeface="Bell Gothic Light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636669" y="6418496"/>
            <a:ext cx="6711518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sv-SE" sz="1200" dirty="0">
              <a:solidFill>
                <a:srgbClr val="E27F00"/>
              </a:solidFill>
              <a:latin typeface="Bell Gothic Light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0058400" y="6418496"/>
            <a:ext cx="1526958" cy="365125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20D37FCA-3DE3-40B4-AA6D-F4C03BA9DED3}" type="slidenum">
              <a:rPr lang="sv-SE" sz="1200" smtClean="0">
                <a:solidFill>
                  <a:srgbClr val="E27F00"/>
                </a:solidFill>
                <a:latin typeface="Bell Gothic Light"/>
              </a:rPr>
              <a:pPr algn="r">
                <a:defRPr/>
              </a:pPr>
              <a:t>‹#›</a:t>
            </a:fld>
            <a:endParaRPr lang="sv-SE" sz="1200" dirty="0">
              <a:solidFill>
                <a:srgbClr val="E27F00"/>
              </a:solidFill>
              <a:latin typeface="Bell Gothic Light"/>
            </a:endParaRPr>
          </a:p>
        </p:txBody>
      </p:sp>
    </p:spTree>
    <p:extLst>
      <p:ext uri="{BB962C8B-B14F-4D97-AF65-F5344CB8AC3E}">
        <p14:creationId xmlns:p14="http://schemas.microsoft.com/office/powerpoint/2010/main" val="397813878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729">
          <p15:clr>
            <a:srgbClr val="A4A3A4"/>
          </p15:clr>
        </p15:guide>
        <p15:guide id="2" pos="3820">
          <p15:clr>
            <a:srgbClr val="FBAE40"/>
          </p15:clr>
        </p15:guide>
        <p15:guide id="3" pos="531">
          <p15:clr>
            <a:srgbClr val="FBAE40"/>
          </p15:clr>
        </p15:guide>
        <p15:guide id="4" orient="horz" pos="1480">
          <p15:clr>
            <a:srgbClr val="A4A3A4"/>
          </p15:clr>
        </p15:guide>
        <p15:guide id="5" pos="758">
          <p15:clr>
            <a:srgbClr val="A4A3A4"/>
          </p15:clr>
        </p15:guide>
        <p15:guide id="6" orient="horz" pos="1253">
          <p15:clr>
            <a:srgbClr val="F26B43"/>
          </p15:clr>
        </p15:guide>
        <p15:guide id="7" orient="horz" pos="1094">
          <p15:clr>
            <a:srgbClr val="F26B43"/>
          </p15:clr>
        </p15:guide>
        <p15:guide id="8" pos="7108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Underrubrik 2"/>
          <p:cNvSpPr>
            <a:spLocks noGrp="1"/>
          </p:cNvSpPr>
          <p:nvPr>
            <p:ph type="subTitle" idx="1"/>
          </p:nvPr>
        </p:nvSpPr>
        <p:spPr>
          <a:xfrm>
            <a:off x="854538" y="1989138"/>
            <a:ext cx="9743757" cy="22961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  <a:latin typeface="Bell Gothic Light"/>
                <a:cs typeface="Bell Gothic Light"/>
              </a:defRPr>
            </a:lvl1pPr>
            <a:lvl2pPr marL="457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13" name="Rubrik 1"/>
          <p:cNvSpPr>
            <a:spLocks noGrp="1"/>
          </p:cNvSpPr>
          <p:nvPr>
            <p:ph type="ctrTitle"/>
          </p:nvPr>
        </p:nvSpPr>
        <p:spPr>
          <a:xfrm>
            <a:off x="853123" y="1240093"/>
            <a:ext cx="9733597" cy="615095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rgbClr val="E27F00"/>
                </a:solidFill>
                <a:latin typeface="Bell Gothic Black"/>
                <a:cs typeface="Bell Gothic Black"/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42963" y="6418496"/>
            <a:ext cx="1278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7F42679-FD3B-4762-BF3F-0868493DB284}" type="datetime1">
              <a:rPr lang="sv-SE" sz="1200" smtClean="0">
                <a:solidFill>
                  <a:srgbClr val="E27F00"/>
                </a:solidFill>
                <a:latin typeface="Bell Gothic Light"/>
              </a:rPr>
              <a:t>2022-06-01</a:t>
            </a:fld>
            <a:endParaRPr lang="sv-SE" sz="1200" dirty="0">
              <a:solidFill>
                <a:srgbClr val="E27F00"/>
              </a:solidFill>
              <a:latin typeface="Bell Gothic Light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636669" y="6418496"/>
            <a:ext cx="6711518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sv-SE" sz="1200" dirty="0">
              <a:solidFill>
                <a:srgbClr val="E27F00"/>
              </a:solidFill>
              <a:latin typeface="Bell Gothic Light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0058400" y="6418496"/>
            <a:ext cx="1526958" cy="365125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20D37FCA-3DE3-40B4-AA6D-F4C03BA9DED3}" type="slidenum">
              <a:rPr lang="sv-SE" sz="1200" smtClean="0">
                <a:solidFill>
                  <a:srgbClr val="E27F00"/>
                </a:solidFill>
                <a:latin typeface="Bell Gothic Light"/>
              </a:rPr>
              <a:pPr algn="r">
                <a:defRPr/>
              </a:pPr>
              <a:t>‹#›</a:t>
            </a:fld>
            <a:endParaRPr lang="sv-SE" sz="1200" dirty="0">
              <a:solidFill>
                <a:srgbClr val="E27F00"/>
              </a:solidFill>
              <a:latin typeface="Bell Gothic Light"/>
            </a:endParaRPr>
          </a:p>
        </p:txBody>
      </p:sp>
    </p:spTree>
    <p:extLst>
      <p:ext uri="{BB962C8B-B14F-4D97-AF65-F5344CB8AC3E}">
        <p14:creationId xmlns:p14="http://schemas.microsoft.com/office/powerpoint/2010/main" val="397705286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729" userDrawn="1">
          <p15:clr>
            <a:srgbClr val="A4A3A4"/>
          </p15:clr>
        </p15:guide>
        <p15:guide id="2" pos="3820" userDrawn="1">
          <p15:clr>
            <a:srgbClr val="FBAE40"/>
          </p15:clr>
        </p15:guide>
        <p15:guide id="3" pos="531" userDrawn="1">
          <p15:clr>
            <a:srgbClr val="FBAE40"/>
          </p15:clr>
        </p15:guide>
        <p15:guide id="4" orient="horz" pos="1480" userDrawn="1">
          <p15:clr>
            <a:srgbClr val="A4A3A4"/>
          </p15:clr>
        </p15:guide>
        <p15:guide id="5" pos="758" userDrawn="1">
          <p15:clr>
            <a:srgbClr val="A4A3A4"/>
          </p15:clr>
        </p15:guide>
        <p15:guide id="6" orient="horz" pos="1253" userDrawn="1">
          <p15:clr>
            <a:srgbClr val="F26B43"/>
          </p15:clr>
        </p15:guide>
        <p15:guide id="7" orient="horz" pos="1094" userDrawn="1">
          <p15:clr>
            <a:srgbClr val="F26B43"/>
          </p15:clr>
        </p15:guide>
        <p15:guide id="8" pos="710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ubrik och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853123" y="1239520"/>
            <a:ext cx="9733597" cy="624461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rgbClr val="E27F00"/>
                </a:solidFill>
                <a:latin typeface="Bell Gothic Black"/>
                <a:cs typeface="Bell Gothic Black"/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8" name="Platshållare för innehåll 2"/>
          <p:cNvSpPr>
            <a:spLocks noGrp="1"/>
          </p:cNvSpPr>
          <p:nvPr>
            <p:ph idx="1"/>
          </p:nvPr>
        </p:nvSpPr>
        <p:spPr>
          <a:xfrm>
            <a:off x="853123" y="1989138"/>
            <a:ext cx="9733597" cy="368014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noProof="0" dirty="0" err="1" smtClean="0"/>
              <a:t>Klicka</a:t>
            </a:r>
            <a:r>
              <a:rPr lang="en-GB" noProof="0" dirty="0" smtClean="0"/>
              <a:t> </a:t>
            </a:r>
            <a:r>
              <a:rPr lang="en-GB" noProof="0" dirty="0" err="1" smtClean="0"/>
              <a:t>här</a:t>
            </a:r>
            <a:r>
              <a:rPr lang="en-GB" noProof="0" dirty="0" smtClean="0"/>
              <a:t> </a:t>
            </a:r>
            <a:r>
              <a:rPr lang="en-GB" noProof="0" dirty="0" err="1" smtClean="0"/>
              <a:t>för</a:t>
            </a:r>
            <a:r>
              <a:rPr lang="en-GB" noProof="0" dirty="0" smtClean="0"/>
              <a:t> </a:t>
            </a:r>
            <a:r>
              <a:rPr lang="en-GB" noProof="0" dirty="0" err="1" smtClean="0"/>
              <a:t>att</a:t>
            </a:r>
            <a:r>
              <a:rPr lang="en-GB" noProof="0" dirty="0" smtClean="0"/>
              <a:t> </a:t>
            </a:r>
            <a:r>
              <a:rPr lang="en-GB" noProof="0" dirty="0" err="1" smtClean="0"/>
              <a:t>ändra</a:t>
            </a:r>
            <a:r>
              <a:rPr lang="en-GB" noProof="0" dirty="0" smtClean="0"/>
              <a:t> format </a:t>
            </a:r>
            <a:r>
              <a:rPr lang="en-GB" noProof="0" dirty="0" err="1" smtClean="0"/>
              <a:t>på</a:t>
            </a:r>
            <a:r>
              <a:rPr lang="en-GB" noProof="0" dirty="0" smtClean="0"/>
              <a:t> </a:t>
            </a:r>
            <a:r>
              <a:rPr lang="en-GB" noProof="0" dirty="0" err="1" smtClean="0"/>
              <a:t>bakgrundstexten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Nivå</a:t>
            </a:r>
            <a:r>
              <a:rPr lang="en-GB" noProof="0" dirty="0" smtClean="0"/>
              <a:t> </a:t>
            </a:r>
            <a:r>
              <a:rPr lang="en-GB" noProof="0" dirty="0" err="1" smtClean="0"/>
              <a:t>två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Nivå</a:t>
            </a:r>
            <a:r>
              <a:rPr lang="en-GB" noProof="0" dirty="0" smtClean="0"/>
              <a:t> </a:t>
            </a:r>
            <a:r>
              <a:rPr lang="en-GB" noProof="0" dirty="0" err="1" smtClean="0"/>
              <a:t>tre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Nivå</a:t>
            </a:r>
            <a:r>
              <a:rPr lang="en-GB" noProof="0" dirty="0" smtClean="0"/>
              <a:t> </a:t>
            </a:r>
            <a:r>
              <a:rPr lang="en-GB" noProof="0" dirty="0" err="1" smtClean="0"/>
              <a:t>fyra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Nivå</a:t>
            </a:r>
            <a:r>
              <a:rPr lang="en-GB" noProof="0" dirty="0" smtClean="0"/>
              <a:t> fem</a:t>
            </a:r>
            <a:endParaRPr lang="en-GB" noProof="0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42963" y="6418496"/>
            <a:ext cx="1278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770413F-F9AF-4F04-B849-4FBA7ED1B1C7}" type="datetime1">
              <a:rPr lang="sv-SE" sz="1200" smtClean="0">
                <a:solidFill>
                  <a:srgbClr val="E27F00"/>
                </a:solidFill>
                <a:latin typeface="Bell Gothic Light"/>
              </a:rPr>
              <a:t>2022-06-01</a:t>
            </a:fld>
            <a:endParaRPr lang="sv-SE" sz="1200" dirty="0">
              <a:solidFill>
                <a:srgbClr val="E27F00"/>
              </a:solidFill>
              <a:latin typeface="Bell Gothic Light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636669" y="6418496"/>
            <a:ext cx="6711518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sv-SE" sz="1200" dirty="0">
              <a:solidFill>
                <a:srgbClr val="E27F00"/>
              </a:solidFill>
              <a:latin typeface="Bell Gothic Light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0058400" y="6418496"/>
            <a:ext cx="1526958" cy="365125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20D37FCA-3DE3-40B4-AA6D-F4C03BA9DED3}" type="slidenum">
              <a:rPr lang="sv-SE" sz="1200" smtClean="0">
                <a:solidFill>
                  <a:srgbClr val="E27F00"/>
                </a:solidFill>
                <a:latin typeface="Bell Gothic Light"/>
              </a:rPr>
              <a:pPr algn="r">
                <a:defRPr/>
              </a:pPr>
              <a:t>‹#›</a:t>
            </a:fld>
            <a:endParaRPr lang="sv-SE" sz="1200" dirty="0">
              <a:solidFill>
                <a:srgbClr val="E27F00"/>
              </a:solidFill>
              <a:latin typeface="Bell Gothic Light"/>
            </a:endParaRPr>
          </a:p>
        </p:txBody>
      </p:sp>
    </p:spTree>
    <p:extLst>
      <p:ext uri="{BB962C8B-B14F-4D97-AF65-F5344CB8AC3E}">
        <p14:creationId xmlns:p14="http://schemas.microsoft.com/office/powerpoint/2010/main" val="46829910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729" userDrawn="1">
          <p15:clr>
            <a:srgbClr val="A4A3A4"/>
          </p15:clr>
        </p15:guide>
        <p15:guide id="2" pos="3820" userDrawn="1">
          <p15:clr>
            <a:srgbClr val="FBAE40"/>
          </p15:clr>
        </p15:guide>
        <p15:guide id="3" pos="531" userDrawn="1">
          <p15:clr>
            <a:srgbClr val="FBAE40"/>
          </p15:clr>
        </p15:guide>
        <p15:guide id="4" orient="horz" pos="1480" userDrawn="1">
          <p15:clr>
            <a:srgbClr val="A4A3A4"/>
          </p15:clr>
        </p15:guide>
        <p15:guide id="5" pos="758" userDrawn="1">
          <p15:clr>
            <a:srgbClr val="A4A3A4"/>
          </p15:clr>
        </p15:guide>
        <p15:guide id="6" orient="horz" pos="1253" userDrawn="1">
          <p15:clr>
            <a:srgbClr val="F26B43"/>
          </p15:clr>
        </p15:guide>
        <p15:guide id="7" orient="horz" pos="1094" userDrawn="1">
          <p15:clr>
            <a:srgbClr val="F26B43"/>
          </p15:clr>
        </p15:guide>
        <p15:guide id="8" pos="710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0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 userDrawn="1"/>
        </p:nvSpPr>
        <p:spPr>
          <a:xfrm>
            <a:off x="-1" y="-20043"/>
            <a:ext cx="12126911" cy="6974757"/>
          </a:xfrm>
          <a:prstGeom prst="rect">
            <a:avLst/>
          </a:prstGeom>
          <a:solidFill>
            <a:srgbClr val="E27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510" y="833554"/>
            <a:ext cx="4651888" cy="469610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457138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1" charset="-128"/>
          <a:cs typeface="ＭＳ Ｐゴシック"/>
        </a:defRPr>
      </a:lvl1pPr>
      <a:lvl2pPr algn="ctr" defTabSz="457138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  <a:cs typeface="ＭＳ Ｐゴシック"/>
        </a:defRPr>
      </a:lvl2pPr>
      <a:lvl3pPr algn="ctr" defTabSz="457138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  <a:cs typeface="ＭＳ Ｐゴシック"/>
        </a:defRPr>
      </a:lvl3pPr>
      <a:lvl4pPr algn="ctr" defTabSz="457138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  <a:cs typeface="ＭＳ Ｐゴシック"/>
        </a:defRPr>
      </a:lvl4pPr>
      <a:lvl5pPr algn="ctr" defTabSz="457138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  <a:cs typeface="ＭＳ Ｐゴシック"/>
        </a:defRPr>
      </a:lvl5pPr>
      <a:lvl6pPr marL="457138" algn="ctr" defTabSz="457138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</a:defRPr>
      </a:lvl6pPr>
      <a:lvl7pPr marL="914276" algn="ctr" defTabSz="457138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</a:defRPr>
      </a:lvl7pPr>
      <a:lvl8pPr marL="1371414" algn="ctr" defTabSz="457138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</a:defRPr>
      </a:lvl8pPr>
      <a:lvl9pPr marL="1828553" algn="ctr" defTabSz="457138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</a:defRPr>
      </a:lvl9pPr>
    </p:titleStyle>
    <p:bodyStyle>
      <a:lvl1pPr marL="342854" indent="-342854" algn="l" defTabSz="457138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Bell Gothic Light"/>
          <a:ea typeface="ＭＳ Ｐゴシック" pitchFamily="31" charset="-128"/>
          <a:cs typeface="Bell Gothic Light"/>
        </a:defRPr>
      </a:lvl1pPr>
      <a:lvl2pPr marL="742848" indent="-285711" algn="l" defTabSz="457138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Bell Gothic Light"/>
          <a:ea typeface="ＭＳ Ｐゴシック" pitchFamily="31" charset="-128"/>
          <a:cs typeface="Bell Gothic Light"/>
        </a:defRPr>
      </a:lvl2pPr>
      <a:lvl3pPr marL="1142845" indent="-228568" algn="l" defTabSz="457138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Bell Gothic Light"/>
          <a:ea typeface="ＭＳ Ｐゴシック" pitchFamily="31" charset="-128"/>
          <a:cs typeface="Bell Gothic Light"/>
        </a:defRPr>
      </a:lvl3pPr>
      <a:lvl4pPr marL="1599982" indent="-228568" algn="l" defTabSz="457138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Bell Gothic Light"/>
          <a:ea typeface="ＭＳ Ｐゴシック" pitchFamily="31" charset="-128"/>
          <a:cs typeface="Bell Gothic Light"/>
        </a:defRPr>
      </a:lvl4pPr>
      <a:lvl5pPr marL="2057121" indent="-228568" algn="l" defTabSz="457138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Bell Gothic Light"/>
          <a:ea typeface="ＭＳ Ｐゴシック" pitchFamily="31" charset="-128"/>
          <a:cs typeface="Bell Gothic Light"/>
        </a:defRPr>
      </a:lvl5pPr>
      <a:lvl6pPr marL="2514261" indent="-228568" algn="l" defTabSz="45713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96" indent="-228568" algn="l" defTabSz="45713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35" indent="-228568" algn="l" defTabSz="45713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73" indent="-228568" algn="l" defTabSz="45713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8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6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14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53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91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28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65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04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2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865" y="654154"/>
            <a:ext cx="5188770" cy="5188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042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1" r:id="rId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457138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1" charset="-128"/>
          <a:cs typeface="ＭＳ Ｐゴシック"/>
        </a:defRPr>
      </a:lvl1pPr>
      <a:lvl2pPr algn="ctr" defTabSz="45713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  <a:cs typeface="ＭＳ Ｐゴシック"/>
        </a:defRPr>
      </a:lvl2pPr>
      <a:lvl3pPr algn="ctr" defTabSz="45713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  <a:cs typeface="ＭＳ Ｐゴシック"/>
        </a:defRPr>
      </a:lvl3pPr>
      <a:lvl4pPr algn="ctr" defTabSz="45713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  <a:cs typeface="ＭＳ Ｐゴシック"/>
        </a:defRPr>
      </a:lvl4pPr>
      <a:lvl5pPr algn="ctr" defTabSz="45713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  <a:cs typeface="ＭＳ Ｐゴシック"/>
        </a:defRPr>
      </a:lvl5pPr>
      <a:lvl6pPr marL="457138" algn="ctr" defTabSz="457138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</a:defRPr>
      </a:lvl6pPr>
      <a:lvl7pPr marL="914276" algn="ctr" defTabSz="457138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</a:defRPr>
      </a:lvl7pPr>
      <a:lvl8pPr marL="1371414" algn="ctr" defTabSz="457138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</a:defRPr>
      </a:lvl8pPr>
      <a:lvl9pPr marL="1828553" algn="ctr" defTabSz="457138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</a:defRPr>
      </a:lvl9pPr>
    </p:titleStyle>
    <p:bodyStyle>
      <a:lvl1pPr marL="342854" indent="-342854" algn="l" defTabSz="45713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Bell Gothic Light"/>
          <a:ea typeface="ＭＳ Ｐゴシック" pitchFamily="31" charset="-128"/>
          <a:cs typeface="Bell Gothic Light"/>
        </a:defRPr>
      </a:lvl1pPr>
      <a:lvl2pPr marL="742848" indent="-285711" algn="l" defTabSz="45713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Bell Gothic Light"/>
          <a:ea typeface="ＭＳ Ｐゴシック" pitchFamily="31" charset="-128"/>
          <a:cs typeface="Bell Gothic Light"/>
        </a:defRPr>
      </a:lvl2pPr>
      <a:lvl3pPr marL="1142845" indent="-228568" algn="l" defTabSz="45713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Bell Gothic Light"/>
          <a:ea typeface="ＭＳ Ｐゴシック" pitchFamily="31" charset="-128"/>
          <a:cs typeface="Bell Gothic Light"/>
        </a:defRPr>
      </a:lvl3pPr>
      <a:lvl4pPr marL="1599982" indent="-228568" algn="l" defTabSz="45713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Bell Gothic Light"/>
          <a:ea typeface="ＭＳ Ｐゴシック" pitchFamily="31" charset="-128"/>
          <a:cs typeface="Bell Gothic Light"/>
        </a:defRPr>
      </a:lvl4pPr>
      <a:lvl5pPr marL="2057121" indent="-228568" algn="l" defTabSz="457138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Bell Gothic Light"/>
          <a:ea typeface="ＭＳ Ｐゴシック" pitchFamily="31" charset="-128"/>
          <a:cs typeface="Bell Gothic Light"/>
        </a:defRPr>
      </a:lvl5pPr>
      <a:lvl6pPr marL="2514261" indent="-228568" algn="l" defTabSz="45713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96" indent="-228568" algn="l" defTabSz="45713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35" indent="-228568" algn="l" defTabSz="45713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73" indent="-228568" algn="l" defTabSz="45713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8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6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14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53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91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28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65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04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2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434" y="182516"/>
            <a:ext cx="1211032" cy="1191939"/>
          </a:xfrm>
          <a:prstGeom prst="rect">
            <a:avLst/>
          </a:prstGeom>
        </p:spPr>
      </p:pic>
      <p:sp>
        <p:nvSpPr>
          <p:cNvPr id="10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351898" y="6364654"/>
            <a:ext cx="1484923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chemeClr val="accent1">
                    <a:lumMod val="50000"/>
                  </a:schemeClr>
                </a:solidFill>
                <a:latin typeface="Bell Gothic Light"/>
              </a:defRPr>
            </a:lvl1pPr>
          </a:lstStyle>
          <a:p>
            <a:pPr>
              <a:defRPr/>
            </a:pPr>
            <a:fld id="{1A8E3C80-AADB-4094-8BA6-855C50FD642E}" type="datetime1">
              <a:rPr lang="sv-SE" smtClean="0"/>
              <a:t>2022-06-01</a:t>
            </a:fld>
            <a:endParaRPr lang="sv-SE" dirty="0"/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916723" y="6364654"/>
            <a:ext cx="2655277" cy="356821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chemeClr val="accent1">
                    <a:lumMod val="50000"/>
                  </a:schemeClr>
                </a:solidFill>
                <a:latin typeface="Bell Gothic Ligh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12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814981" y="6364654"/>
            <a:ext cx="1994877" cy="347540"/>
          </a:xfrm>
          <a:prstGeom prst="rect">
            <a:avLst/>
          </a:prstGeom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accent1">
                    <a:lumMod val="50000"/>
                  </a:schemeClr>
                </a:solidFill>
                <a:latin typeface="Calibri" pitchFamily="31" charset="0"/>
              </a:defRPr>
            </a:lvl1pPr>
          </a:lstStyle>
          <a:p>
            <a:pPr>
              <a:defRPr/>
            </a:pPr>
            <a:fld id="{20D37FCA-3DE3-40B4-AA6D-F4C03BA9DED3}" type="slidenum">
              <a:rPr lang="sv-SE" smtClean="0"/>
              <a:pPr>
                <a:defRPr/>
              </a:pPr>
              <a:t>‹#›</a:t>
            </a:fld>
            <a:endParaRPr lang="sv-SE" dirty="0"/>
          </a:p>
        </p:txBody>
      </p:sp>
      <p:pic>
        <p:nvPicPr>
          <p:cNvPr id="2" name="Bildobjekt 1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08" r="-1"/>
          <a:stretch/>
        </p:blipFill>
        <p:spPr>
          <a:xfrm>
            <a:off x="-28279" y="6302788"/>
            <a:ext cx="12155192" cy="55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291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34" r:id="rId2"/>
    <p:sldLayoutId id="2147483759" r:id="rId3"/>
    <p:sldLayoutId id="2147483761" r:id="rId4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457138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1" charset="-128"/>
          <a:cs typeface="ＭＳ Ｐゴシック"/>
        </a:defRPr>
      </a:lvl1pPr>
      <a:lvl2pPr algn="ctr" defTabSz="45713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  <a:cs typeface="ＭＳ Ｐゴシック"/>
        </a:defRPr>
      </a:lvl2pPr>
      <a:lvl3pPr algn="ctr" defTabSz="45713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  <a:cs typeface="ＭＳ Ｐゴシック"/>
        </a:defRPr>
      </a:lvl3pPr>
      <a:lvl4pPr algn="ctr" defTabSz="45713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  <a:cs typeface="ＭＳ Ｐゴシック"/>
        </a:defRPr>
      </a:lvl4pPr>
      <a:lvl5pPr algn="ctr" defTabSz="45713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  <a:cs typeface="ＭＳ Ｐゴシック"/>
        </a:defRPr>
      </a:lvl5pPr>
      <a:lvl6pPr marL="457138" algn="ctr" defTabSz="457138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</a:defRPr>
      </a:lvl6pPr>
      <a:lvl7pPr marL="914276" algn="ctr" defTabSz="457138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</a:defRPr>
      </a:lvl7pPr>
      <a:lvl8pPr marL="1371414" algn="ctr" defTabSz="457138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</a:defRPr>
      </a:lvl8pPr>
      <a:lvl9pPr marL="1828553" algn="ctr" defTabSz="457138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</a:defRPr>
      </a:lvl9pPr>
    </p:titleStyle>
    <p:bodyStyle>
      <a:lvl1pPr marL="342854" indent="-342854" algn="l" defTabSz="45713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Bell Gothic Light"/>
          <a:ea typeface="ＭＳ Ｐゴシック" pitchFamily="31" charset="-128"/>
          <a:cs typeface="Bell Gothic Light"/>
        </a:defRPr>
      </a:lvl1pPr>
      <a:lvl2pPr marL="742848" indent="-285711" algn="l" defTabSz="45713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Bell Gothic Light"/>
          <a:ea typeface="ＭＳ Ｐゴシック" pitchFamily="31" charset="-128"/>
          <a:cs typeface="Bell Gothic Light"/>
        </a:defRPr>
      </a:lvl2pPr>
      <a:lvl3pPr marL="1142845" indent="-228568" algn="l" defTabSz="45713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Bell Gothic Light"/>
          <a:ea typeface="ＭＳ Ｐゴシック" pitchFamily="31" charset="-128"/>
          <a:cs typeface="Bell Gothic Light"/>
        </a:defRPr>
      </a:lvl3pPr>
      <a:lvl4pPr marL="1599982" indent="-228568" algn="l" defTabSz="45713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Bell Gothic Light"/>
          <a:ea typeface="ＭＳ Ｐゴシック" pitchFamily="31" charset="-128"/>
          <a:cs typeface="Bell Gothic Light"/>
        </a:defRPr>
      </a:lvl4pPr>
      <a:lvl5pPr marL="2057121" indent="-228568" algn="l" defTabSz="457138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Bell Gothic Light"/>
          <a:ea typeface="ＭＳ Ｐゴシック" pitchFamily="31" charset="-128"/>
          <a:cs typeface="Bell Gothic Light"/>
        </a:defRPr>
      </a:lvl5pPr>
      <a:lvl6pPr marL="2514261" indent="-228568" algn="l" defTabSz="45713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96" indent="-228568" algn="l" defTabSz="45713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35" indent="-228568" algn="l" defTabSz="45713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73" indent="-228568" algn="l" defTabSz="45713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8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6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14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53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91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28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65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04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08" r="-1"/>
          <a:stretch/>
        </p:blipFill>
        <p:spPr>
          <a:xfrm>
            <a:off x="-28279" y="6302788"/>
            <a:ext cx="12155192" cy="555212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434" y="182516"/>
            <a:ext cx="1211032" cy="1191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156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35" r:id="rId3"/>
    <p:sldLayoutId id="2147483736" r:id="rId4"/>
    <p:sldLayoutId id="2147483737" r:id="rId5"/>
    <p:sldLayoutId id="2147483760" r:id="rId6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457138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1" charset="-128"/>
          <a:cs typeface="ＭＳ Ｐゴシック"/>
        </a:defRPr>
      </a:lvl1pPr>
      <a:lvl2pPr algn="ctr" defTabSz="45713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  <a:cs typeface="ＭＳ Ｐゴシック"/>
        </a:defRPr>
      </a:lvl2pPr>
      <a:lvl3pPr algn="ctr" defTabSz="45713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  <a:cs typeface="ＭＳ Ｐゴシック"/>
        </a:defRPr>
      </a:lvl3pPr>
      <a:lvl4pPr algn="ctr" defTabSz="45713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  <a:cs typeface="ＭＳ Ｐゴシック"/>
        </a:defRPr>
      </a:lvl4pPr>
      <a:lvl5pPr algn="ctr" defTabSz="45713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  <a:cs typeface="ＭＳ Ｐゴシック"/>
        </a:defRPr>
      </a:lvl5pPr>
      <a:lvl6pPr marL="457138" algn="ctr" defTabSz="457138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</a:defRPr>
      </a:lvl6pPr>
      <a:lvl7pPr marL="914276" algn="ctr" defTabSz="457138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</a:defRPr>
      </a:lvl7pPr>
      <a:lvl8pPr marL="1371414" algn="ctr" defTabSz="457138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</a:defRPr>
      </a:lvl8pPr>
      <a:lvl9pPr marL="1828553" algn="ctr" defTabSz="457138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</a:defRPr>
      </a:lvl9pPr>
    </p:titleStyle>
    <p:bodyStyle>
      <a:lvl1pPr marL="342854" indent="-342854" algn="l" defTabSz="45713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Bell Gothic Light"/>
          <a:ea typeface="ＭＳ Ｐゴシック" pitchFamily="31" charset="-128"/>
          <a:cs typeface="Bell Gothic Light"/>
        </a:defRPr>
      </a:lvl1pPr>
      <a:lvl2pPr marL="742848" indent="-285711" algn="l" defTabSz="45713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Bell Gothic Light"/>
          <a:ea typeface="ＭＳ Ｐゴシック" pitchFamily="31" charset="-128"/>
          <a:cs typeface="Bell Gothic Light"/>
        </a:defRPr>
      </a:lvl2pPr>
      <a:lvl3pPr marL="1142845" indent="-228568" algn="l" defTabSz="45713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Bell Gothic Light"/>
          <a:ea typeface="ＭＳ Ｐゴシック" pitchFamily="31" charset="-128"/>
          <a:cs typeface="Bell Gothic Light"/>
        </a:defRPr>
      </a:lvl3pPr>
      <a:lvl4pPr marL="1599982" indent="-228568" algn="l" defTabSz="45713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Bell Gothic Light"/>
          <a:ea typeface="ＭＳ Ｐゴシック" pitchFamily="31" charset="-128"/>
          <a:cs typeface="Bell Gothic Light"/>
        </a:defRPr>
      </a:lvl4pPr>
      <a:lvl5pPr marL="2057121" indent="-228568" algn="l" defTabSz="457138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Bell Gothic Light"/>
          <a:ea typeface="ＭＳ Ｐゴシック" pitchFamily="31" charset="-128"/>
          <a:cs typeface="Bell Gothic Light"/>
        </a:defRPr>
      </a:lvl5pPr>
      <a:lvl6pPr marL="2514261" indent="-228568" algn="l" defTabSz="45713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96" indent="-228568" algn="l" defTabSz="45713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35" indent="-228568" algn="l" defTabSz="45713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73" indent="-228568" algn="l" defTabSz="45713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8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6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14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53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91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28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65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04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indatastod@trafikverket.se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8404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Underrubrik 7"/>
          <p:cNvSpPr>
            <a:spLocks noGrp="1"/>
          </p:cNvSpPr>
          <p:nvPr>
            <p:ph type="subTitle" idx="1"/>
          </p:nvPr>
        </p:nvSpPr>
        <p:spPr>
          <a:xfrm>
            <a:off x="842963" y="2427316"/>
            <a:ext cx="1456400" cy="640080"/>
          </a:xfrm>
        </p:spPr>
        <p:txBody>
          <a:bodyPr/>
          <a:lstStyle/>
          <a:p>
            <a:r>
              <a:rPr lang="sv-SE" dirty="0" smtClean="0"/>
              <a:t> </a:t>
            </a:r>
            <a:endParaRPr lang="sv-SE" dirty="0"/>
          </a:p>
        </p:txBody>
      </p:sp>
      <p:sp>
        <p:nvSpPr>
          <p:cNvPr id="7" name="Rubrik 6"/>
          <p:cNvSpPr>
            <a:spLocks noGrp="1"/>
          </p:cNvSpPr>
          <p:nvPr>
            <p:ph type="ctrTitle"/>
          </p:nvPr>
        </p:nvSpPr>
        <p:spPr>
          <a:xfrm>
            <a:off x="842963" y="773368"/>
            <a:ext cx="9733597" cy="615095"/>
          </a:xfrm>
        </p:spPr>
        <p:txBody>
          <a:bodyPr/>
          <a:lstStyle/>
          <a:p>
            <a:r>
              <a:rPr lang="sv-SE" dirty="0" smtClean="0"/>
              <a:t>Indatastöd framåt</a:t>
            </a:r>
            <a:endParaRPr lang="sv-SE" dirty="0"/>
          </a:p>
        </p:txBody>
      </p:sp>
      <p:sp>
        <p:nvSpPr>
          <p:cNvPr id="2" name="textruta 1"/>
          <p:cNvSpPr txBox="1"/>
          <p:nvPr/>
        </p:nvSpPr>
        <p:spPr>
          <a:xfrm>
            <a:off x="914401" y="1886989"/>
            <a:ext cx="5993475" cy="313932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En ingång till indatastöd: </a:t>
            </a:r>
            <a:r>
              <a:rPr lang="sv-SE" dirty="0" smtClean="0">
                <a:solidFill>
                  <a:srgbClr val="0070C0"/>
                </a:solidFill>
                <a:hlinkClick r:id="rId3"/>
              </a:rPr>
              <a:t>indatastod@trafikverket.se</a:t>
            </a:r>
            <a:endParaRPr lang="sv-SE" dirty="0" smtClean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Mindre personbundet men samtidigt mindre sårbart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Ingen direkt utpekad stödjare utan vi kommer jobba tillsammans som en supportfunktion: Snabba svar!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Önskemål om regelbundna avstämningar kommer naturligtvis att tas hänsyn till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Webbinarier mer frekvent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15054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Underrubrik 7"/>
          <p:cNvSpPr>
            <a:spLocks noGrp="1"/>
          </p:cNvSpPr>
          <p:nvPr>
            <p:ph type="subTitle" idx="1"/>
          </p:nvPr>
        </p:nvSpPr>
        <p:spPr>
          <a:xfrm>
            <a:off x="842963" y="2427316"/>
            <a:ext cx="1456400" cy="640080"/>
          </a:xfrm>
        </p:spPr>
        <p:txBody>
          <a:bodyPr/>
          <a:lstStyle/>
          <a:p>
            <a:r>
              <a:rPr lang="sv-SE" dirty="0" smtClean="0"/>
              <a:t> </a:t>
            </a:r>
            <a:endParaRPr lang="sv-SE" dirty="0"/>
          </a:p>
        </p:txBody>
      </p:sp>
      <p:sp>
        <p:nvSpPr>
          <p:cNvPr id="7" name="Rubrik 6"/>
          <p:cNvSpPr>
            <a:spLocks noGrp="1"/>
          </p:cNvSpPr>
          <p:nvPr>
            <p:ph type="ctrTitle"/>
          </p:nvPr>
        </p:nvSpPr>
        <p:spPr>
          <a:xfrm>
            <a:off x="842963" y="773368"/>
            <a:ext cx="9733597" cy="615095"/>
          </a:xfrm>
        </p:spPr>
        <p:txBody>
          <a:bodyPr/>
          <a:lstStyle/>
          <a:p>
            <a:r>
              <a:rPr lang="sv-SE" dirty="0" smtClean="0"/>
              <a:t>Lantmäteriet</a:t>
            </a:r>
            <a:endParaRPr lang="sv-SE" dirty="0"/>
          </a:p>
        </p:txBody>
      </p:sp>
      <p:sp>
        <p:nvSpPr>
          <p:cNvPr id="2" name="textruta 1"/>
          <p:cNvSpPr txBox="1"/>
          <p:nvPr/>
        </p:nvSpPr>
        <p:spPr>
          <a:xfrm>
            <a:off x="842963" y="1886989"/>
            <a:ext cx="5993475" cy="92333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Lite info </a:t>
            </a:r>
            <a:r>
              <a:rPr lang="sv-SE"/>
              <a:t>kring </a:t>
            </a:r>
            <a:r>
              <a:rPr lang="sv-SE" dirty="0"/>
              <a:t>Trafikverkets</a:t>
            </a:r>
            <a:r>
              <a:rPr lang="sv-SE"/>
              <a:t> och Lantmäteriets initiativ att </a:t>
            </a:r>
            <a:r>
              <a:rPr lang="sv-SE" dirty="0"/>
              <a:t>genom</a:t>
            </a:r>
            <a:r>
              <a:rPr lang="sv-SE"/>
              <a:t> </a:t>
            </a:r>
            <a:r>
              <a:rPr lang="sv-SE" dirty="0"/>
              <a:t>en punktinsats höja kvaliteten innanför </a:t>
            </a:r>
            <a:r>
              <a:rPr lang="sv-SE"/>
              <a:t>kommunernas ansvarsområde.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3998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Underrubrik 7"/>
          <p:cNvSpPr>
            <a:spLocks noGrp="1"/>
          </p:cNvSpPr>
          <p:nvPr>
            <p:ph type="subTitle" idx="1"/>
          </p:nvPr>
        </p:nvSpPr>
        <p:spPr>
          <a:xfrm>
            <a:off x="842963" y="2427316"/>
            <a:ext cx="1456400" cy="640080"/>
          </a:xfrm>
        </p:spPr>
        <p:txBody>
          <a:bodyPr/>
          <a:lstStyle/>
          <a:p>
            <a:r>
              <a:rPr lang="sv-SE" dirty="0" smtClean="0"/>
              <a:t> </a:t>
            </a:r>
            <a:endParaRPr lang="sv-SE" dirty="0"/>
          </a:p>
        </p:txBody>
      </p:sp>
      <p:sp>
        <p:nvSpPr>
          <p:cNvPr id="7" name="Rubrik 6"/>
          <p:cNvSpPr>
            <a:spLocks noGrp="1"/>
          </p:cNvSpPr>
          <p:nvPr>
            <p:ph type="ctrTitle"/>
          </p:nvPr>
        </p:nvSpPr>
        <p:spPr>
          <a:xfrm>
            <a:off x="2563697" y="2119768"/>
            <a:ext cx="4867881" cy="615095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r>
              <a:rPr lang="sv-SE" sz="4800" dirty="0" smtClean="0"/>
              <a:t>Frågor??</a:t>
            </a:r>
            <a:endParaRPr lang="sv-SE" sz="4800" dirty="0"/>
          </a:p>
        </p:txBody>
      </p:sp>
    </p:spTree>
    <p:extLst>
      <p:ext uri="{BB962C8B-B14F-4D97-AF65-F5344CB8AC3E}">
        <p14:creationId xmlns:p14="http://schemas.microsoft.com/office/powerpoint/2010/main" val="4069822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2"/>
          <p:cNvSpPr txBox="1">
            <a:spLocks/>
          </p:cNvSpPr>
          <p:nvPr/>
        </p:nvSpPr>
        <p:spPr>
          <a:xfrm>
            <a:off x="1085726" y="2521797"/>
            <a:ext cx="5415055" cy="3308464"/>
          </a:xfrm>
          <a:prstGeom prst="rect">
            <a:avLst/>
          </a:prstGeom>
        </p:spPr>
        <p:txBody>
          <a:bodyPr/>
          <a:lstStyle>
            <a:lvl1pPr marL="342854" indent="-342854" algn="l" defTabSz="4571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Bell Gothic Light"/>
                <a:ea typeface="ＭＳ Ｐゴシック" pitchFamily="31" charset="-128"/>
                <a:cs typeface="Bell Gothic Light"/>
              </a:defRPr>
            </a:lvl1pPr>
            <a:lvl2pPr marL="742848" indent="-285711" algn="l" defTabSz="4571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Bell Gothic Light"/>
                <a:ea typeface="ＭＳ Ｐゴシック" pitchFamily="31" charset="-128"/>
                <a:cs typeface="Bell Gothic Light"/>
              </a:defRPr>
            </a:lvl2pPr>
            <a:lvl3pPr marL="1142845" indent="-228568" algn="l" defTabSz="4571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Bell Gothic Light"/>
                <a:ea typeface="ＭＳ Ｐゴシック" pitchFamily="31" charset="-128"/>
                <a:cs typeface="Bell Gothic Light"/>
              </a:defRPr>
            </a:lvl3pPr>
            <a:lvl4pPr marL="1599982" indent="-228568" algn="l" defTabSz="4571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Bell Gothic Light"/>
                <a:ea typeface="ＭＳ Ｐゴシック" pitchFamily="31" charset="-128"/>
                <a:cs typeface="Bell Gothic Light"/>
              </a:defRPr>
            </a:lvl4pPr>
            <a:lvl5pPr marL="2057121" indent="-228568" algn="l" defTabSz="4571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Bell Gothic Light"/>
                <a:ea typeface="ＭＳ Ｐゴシック" pitchFamily="31" charset="-128"/>
                <a:cs typeface="Bell Gothic Light"/>
              </a:defRPr>
            </a:lvl5pPr>
            <a:lvl6pPr marL="2514261" indent="-228568" algn="l" defTabSz="45713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396" indent="-228568" algn="l" defTabSz="45713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35" indent="-228568" algn="l" defTabSz="45713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673" indent="-228568" algn="l" defTabSz="45713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600" dirty="0" smtClean="0"/>
              <a:t>TDOK - nyheter</a:t>
            </a:r>
          </a:p>
          <a:p>
            <a:endParaRPr lang="sv-SE" sz="1600" dirty="0" smtClean="0"/>
          </a:p>
          <a:p>
            <a:r>
              <a:rPr lang="sv-SE" sz="1600" dirty="0" smtClean="0"/>
              <a:t>Dataproduktspecifikationerna (DPS)</a:t>
            </a:r>
          </a:p>
          <a:p>
            <a:endParaRPr lang="sv-SE" sz="1600" dirty="0" smtClean="0"/>
          </a:p>
          <a:p>
            <a:r>
              <a:rPr lang="sv-SE" sz="1600" dirty="0" smtClean="0"/>
              <a:t>Nya generaliseringsregler</a:t>
            </a:r>
          </a:p>
          <a:p>
            <a:endParaRPr lang="sv-SE" sz="1600" dirty="0" smtClean="0"/>
          </a:p>
          <a:p>
            <a:r>
              <a:rPr lang="sv-SE" sz="1600" dirty="0" smtClean="0"/>
              <a:t>Arbetet framåt</a:t>
            </a:r>
          </a:p>
          <a:p>
            <a:endParaRPr lang="sv-SE" sz="1600" dirty="0" smtClean="0"/>
          </a:p>
          <a:p>
            <a:r>
              <a:rPr lang="sv-SE" sz="1600" dirty="0" smtClean="0"/>
              <a:t>Frågestund</a:t>
            </a:r>
          </a:p>
          <a:p>
            <a:endParaRPr lang="sv-SE" sz="1800" dirty="0" smtClean="0"/>
          </a:p>
          <a:p>
            <a:endParaRPr lang="sv-SE" sz="1800" dirty="0" smtClean="0"/>
          </a:p>
          <a:p>
            <a:endParaRPr lang="sv-SE" sz="1800" dirty="0"/>
          </a:p>
        </p:txBody>
      </p:sp>
      <p:sp>
        <p:nvSpPr>
          <p:cNvPr id="8" name="Rubrik 6"/>
          <p:cNvSpPr>
            <a:spLocks noGrp="1"/>
          </p:cNvSpPr>
          <p:nvPr>
            <p:ph type="ctrTitle"/>
          </p:nvPr>
        </p:nvSpPr>
        <p:spPr>
          <a:xfrm>
            <a:off x="703340" y="690974"/>
            <a:ext cx="9733597" cy="615095"/>
          </a:xfrm>
        </p:spPr>
        <p:txBody>
          <a:bodyPr>
            <a:normAutofit fontScale="90000"/>
          </a:bodyPr>
          <a:lstStyle/>
          <a:p>
            <a:pPr algn="l"/>
            <a:r>
              <a:rPr lang="sv-SE" dirty="0" smtClean="0"/>
              <a:t>Webbinarie april 2021</a:t>
            </a:r>
            <a:endParaRPr lang="sv-SE" dirty="0"/>
          </a:p>
        </p:txBody>
      </p:sp>
      <p:sp>
        <p:nvSpPr>
          <p:cNvPr id="2" name="textruta 1"/>
          <p:cNvSpPr txBox="1"/>
          <p:nvPr/>
        </p:nvSpPr>
        <p:spPr>
          <a:xfrm>
            <a:off x="1177165" y="1729267"/>
            <a:ext cx="4142979" cy="523220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sv-SE" sz="2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Agenda</a:t>
            </a:r>
            <a:endParaRPr lang="sv-SE" sz="28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77198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2"/>
          <p:cNvSpPr txBox="1">
            <a:spLocks/>
          </p:cNvSpPr>
          <p:nvPr/>
        </p:nvSpPr>
        <p:spPr>
          <a:xfrm>
            <a:off x="596349" y="2929122"/>
            <a:ext cx="5522048" cy="3308464"/>
          </a:xfrm>
          <a:prstGeom prst="rect">
            <a:avLst/>
          </a:prstGeom>
        </p:spPr>
        <p:txBody>
          <a:bodyPr/>
          <a:lstStyle>
            <a:lvl1pPr marL="342854" indent="-342854" algn="l" defTabSz="4571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Bell Gothic Light"/>
                <a:ea typeface="ＭＳ Ｐゴシック" pitchFamily="31" charset="-128"/>
                <a:cs typeface="Bell Gothic Light"/>
              </a:defRPr>
            </a:lvl1pPr>
            <a:lvl2pPr marL="742848" indent="-285711" algn="l" defTabSz="4571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Bell Gothic Light"/>
                <a:ea typeface="ＭＳ Ｐゴシック" pitchFamily="31" charset="-128"/>
                <a:cs typeface="Bell Gothic Light"/>
              </a:defRPr>
            </a:lvl2pPr>
            <a:lvl3pPr marL="1142845" indent="-228568" algn="l" defTabSz="4571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Bell Gothic Light"/>
                <a:ea typeface="ＭＳ Ｐゴシック" pitchFamily="31" charset="-128"/>
                <a:cs typeface="Bell Gothic Light"/>
              </a:defRPr>
            </a:lvl3pPr>
            <a:lvl4pPr marL="1599982" indent="-228568" algn="l" defTabSz="4571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Bell Gothic Light"/>
                <a:ea typeface="ＭＳ Ｐゴシック" pitchFamily="31" charset="-128"/>
                <a:cs typeface="Bell Gothic Light"/>
              </a:defRPr>
            </a:lvl4pPr>
            <a:lvl5pPr marL="2057121" indent="-228568" algn="l" defTabSz="4571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Bell Gothic Light"/>
                <a:ea typeface="ＭＳ Ｐゴシック" pitchFamily="31" charset="-128"/>
                <a:cs typeface="Bell Gothic Light"/>
              </a:defRPr>
            </a:lvl5pPr>
            <a:lvl6pPr marL="2514261" indent="-228568" algn="l" defTabSz="45713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396" indent="-228568" algn="l" defTabSz="45713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35" indent="-228568" algn="l" defTabSz="45713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673" indent="-228568" algn="l" defTabSz="45713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600" dirty="0" smtClean="0"/>
              <a:t>Nya dokument som ersätter tidigare TDOK 2019:0049, TDOK 2019:0050 och TDOK 2010:0051.</a:t>
            </a:r>
          </a:p>
          <a:p>
            <a:endParaRPr lang="sv-SE" sz="1600" dirty="0" smtClean="0"/>
          </a:p>
          <a:p>
            <a:r>
              <a:rPr lang="sv-SE" sz="1600" dirty="0" smtClean="0"/>
              <a:t>Syftet är att förtydliga och förenkla generaliseringsreglerna för ajourhållning av NVDB.</a:t>
            </a:r>
          </a:p>
          <a:p>
            <a:endParaRPr lang="sv-SE" sz="1600" dirty="0" smtClean="0"/>
          </a:p>
          <a:p>
            <a:r>
              <a:rPr lang="sv-SE" sz="1600" dirty="0" smtClean="0"/>
              <a:t>Grundläggande och generella regler samt specifika regler för vardera trafikslag.</a:t>
            </a:r>
          </a:p>
          <a:p>
            <a:endParaRPr lang="sv-SE" sz="1800" dirty="0" smtClean="0"/>
          </a:p>
          <a:p>
            <a:endParaRPr lang="sv-SE" sz="1800" dirty="0" smtClean="0"/>
          </a:p>
          <a:p>
            <a:endParaRPr lang="sv-SE" sz="1800" dirty="0"/>
          </a:p>
        </p:txBody>
      </p:sp>
      <p:sp>
        <p:nvSpPr>
          <p:cNvPr id="7" name="textruta 6"/>
          <p:cNvSpPr txBox="1"/>
          <p:nvPr/>
        </p:nvSpPr>
        <p:spPr>
          <a:xfrm>
            <a:off x="703340" y="1597014"/>
            <a:ext cx="8349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 smtClean="0"/>
              <a:t>TDOK 2021:0028 </a:t>
            </a:r>
            <a:r>
              <a:rPr lang="sv-SE" dirty="0" smtClean="0"/>
              <a:t>och</a:t>
            </a:r>
            <a:r>
              <a:rPr lang="sv-SE" sz="2400" dirty="0" smtClean="0"/>
              <a:t> TDOK 2021:0029 </a:t>
            </a:r>
            <a:endParaRPr lang="sv-SE" sz="2400" dirty="0"/>
          </a:p>
        </p:txBody>
      </p:sp>
      <p:sp>
        <p:nvSpPr>
          <p:cNvPr id="8" name="Rubrik 6"/>
          <p:cNvSpPr>
            <a:spLocks noGrp="1"/>
          </p:cNvSpPr>
          <p:nvPr>
            <p:ph type="ctrTitle"/>
          </p:nvPr>
        </p:nvSpPr>
        <p:spPr>
          <a:xfrm>
            <a:off x="703340" y="690974"/>
            <a:ext cx="9733597" cy="615095"/>
          </a:xfrm>
        </p:spPr>
        <p:txBody>
          <a:bodyPr>
            <a:normAutofit fontScale="90000"/>
          </a:bodyPr>
          <a:lstStyle/>
          <a:p>
            <a:pPr algn="l"/>
            <a:r>
              <a:rPr lang="sv-SE" dirty="0" smtClean="0"/>
              <a:t>Nyheter NVDB 2021</a:t>
            </a:r>
            <a:endParaRPr lang="sv-SE" dirty="0"/>
          </a:p>
        </p:txBody>
      </p:sp>
      <p:sp>
        <p:nvSpPr>
          <p:cNvPr id="2" name="textruta 1"/>
          <p:cNvSpPr txBox="1"/>
          <p:nvPr/>
        </p:nvSpPr>
        <p:spPr>
          <a:xfrm>
            <a:off x="703340" y="2072625"/>
            <a:ext cx="88364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u="sng" dirty="0">
                <a:solidFill>
                  <a:srgbClr val="0070C0"/>
                </a:solidFill>
              </a:rPr>
              <a:t>https://www.nvdb.se/sv/dokumentation/specifikationer-och-stodjande-dokument/</a:t>
            </a:r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7363" y="2743200"/>
            <a:ext cx="5585292" cy="3022775"/>
          </a:xfrm>
          <a:prstGeom prst="rect">
            <a:avLst/>
          </a:prstGeom>
          <a:effectLst>
            <a:outerShdw blurRad="190500" dist="50800" algn="ctr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54383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2"/>
          <p:cNvSpPr txBox="1">
            <a:spLocks/>
          </p:cNvSpPr>
          <p:nvPr/>
        </p:nvSpPr>
        <p:spPr>
          <a:xfrm>
            <a:off x="596349" y="2929122"/>
            <a:ext cx="5522048" cy="3308464"/>
          </a:xfrm>
          <a:prstGeom prst="rect">
            <a:avLst/>
          </a:prstGeom>
        </p:spPr>
        <p:txBody>
          <a:bodyPr/>
          <a:lstStyle>
            <a:lvl1pPr marL="342854" indent="-342854" algn="l" defTabSz="4571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Bell Gothic Light"/>
                <a:ea typeface="ＭＳ Ｐゴシック" pitchFamily="31" charset="-128"/>
                <a:cs typeface="Bell Gothic Light"/>
              </a:defRPr>
            </a:lvl1pPr>
            <a:lvl2pPr marL="742848" indent="-285711" algn="l" defTabSz="4571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Bell Gothic Light"/>
                <a:ea typeface="ＭＳ Ｐゴシック" pitchFamily="31" charset="-128"/>
                <a:cs typeface="Bell Gothic Light"/>
              </a:defRPr>
            </a:lvl2pPr>
            <a:lvl3pPr marL="1142845" indent="-228568" algn="l" defTabSz="4571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Bell Gothic Light"/>
                <a:ea typeface="ＭＳ Ｐゴシック" pitchFamily="31" charset="-128"/>
                <a:cs typeface="Bell Gothic Light"/>
              </a:defRPr>
            </a:lvl3pPr>
            <a:lvl4pPr marL="1599982" indent="-228568" algn="l" defTabSz="4571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Bell Gothic Light"/>
                <a:ea typeface="ＭＳ Ｐゴシック" pitchFamily="31" charset="-128"/>
                <a:cs typeface="Bell Gothic Light"/>
              </a:defRPr>
            </a:lvl4pPr>
            <a:lvl5pPr marL="2057121" indent="-228568" algn="l" defTabSz="4571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Bell Gothic Light"/>
                <a:ea typeface="ＭＳ Ｐゴシック" pitchFamily="31" charset="-128"/>
                <a:cs typeface="Bell Gothic Light"/>
              </a:defRPr>
            </a:lvl5pPr>
            <a:lvl6pPr marL="2514261" indent="-228568" algn="l" defTabSz="45713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396" indent="-228568" algn="l" defTabSz="45713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35" indent="-228568" algn="l" defTabSz="45713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673" indent="-228568" algn="l" defTabSz="45713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800" dirty="0" smtClean="0">
                <a:latin typeface="+mn-lt"/>
              </a:rPr>
              <a:t>HUR man skall rita upp vägnätet och vad är viktigt att tänka på – generaliseringsreglerna.</a:t>
            </a:r>
          </a:p>
          <a:p>
            <a:endParaRPr lang="sv-SE" sz="2000" dirty="0" smtClean="0">
              <a:latin typeface="+mn-lt"/>
            </a:endParaRPr>
          </a:p>
          <a:p>
            <a:r>
              <a:rPr lang="sv-SE" sz="1800" dirty="0" smtClean="0">
                <a:latin typeface="+mn-lt"/>
              </a:rPr>
              <a:t>Specifik information om hur man representerar gång- och cykelnät.</a:t>
            </a:r>
          </a:p>
          <a:p>
            <a:endParaRPr lang="sv-SE" sz="1800" dirty="0">
              <a:latin typeface="+mn-lt"/>
            </a:endParaRPr>
          </a:p>
          <a:p>
            <a:r>
              <a:rPr lang="sv-SE" sz="1800" dirty="0" smtClean="0">
                <a:latin typeface="+mn-lt"/>
              </a:rPr>
              <a:t>Redigering av vägnät</a:t>
            </a:r>
          </a:p>
          <a:p>
            <a:endParaRPr lang="sv-SE" sz="1600" dirty="0" smtClean="0"/>
          </a:p>
          <a:p>
            <a:endParaRPr lang="sv-SE" sz="1800" dirty="0" smtClean="0"/>
          </a:p>
          <a:p>
            <a:endParaRPr lang="sv-SE" sz="1800" dirty="0"/>
          </a:p>
        </p:txBody>
      </p:sp>
      <p:sp>
        <p:nvSpPr>
          <p:cNvPr id="7" name="textruta 6"/>
          <p:cNvSpPr txBox="1"/>
          <p:nvPr/>
        </p:nvSpPr>
        <p:spPr>
          <a:xfrm>
            <a:off x="703340" y="1597014"/>
            <a:ext cx="8349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 smtClean="0"/>
              <a:t>TDOK 2021:0028 - Regler vid ajourhållning av NVDB</a:t>
            </a:r>
            <a:endParaRPr lang="sv-SE" sz="2400" dirty="0"/>
          </a:p>
        </p:txBody>
      </p:sp>
      <p:sp>
        <p:nvSpPr>
          <p:cNvPr id="8" name="Rubrik 6"/>
          <p:cNvSpPr>
            <a:spLocks noGrp="1"/>
          </p:cNvSpPr>
          <p:nvPr>
            <p:ph type="ctrTitle"/>
          </p:nvPr>
        </p:nvSpPr>
        <p:spPr>
          <a:xfrm>
            <a:off x="703340" y="690974"/>
            <a:ext cx="9733597" cy="615095"/>
          </a:xfrm>
        </p:spPr>
        <p:txBody>
          <a:bodyPr>
            <a:normAutofit fontScale="90000"/>
          </a:bodyPr>
          <a:lstStyle/>
          <a:p>
            <a:pPr algn="l"/>
            <a:r>
              <a:rPr lang="sv-SE" dirty="0" smtClean="0"/>
              <a:t>Nyheter NVDB 2021</a:t>
            </a:r>
            <a:endParaRPr lang="sv-SE" dirty="0"/>
          </a:p>
        </p:txBody>
      </p:sp>
      <p:sp>
        <p:nvSpPr>
          <p:cNvPr id="2" name="textruta 1"/>
          <p:cNvSpPr txBox="1"/>
          <p:nvPr/>
        </p:nvSpPr>
        <p:spPr>
          <a:xfrm>
            <a:off x="703340" y="2072625"/>
            <a:ext cx="88364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u="sng" dirty="0">
                <a:solidFill>
                  <a:srgbClr val="0070C0"/>
                </a:solidFill>
              </a:rPr>
              <a:t>https://www.nvdb.se/sv/dokumentation/specifikationer-och-stodjande-dokument/</a:t>
            </a:r>
          </a:p>
        </p:txBody>
      </p:sp>
      <p:sp>
        <p:nvSpPr>
          <p:cNvPr id="3" name="textruta 2"/>
          <p:cNvSpPr txBox="1"/>
          <p:nvPr/>
        </p:nvSpPr>
        <p:spPr>
          <a:xfrm>
            <a:off x="4001049" y="4549696"/>
            <a:ext cx="2241009" cy="1687890"/>
          </a:xfrm>
          <a:prstGeom prst="wedgeEllipseCallout">
            <a:avLst>
              <a:gd name="adj1" fmla="val -91084"/>
              <a:gd name="adj2" fmla="val -22893"/>
            </a:avLst>
          </a:prstGeom>
          <a:ln>
            <a:solidFill>
              <a:srgbClr val="00B050"/>
            </a:solidFill>
            <a:rou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v-SE" dirty="0" smtClean="0">
                <a:latin typeface="Cooper Black" panose="0208090404030B020404" pitchFamily="18" charset="0"/>
              </a:rPr>
              <a:t>Nya objekt</a:t>
            </a:r>
          </a:p>
          <a:p>
            <a:r>
              <a:rPr lang="sv-SE" dirty="0" smtClean="0">
                <a:latin typeface="Cooper Black" panose="0208090404030B020404" pitchFamily="18" charset="0"/>
              </a:rPr>
              <a:t>Rättning</a:t>
            </a:r>
          </a:p>
          <a:p>
            <a:r>
              <a:rPr lang="sv-SE" dirty="0" smtClean="0">
                <a:latin typeface="Cooper Black" panose="0208090404030B020404" pitchFamily="18" charset="0"/>
              </a:rPr>
              <a:t>Förändring</a:t>
            </a:r>
          </a:p>
          <a:p>
            <a:r>
              <a:rPr lang="sv-SE" dirty="0" smtClean="0">
                <a:latin typeface="Cooper Black" panose="0208090404030B020404" pitchFamily="18" charset="0"/>
              </a:rPr>
              <a:t>Avslutning</a:t>
            </a:r>
          </a:p>
        </p:txBody>
      </p:sp>
      <p:pic>
        <p:nvPicPr>
          <p:cNvPr id="11" name="Bild 1278" descr="norrtull södra del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22057" y="2510725"/>
            <a:ext cx="4074982" cy="3281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5" name="Rektangel 4"/>
          <p:cNvSpPr/>
          <p:nvPr/>
        </p:nvSpPr>
        <p:spPr>
          <a:xfrm>
            <a:off x="7122056" y="5792530"/>
            <a:ext cx="349114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100" dirty="0"/>
              <a:t>Bild: </a:t>
            </a:r>
            <a:r>
              <a:rPr lang="sv-SE" sz="1100" dirty="0" err="1"/>
              <a:t>Ortofoto</a:t>
            </a:r>
            <a:r>
              <a:rPr lang="sv-SE" sz="1100" dirty="0"/>
              <a:t> Lantmäteriet 2021</a:t>
            </a:r>
            <a:endParaRPr lang="sv-SE" sz="1100" dirty="0"/>
          </a:p>
        </p:txBody>
      </p:sp>
    </p:spTree>
    <p:extLst>
      <p:ext uri="{BB962C8B-B14F-4D97-AF65-F5344CB8AC3E}">
        <p14:creationId xmlns:p14="http://schemas.microsoft.com/office/powerpoint/2010/main" val="4036023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2"/>
          <p:cNvSpPr txBox="1">
            <a:spLocks/>
          </p:cNvSpPr>
          <p:nvPr/>
        </p:nvSpPr>
        <p:spPr>
          <a:xfrm>
            <a:off x="4603629" y="2472191"/>
            <a:ext cx="5522048" cy="3308464"/>
          </a:xfrm>
          <a:prstGeom prst="rect">
            <a:avLst/>
          </a:prstGeom>
        </p:spPr>
        <p:txBody>
          <a:bodyPr/>
          <a:lstStyle>
            <a:lvl1pPr marL="342854" indent="-342854" algn="l" defTabSz="4571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Bell Gothic Light"/>
                <a:ea typeface="ＭＳ Ｐゴシック" pitchFamily="31" charset="-128"/>
                <a:cs typeface="Bell Gothic Light"/>
              </a:defRPr>
            </a:lvl1pPr>
            <a:lvl2pPr marL="742848" indent="-285711" algn="l" defTabSz="4571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Bell Gothic Light"/>
                <a:ea typeface="ＭＳ Ｐゴシック" pitchFamily="31" charset="-128"/>
                <a:cs typeface="Bell Gothic Light"/>
              </a:defRPr>
            </a:lvl2pPr>
            <a:lvl3pPr marL="1142845" indent="-228568" algn="l" defTabSz="4571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Bell Gothic Light"/>
                <a:ea typeface="ＭＳ Ｐゴシック" pitchFamily="31" charset="-128"/>
                <a:cs typeface="Bell Gothic Light"/>
              </a:defRPr>
            </a:lvl3pPr>
            <a:lvl4pPr marL="1599982" indent="-228568" algn="l" defTabSz="4571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Bell Gothic Light"/>
                <a:ea typeface="ＭＳ Ｐゴシック" pitchFamily="31" charset="-128"/>
                <a:cs typeface="Bell Gothic Light"/>
              </a:defRPr>
            </a:lvl4pPr>
            <a:lvl5pPr marL="2057121" indent="-228568" algn="l" defTabSz="4571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Bell Gothic Light"/>
                <a:ea typeface="ＭＳ Ｐゴシック" pitchFamily="31" charset="-128"/>
                <a:cs typeface="Bell Gothic Light"/>
              </a:defRPr>
            </a:lvl5pPr>
            <a:lvl6pPr marL="2514261" indent="-228568" algn="l" defTabSz="45713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396" indent="-228568" algn="l" defTabSz="45713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35" indent="-228568" algn="l" defTabSz="45713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673" indent="-228568" algn="l" defTabSz="45713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800" dirty="0" smtClean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Vilka vägar </a:t>
            </a:r>
            <a:r>
              <a:rPr lang="sv-SE" sz="1800" u="sng" dirty="0" smtClean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SKA</a:t>
            </a:r>
            <a:r>
              <a:rPr lang="sv-SE" sz="1800" dirty="0" smtClean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 registreras i NVDB, vilka ska </a:t>
            </a:r>
            <a:r>
              <a:rPr lang="sv-SE" sz="1800" u="sng" dirty="0" smtClean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INTE</a:t>
            </a:r>
            <a:r>
              <a:rPr lang="sv-SE" sz="1800" dirty="0" smtClean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 registreras, vilka </a:t>
            </a:r>
            <a:r>
              <a:rPr lang="sv-SE" sz="1800" u="sng" dirty="0" smtClean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KAN</a:t>
            </a:r>
            <a:r>
              <a:rPr lang="sv-SE" sz="1800" dirty="0" smtClean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 registreras.</a:t>
            </a:r>
          </a:p>
          <a:p>
            <a:endParaRPr lang="sv-SE" sz="1800" dirty="0" smtClean="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sv-SE" sz="1800" u="sng" dirty="0" smtClean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Hur ska det levereras</a:t>
            </a:r>
            <a:r>
              <a:rPr lang="sv-SE" sz="1800" dirty="0" smtClean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? - Filtyper, leveranssätt, referenssystem, etc.</a:t>
            </a:r>
          </a:p>
          <a:p>
            <a:endParaRPr lang="sv-SE" sz="1800" dirty="0" smtClean="0">
              <a:latin typeface="+mn-lt"/>
            </a:endParaRPr>
          </a:p>
          <a:p>
            <a:r>
              <a:rPr lang="sv-SE" sz="1800" dirty="0" smtClean="0">
                <a:latin typeface="+mn-lt"/>
              </a:rPr>
              <a:t>Hur skall </a:t>
            </a:r>
            <a:r>
              <a:rPr lang="sv-SE" sz="1800" u="sng" dirty="0" smtClean="0">
                <a:latin typeface="+mn-lt"/>
              </a:rPr>
              <a:t>företeelsernas</a:t>
            </a:r>
            <a:r>
              <a:rPr lang="sv-SE" sz="1800" dirty="0" smtClean="0">
                <a:latin typeface="+mn-lt"/>
              </a:rPr>
              <a:t> utbredningar se ut?</a:t>
            </a:r>
          </a:p>
          <a:p>
            <a:endParaRPr lang="sv-SE" sz="1800" dirty="0">
              <a:latin typeface="+mn-lt"/>
            </a:endParaRPr>
          </a:p>
          <a:p>
            <a:r>
              <a:rPr lang="sv-SE" sz="1800" u="sng" dirty="0" smtClean="0">
                <a:latin typeface="+mn-lt"/>
              </a:rPr>
              <a:t>Generaliseringsregler</a:t>
            </a:r>
            <a:r>
              <a:rPr lang="sv-SE" sz="1800" dirty="0" smtClean="0">
                <a:latin typeface="+mn-lt"/>
              </a:rPr>
              <a:t>, exempel på hur man placerar geometrier.</a:t>
            </a:r>
            <a:endParaRPr lang="sv-SE" sz="1800" dirty="0">
              <a:latin typeface="+mn-lt"/>
            </a:endParaRPr>
          </a:p>
        </p:txBody>
      </p:sp>
      <p:sp>
        <p:nvSpPr>
          <p:cNvPr id="7" name="textruta 6"/>
          <p:cNvSpPr txBox="1"/>
          <p:nvPr/>
        </p:nvSpPr>
        <p:spPr>
          <a:xfrm>
            <a:off x="703340" y="1597014"/>
            <a:ext cx="8349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 smtClean="0"/>
              <a:t>TDOK 2021:0029 - Regler vid leverans till NVDB</a:t>
            </a:r>
            <a:endParaRPr lang="sv-SE" sz="2400" dirty="0"/>
          </a:p>
        </p:txBody>
      </p:sp>
      <p:sp>
        <p:nvSpPr>
          <p:cNvPr id="8" name="Rubrik 6"/>
          <p:cNvSpPr>
            <a:spLocks noGrp="1"/>
          </p:cNvSpPr>
          <p:nvPr>
            <p:ph type="ctrTitle"/>
          </p:nvPr>
        </p:nvSpPr>
        <p:spPr>
          <a:xfrm>
            <a:off x="703340" y="690974"/>
            <a:ext cx="9733597" cy="615095"/>
          </a:xfrm>
        </p:spPr>
        <p:txBody>
          <a:bodyPr>
            <a:normAutofit fontScale="90000"/>
          </a:bodyPr>
          <a:lstStyle/>
          <a:p>
            <a:pPr algn="l"/>
            <a:r>
              <a:rPr lang="sv-SE" dirty="0" smtClean="0"/>
              <a:t>Nyheter NVDB 2021</a:t>
            </a:r>
            <a:endParaRPr lang="sv-SE" dirty="0"/>
          </a:p>
        </p:txBody>
      </p:sp>
      <p:sp>
        <p:nvSpPr>
          <p:cNvPr id="2" name="textruta 1"/>
          <p:cNvSpPr txBox="1"/>
          <p:nvPr/>
        </p:nvSpPr>
        <p:spPr>
          <a:xfrm>
            <a:off x="703340" y="2072625"/>
            <a:ext cx="88364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u="sng" dirty="0">
                <a:solidFill>
                  <a:srgbClr val="0070C0"/>
                </a:solidFill>
              </a:rPr>
              <a:t>https://www.nvdb.se/sv/dokumentation/specifikationer-och-stodjande-dokument/</a:t>
            </a: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 rotWithShape="1">
          <a:blip r:embed="rId3"/>
          <a:srcRect r="3246"/>
          <a:stretch/>
        </p:blipFill>
        <p:spPr>
          <a:xfrm>
            <a:off x="912571" y="2580835"/>
            <a:ext cx="2718675" cy="2324100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6" name="textruta 5"/>
          <p:cNvSpPr txBox="1"/>
          <p:nvPr/>
        </p:nvSpPr>
        <p:spPr>
          <a:xfrm>
            <a:off x="703340" y="5195880"/>
            <a:ext cx="31371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utch801 XBd BT" panose="02020903060505020304" pitchFamily="18" charset="0"/>
              </a:rPr>
              <a:t>NVDB-skolan</a:t>
            </a:r>
            <a:endParaRPr lang="sv-SE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utch801 XBd BT" panose="0202090306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2534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Underrubrik 7"/>
          <p:cNvSpPr>
            <a:spLocks noGrp="1"/>
          </p:cNvSpPr>
          <p:nvPr>
            <p:ph type="subTitle" idx="1"/>
          </p:nvPr>
        </p:nvSpPr>
        <p:spPr>
          <a:xfrm>
            <a:off x="842963" y="2427316"/>
            <a:ext cx="1884334" cy="640080"/>
          </a:xfrm>
        </p:spPr>
        <p:txBody>
          <a:bodyPr>
            <a:normAutofit fontScale="92500"/>
          </a:bodyPr>
          <a:lstStyle/>
          <a:p>
            <a:r>
              <a:rPr lang="sv-SE" u="sng" dirty="0" smtClean="0"/>
              <a:t>Utökad punkt </a:t>
            </a:r>
            <a:endParaRPr lang="sv-SE" u="sng" dirty="0"/>
          </a:p>
        </p:txBody>
      </p:sp>
      <p:sp>
        <p:nvSpPr>
          <p:cNvPr id="7" name="Rubrik 6"/>
          <p:cNvSpPr>
            <a:spLocks noGrp="1"/>
          </p:cNvSpPr>
          <p:nvPr>
            <p:ph type="ctrTitle"/>
          </p:nvPr>
        </p:nvSpPr>
        <p:spPr>
          <a:xfrm>
            <a:off x="764180" y="844786"/>
            <a:ext cx="9733597" cy="615095"/>
          </a:xfrm>
        </p:spPr>
        <p:txBody>
          <a:bodyPr/>
          <a:lstStyle/>
          <a:p>
            <a:r>
              <a:rPr lang="sv-SE" dirty="0" smtClean="0"/>
              <a:t>Dataproduktspecifikationerna (DPS)</a:t>
            </a:r>
            <a:endParaRPr lang="sv-SE" dirty="0"/>
          </a:p>
        </p:txBody>
      </p:sp>
      <p:sp>
        <p:nvSpPr>
          <p:cNvPr id="10" name="Underrubrik 7"/>
          <p:cNvSpPr txBox="1">
            <a:spLocks/>
          </p:cNvSpPr>
          <p:nvPr/>
        </p:nvSpPr>
        <p:spPr>
          <a:xfrm>
            <a:off x="3996260" y="2427316"/>
            <a:ext cx="2185148" cy="640080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 algn="l" defTabSz="4571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/>
                </a:solidFill>
                <a:latin typeface="Bell Gothic Light"/>
                <a:ea typeface="ＭＳ Ｐゴシック" pitchFamily="31" charset="-128"/>
                <a:cs typeface="Bell Gothic Light"/>
              </a:defRPr>
            </a:lvl1pPr>
            <a:lvl2pPr marL="457138" indent="0" algn="ctr" defTabSz="4571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Bell Gothic Light"/>
                <a:ea typeface="ＭＳ Ｐゴシック" pitchFamily="31" charset="-128"/>
                <a:cs typeface="Bell Gothic Light"/>
              </a:defRPr>
            </a:lvl2pPr>
            <a:lvl3pPr marL="914276" indent="0" algn="ctr" defTabSz="4571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Bell Gothic Light"/>
                <a:ea typeface="ＭＳ Ｐゴシック" pitchFamily="31" charset="-128"/>
                <a:cs typeface="Bell Gothic Light"/>
              </a:defRPr>
            </a:lvl3pPr>
            <a:lvl4pPr marL="1371414" indent="0" algn="ctr" defTabSz="4571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Bell Gothic Light"/>
                <a:ea typeface="ＭＳ Ｐゴシック" pitchFamily="31" charset="-128"/>
                <a:cs typeface="Bell Gothic Light"/>
              </a:defRPr>
            </a:lvl4pPr>
            <a:lvl5pPr marL="1828553" indent="0" algn="ctr" defTabSz="4571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Bell Gothic Light"/>
                <a:ea typeface="ＭＳ Ｐゴシック" pitchFamily="31" charset="-128"/>
                <a:cs typeface="Bell Gothic Light"/>
              </a:defRPr>
            </a:lvl5pPr>
            <a:lvl6pPr marL="2285691" indent="0" algn="ctr" defTabSz="457138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2828" indent="0" algn="ctr" defTabSz="457138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199965" indent="0" algn="ctr" defTabSz="457138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104" indent="0" algn="ctr" defTabSz="457138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u="sng" dirty="0" smtClean="0"/>
              <a:t>8 </a:t>
            </a:r>
            <a:r>
              <a:rPr lang="sv-SE" sz="1600" u="sng" dirty="0" smtClean="0"/>
              <a:t>(8.1 och 8.2) </a:t>
            </a:r>
            <a:endParaRPr lang="sv-SE" u="sng" dirty="0"/>
          </a:p>
        </p:txBody>
      </p:sp>
      <p:sp>
        <p:nvSpPr>
          <p:cNvPr id="2" name="Högerpil med huvud 1"/>
          <p:cNvSpPr/>
          <p:nvPr/>
        </p:nvSpPr>
        <p:spPr>
          <a:xfrm>
            <a:off x="2831937" y="2427316"/>
            <a:ext cx="955964" cy="438178"/>
          </a:xfrm>
          <a:prstGeom prst="notched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textruta 10"/>
          <p:cNvSpPr txBox="1"/>
          <p:nvPr/>
        </p:nvSpPr>
        <p:spPr>
          <a:xfrm>
            <a:off x="1263534" y="3067396"/>
            <a:ext cx="618683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Information om datakällor och produktspecifika attribut (värdemängder ur datakatalogen) från TDOK 2019:0050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HUR man skall leverera och VAD man ska/kan leverera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Exempel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</p:txBody>
      </p:sp>
      <p:sp>
        <p:nvSpPr>
          <p:cNvPr id="12" name="textruta 11"/>
          <p:cNvSpPr txBox="1"/>
          <p:nvPr/>
        </p:nvSpPr>
        <p:spPr>
          <a:xfrm>
            <a:off x="842963" y="1666599"/>
            <a:ext cx="88364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u="sng" dirty="0">
                <a:solidFill>
                  <a:srgbClr val="0070C0"/>
                </a:solidFill>
              </a:rPr>
              <a:t>https://www.trafikverket.se/dataproduktspecifikationer-vag</a:t>
            </a:r>
            <a:r>
              <a:rPr lang="sv-SE" sz="1200" u="sng" dirty="0" smtClean="0">
                <a:solidFill>
                  <a:srgbClr val="0070C0"/>
                </a:solidFill>
              </a:rPr>
              <a:t>/</a:t>
            </a:r>
            <a:endParaRPr lang="sv-SE" sz="1200" u="sng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970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Underrubrik 7"/>
          <p:cNvSpPr>
            <a:spLocks noGrp="1"/>
          </p:cNvSpPr>
          <p:nvPr>
            <p:ph type="subTitle" idx="1"/>
          </p:nvPr>
        </p:nvSpPr>
        <p:spPr>
          <a:xfrm>
            <a:off x="842963" y="2427316"/>
            <a:ext cx="1456400" cy="640080"/>
          </a:xfrm>
        </p:spPr>
        <p:txBody>
          <a:bodyPr/>
          <a:lstStyle/>
          <a:p>
            <a:r>
              <a:rPr lang="sv-SE" dirty="0" smtClean="0"/>
              <a:t> </a:t>
            </a:r>
            <a:endParaRPr lang="sv-SE" dirty="0"/>
          </a:p>
        </p:txBody>
      </p:sp>
      <p:sp>
        <p:nvSpPr>
          <p:cNvPr id="7" name="Rubrik 6"/>
          <p:cNvSpPr>
            <a:spLocks noGrp="1"/>
          </p:cNvSpPr>
          <p:nvPr>
            <p:ph type="ctrTitle"/>
          </p:nvPr>
        </p:nvSpPr>
        <p:spPr>
          <a:xfrm>
            <a:off x="842963" y="773368"/>
            <a:ext cx="9733597" cy="615095"/>
          </a:xfrm>
        </p:spPr>
        <p:txBody>
          <a:bodyPr/>
          <a:lstStyle/>
          <a:p>
            <a:r>
              <a:rPr lang="sv-SE" dirty="0" smtClean="0"/>
              <a:t>Generaliseringsregler</a:t>
            </a:r>
            <a:endParaRPr lang="sv-SE" dirty="0"/>
          </a:p>
        </p:txBody>
      </p:sp>
      <p:sp>
        <p:nvSpPr>
          <p:cNvPr id="12" name="Platshållare för text 2"/>
          <p:cNvSpPr txBox="1">
            <a:spLocks/>
          </p:cNvSpPr>
          <p:nvPr/>
        </p:nvSpPr>
        <p:spPr>
          <a:xfrm>
            <a:off x="803107" y="1738418"/>
            <a:ext cx="4140368" cy="1071458"/>
          </a:xfrm>
          <a:prstGeom prst="rect">
            <a:avLst/>
          </a:prstGeom>
        </p:spPr>
        <p:txBody>
          <a:bodyPr/>
          <a:lstStyle>
            <a:lvl1pPr marL="342854" indent="-342854" algn="l" defTabSz="4571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Bell Gothic Light"/>
                <a:ea typeface="ＭＳ Ｐゴシック" pitchFamily="31" charset="-128"/>
                <a:cs typeface="Bell Gothic Light"/>
              </a:defRPr>
            </a:lvl1pPr>
            <a:lvl2pPr marL="742848" indent="-285711" algn="l" defTabSz="4571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Bell Gothic Light"/>
                <a:ea typeface="ＭＳ Ｐゴシック" pitchFamily="31" charset="-128"/>
                <a:cs typeface="Bell Gothic Light"/>
              </a:defRPr>
            </a:lvl2pPr>
            <a:lvl3pPr marL="1142845" indent="-228568" algn="l" defTabSz="4571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Bell Gothic Light"/>
                <a:ea typeface="ＭＳ Ｐゴシック" pitchFamily="31" charset="-128"/>
                <a:cs typeface="Bell Gothic Light"/>
              </a:defRPr>
            </a:lvl3pPr>
            <a:lvl4pPr marL="1599982" indent="-228568" algn="l" defTabSz="4571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Bell Gothic Light"/>
                <a:ea typeface="ＭＳ Ｐゴシック" pitchFamily="31" charset="-128"/>
                <a:cs typeface="Bell Gothic Light"/>
              </a:defRPr>
            </a:lvl4pPr>
            <a:lvl5pPr marL="2057121" indent="-228568" algn="l" defTabSz="4571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Bell Gothic Light"/>
                <a:ea typeface="ＭＳ Ｐゴシック" pitchFamily="31" charset="-128"/>
                <a:cs typeface="Bell Gothic Light"/>
              </a:defRPr>
            </a:lvl5pPr>
            <a:lvl6pPr marL="2514261" indent="-228568" algn="l" defTabSz="45713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396" indent="-228568" algn="l" defTabSz="45713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35" indent="-228568" algn="l" defTabSz="45713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673" indent="-228568" algn="l" defTabSz="45713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sv-SE" sz="1800" u="sng" dirty="0" smtClean="0"/>
              <a:t>Kontinuitetsregeln</a:t>
            </a:r>
          </a:p>
          <a:p>
            <a:r>
              <a:rPr lang="sv-SE" sz="1200" dirty="0"/>
              <a:t>För att undvika att bilnätet ska växla fram och tillbaka mellan en och två referenslinjer p.g.a. korta avbrott i mitträcket eller i vägkorsningar.</a:t>
            </a:r>
          </a:p>
          <a:p>
            <a:endParaRPr lang="sv-SE" sz="1600" dirty="0" smtClean="0"/>
          </a:p>
          <a:p>
            <a:endParaRPr lang="sv-SE" sz="1800" dirty="0" smtClean="0"/>
          </a:p>
          <a:p>
            <a:endParaRPr lang="sv-SE" sz="1800" dirty="0" smtClean="0"/>
          </a:p>
          <a:p>
            <a:endParaRPr lang="sv-SE" sz="1800" dirty="0"/>
          </a:p>
        </p:txBody>
      </p:sp>
      <p:pic>
        <p:nvPicPr>
          <p:cNvPr id="24" name="Bildobjekt 23"/>
          <p:cNvPicPr/>
          <p:nvPr/>
        </p:nvPicPr>
        <p:blipFill>
          <a:blip r:embed="rId3"/>
          <a:stretch>
            <a:fillRect/>
          </a:stretch>
        </p:blipFill>
        <p:spPr>
          <a:xfrm>
            <a:off x="704075" y="2893452"/>
            <a:ext cx="3865187" cy="1147156"/>
          </a:xfrm>
          <a:prstGeom prst="rect">
            <a:avLst/>
          </a:prstGeom>
        </p:spPr>
      </p:pic>
      <p:pic>
        <p:nvPicPr>
          <p:cNvPr id="25" name="Bildobjekt 24"/>
          <p:cNvPicPr/>
          <p:nvPr/>
        </p:nvPicPr>
        <p:blipFill>
          <a:blip r:embed="rId4"/>
          <a:stretch>
            <a:fillRect/>
          </a:stretch>
        </p:blipFill>
        <p:spPr>
          <a:xfrm>
            <a:off x="704074" y="4124184"/>
            <a:ext cx="3865187" cy="1446415"/>
          </a:xfrm>
          <a:prstGeom prst="rect">
            <a:avLst/>
          </a:prstGeom>
        </p:spPr>
      </p:pic>
      <p:sp>
        <p:nvSpPr>
          <p:cNvPr id="26" name="Platshållare för text 2"/>
          <p:cNvSpPr txBox="1">
            <a:spLocks/>
          </p:cNvSpPr>
          <p:nvPr/>
        </p:nvSpPr>
        <p:spPr>
          <a:xfrm>
            <a:off x="5358904" y="1806305"/>
            <a:ext cx="3865187" cy="941051"/>
          </a:xfrm>
          <a:prstGeom prst="rect">
            <a:avLst/>
          </a:prstGeom>
        </p:spPr>
        <p:txBody>
          <a:bodyPr/>
          <a:lstStyle>
            <a:lvl1pPr marL="360000" indent="-360000" algn="l" defTabSz="3600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marR="0" indent="-360000" algn="l" defTabSz="3600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‒"/>
              <a:tabLst>
                <a:tab pos="360000" algn="l"/>
              </a:tabLst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0" marR="0" indent="-360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‒"/>
              <a:tabLst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000" marR="0" indent="-360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‒"/>
              <a:tabLst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0000" indent="-360000" algn="l" defTabSz="32400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‒"/>
              <a:tabLst>
                <a:tab pos="360000" algn="l"/>
                <a:tab pos="720000" algn="l"/>
                <a:tab pos="1080000" algn="l"/>
                <a:tab pos="1440000" algn="l"/>
                <a:tab pos="1800000" algn="l"/>
                <a:tab pos="2160000" algn="l"/>
                <a:tab pos="2520000" algn="l"/>
                <a:tab pos="2880000" algn="l"/>
                <a:tab pos="3240000" algn="l"/>
              </a:tabLst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60000" indent="-36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‒"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20000" indent="-36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‒"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80000" indent="-36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‒"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40000" indent="-324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‒"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v-SE" sz="1600" u="sng" dirty="0" smtClean="0"/>
              <a:t>Nytt i TDOK 2021:0028:</a:t>
            </a:r>
          </a:p>
          <a:p>
            <a:r>
              <a:rPr lang="sv-SE" sz="1050" dirty="0" smtClean="0"/>
              <a:t>Nu kan även ett målat spärrfält ge upphov till skilda körbanor (mellan C och D i bilden).</a:t>
            </a:r>
          </a:p>
          <a:p>
            <a:pPr marL="0" indent="0">
              <a:buNone/>
            </a:pPr>
            <a:endParaRPr lang="sv-SE" sz="1800" dirty="0" smtClean="0"/>
          </a:p>
          <a:p>
            <a:endParaRPr lang="sv-SE" sz="1800" dirty="0"/>
          </a:p>
        </p:txBody>
      </p:sp>
      <p:pic>
        <p:nvPicPr>
          <p:cNvPr id="27" name="Bildobjekt 26"/>
          <p:cNvPicPr/>
          <p:nvPr/>
        </p:nvPicPr>
        <p:blipFill>
          <a:blip r:embed="rId5"/>
          <a:stretch>
            <a:fillRect/>
          </a:stretch>
        </p:blipFill>
        <p:spPr>
          <a:xfrm>
            <a:off x="5305840" y="2713786"/>
            <a:ext cx="3971313" cy="1762934"/>
          </a:xfrm>
          <a:prstGeom prst="rect">
            <a:avLst/>
          </a:prstGeom>
        </p:spPr>
      </p:pic>
      <p:sp>
        <p:nvSpPr>
          <p:cNvPr id="28" name="textruta 27"/>
          <p:cNvSpPr txBox="1"/>
          <p:nvPr/>
        </p:nvSpPr>
        <p:spPr>
          <a:xfrm>
            <a:off x="5358904" y="4597710"/>
            <a:ext cx="36096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050" dirty="0" smtClean="0"/>
              <a:t>Nytt är nu även att man placerar noden där spärrfält börjar eller slutar.</a:t>
            </a:r>
            <a:endParaRPr lang="sv-SE" sz="1050" dirty="0"/>
          </a:p>
        </p:txBody>
      </p:sp>
      <p:pic>
        <p:nvPicPr>
          <p:cNvPr id="29" name="Bildobjekt 28"/>
          <p:cNvPicPr/>
          <p:nvPr/>
        </p:nvPicPr>
        <p:blipFill>
          <a:blip r:embed="rId6"/>
          <a:stretch>
            <a:fillRect/>
          </a:stretch>
        </p:blipFill>
        <p:spPr>
          <a:xfrm>
            <a:off x="5305840" y="5055210"/>
            <a:ext cx="3065226" cy="939338"/>
          </a:xfrm>
          <a:prstGeom prst="rect">
            <a:avLst/>
          </a:prstGeom>
        </p:spPr>
      </p:pic>
      <p:pic>
        <p:nvPicPr>
          <p:cNvPr id="30" name="Bildobjekt 29"/>
          <p:cNvPicPr/>
          <p:nvPr/>
        </p:nvPicPr>
        <p:blipFill>
          <a:blip r:embed="rId7"/>
          <a:stretch>
            <a:fillRect/>
          </a:stretch>
        </p:blipFill>
        <p:spPr>
          <a:xfrm>
            <a:off x="8764501" y="4968053"/>
            <a:ext cx="2587798" cy="1113652"/>
          </a:xfrm>
          <a:prstGeom prst="rect">
            <a:avLst/>
          </a:prstGeom>
        </p:spPr>
      </p:pic>
      <p:sp>
        <p:nvSpPr>
          <p:cNvPr id="2" name="Rektangel 1"/>
          <p:cNvSpPr/>
          <p:nvPr/>
        </p:nvSpPr>
        <p:spPr>
          <a:xfrm>
            <a:off x="8650412" y="6081705"/>
            <a:ext cx="217880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100" dirty="0"/>
              <a:t>Bild: </a:t>
            </a:r>
            <a:r>
              <a:rPr lang="sv-SE" sz="1100" dirty="0" err="1"/>
              <a:t>Ortofoto</a:t>
            </a:r>
            <a:r>
              <a:rPr lang="sv-SE" sz="1100" dirty="0"/>
              <a:t> Lantmäteriet 2021</a:t>
            </a:r>
            <a:endParaRPr lang="sv-SE" sz="1100" dirty="0"/>
          </a:p>
        </p:txBody>
      </p:sp>
    </p:spTree>
    <p:extLst>
      <p:ext uri="{BB962C8B-B14F-4D97-AF65-F5344CB8AC3E}">
        <p14:creationId xmlns:p14="http://schemas.microsoft.com/office/powerpoint/2010/main" val="2163147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Underrubrik 7"/>
          <p:cNvSpPr>
            <a:spLocks noGrp="1"/>
          </p:cNvSpPr>
          <p:nvPr>
            <p:ph type="subTitle" idx="1"/>
          </p:nvPr>
        </p:nvSpPr>
        <p:spPr>
          <a:xfrm>
            <a:off x="842963" y="2427316"/>
            <a:ext cx="1456400" cy="640080"/>
          </a:xfrm>
        </p:spPr>
        <p:txBody>
          <a:bodyPr/>
          <a:lstStyle/>
          <a:p>
            <a:r>
              <a:rPr lang="sv-SE" dirty="0" smtClean="0"/>
              <a:t> </a:t>
            </a:r>
            <a:endParaRPr lang="sv-SE" dirty="0"/>
          </a:p>
        </p:txBody>
      </p:sp>
      <p:sp>
        <p:nvSpPr>
          <p:cNvPr id="7" name="Rubrik 6"/>
          <p:cNvSpPr>
            <a:spLocks noGrp="1"/>
          </p:cNvSpPr>
          <p:nvPr>
            <p:ph type="ctrTitle"/>
          </p:nvPr>
        </p:nvSpPr>
        <p:spPr>
          <a:xfrm>
            <a:off x="842963" y="773368"/>
            <a:ext cx="9733597" cy="615095"/>
          </a:xfrm>
        </p:spPr>
        <p:txBody>
          <a:bodyPr/>
          <a:lstStyle/>
          <a:p>
            <a:r>
              <a:rPr lang="sv-SE" dirty="0" smtClean="0"/>
              <a:t>Generaliseringsregler</a:t>
            </a:r>
            <a:endParaRPr lang="sv-SE" dirty="0"/>
          </a:p>
        </p:txBody>
      </p:sp>
      <p:sp>
        <p:nvSpPr>
          <p:cNvPr id="12" name="Platshållare för text 2"/>
          <p:cNvSpPr txBox="1">
            <a:spLocks/>
          </p:cNvSpPr>
          <p:nvPr/>
        </p:nvSpPr>
        <p:spPr>
          <a:xfrm>
            <a:off x="803106" y="1738418"/>
            <a:ext cx="4892843" cy="1900132"/>
          </a:xfrm>
          <a:prstGeom prst="rect">
            <a:avLst/>
          </a:prstGeom>
        </p:spPr>
        <p:txBody>
          <a:bodyPr/>
          <a:lstStyle>
            <a:lvl1pPr marL="342854" indent="-342854" algn="l" defTabSz="4571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Bell Gothic Light"/>
                <a:ea typeface="ＭＳ Ｐゴシック" pitchFamily="31" charset="-128"/>
                <a:cs typeface="Bell Gothic Light"/>
              </a:defRPr>
            </a:lvl1pPr>
            <a:lvl2pPr marL="742848" indent="-285711" algn="l" defTabSz="4571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Bell Gothic Light"/>
                <a:ea typeface="ＭＳ Ｐゴシック" pitchFamily="31" charset="-128"/>
                <a:cs typeface="Bell Gothic Light"/>
              </a:defRPr>
            </a:lvl2pPr>
            <a:lvl3pPr marL="1142845" indent="-228568" algn="l" defTabSz="4571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Bell Gothic Light"/>
                <a:ea typeface="ＭＳ Ｐゴシック" pitchFamily="31" charset="-128"/>
                <a:cs typeface="Bell Gothic Light"/>
              </a:defRPr>
            </a:lvl3pPr>
            <a:lvl4pPr marL="1599982" indent="-228568" algn="l" defTabSz="4571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Bell Gothic Light"/>
                <a:ea typeface="ＭＳ Ｐゴシック" pitchFamily="31" charset="-128"/>
                <a:cs typeface="Bell Gothic Light"/>
              </a:defRPr>
            </a:lvl4pPr>
            <a:lvl5pPr marL="2057121" indent="-228568" algn="l" defTabSz="4571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Bell Gothic Light"/>
                <a:ea typeface="ＭＳ Ｐゴシック" pitchFamily="31" charset="-128"/>
                <a:cs typeface="Bell Gothic Light"/>
              </a:defRPr>
            </a:lvl5pPr>
            <a:lvl6pPr marL="2514261" indent="-228568" algn="l" defTabSz="45713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396" indent="-228568" algn="l" defTabSz="45713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35" indent="-228568" algn="l" defTabSz="45713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673" indent="-228568" algn="l" defTabSz="45713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sv-SE" sz="1800" u="sng" dirty="0"/>
              <a:t>Kanaliseringar i korsningar</a:t>
            </a:r>
          </a:p>
          <a:p>
            <a:r>
              <a:rPr lang="sv-SE" sz="1200" dirty="0"/>
              <a:t>Kanaliseringar i form av refuger eller målade spärrområden leder till uppdelning av länkar enligt nya regler.</a:t>
            </a:r>
          </a:p>
          <a:p>
            <a:r>
              <a:rPr lang="sv-SE" sz="1200" dirty="0"/>
              <a:t>Tidigare räknade man bara in den fysiska refugen men nu räknar man även in målat spärrområde (25m x 10m).</a:t>
            </a:r>
          </a:p>
          <a:p>
            <a:pPr lvl="0"/>
            <a:r>
              <a:rPr lang="sv-SE" sz="1200" dirty="0"/>
              <a:t>Nytt är </a:t>
            </a:r>
            <a:r>
              <a:rPr lang="sv-SE" sz="1200" dirty="0" smtClean="0"/>
              <a:t>också </a:t>
            </a:r>
            <a:r>
              <a:rPr lang="sv-SE" sz="1200" dirty="0"/>
              <a:t>att riktningsgivande refuger, även målade sådana, skall resultera i uppdelade länkar. Se bilderna nedan. Detta för att kunna koppla olika trafikregler för sväng åt olika håll (bilden längst till höger).</a:t>
            </a:r>
          </a:p>
          <a:p>
            <a:endParaRPr lang="sv-SE" sz="1600" dirty="0" smtClean="0"/>
          </a:p>
          <a:p>
            <a:endParaRPr lang="sv-SE" sz="1800" dirty="0" smtClean="0"/>
          </a:p>
          <a:p>
            <a:endParaRPr lang="sv-SE" sz="1800" dirty="0" smtClean="0"/>
          </a:p>
          <a:p>
            <a:endParaRPr lang="sv-SE" sz="1800" dirty="0"/>
          </a:p>
        </p:txBody>
      </p:sp>
      <p:pic>
        <p:nvPicPr>
          <p:cNvPr id="15" name="Bildobjekt 14"/>
          <p:cNvPicPr/>
          <p:nvPr/>
        </p:nvPicPr>
        <p:blipFill>
          <a:blip r:embed="rId3"/>
          <a:stretch>
            <a:fillRect/>
          </a:stretch>
        </p:blipFill>
        <p:spPr>
          <a:xfrm>
            <a:off x="5896379" y="1738418"/>
            <a:ext cx="2423795" cy="1881832"/>
          </a:xfrm>
          <a:prstGeom prst="rect">
            <a:avLst/>
          </a:prstGeom>
        </p:spPr>
      </p:pic>
      <p:pic>
        <p:nvPicPr>
          <p:cNvPr id="16" name="Bildobjekt 15"/>
          <p:cNvPicPr/>
          <p:nvPr/>
        </p:nvPicPr>
        <p:blipFill>
          <a:blip r:embed="rId4"/>
          <a:stretch>
            <a:fillRect/>
          </a:stretch>
        </p:blipFill>
        <p:spPr>
          <a:xfrm>
            <a:off x="8320174" y="1738418"/>
            <a:ext cx="2371898" cy="1881832"/>
          </a:xfrm>
          <a:prstGeom prst="rect">
            <a:avLst/>
          </a:prstGeom>
        </p:spPr>
      </p:pic>
      <p:cxnSp>
        <p:nvCxnSpPr>
          <p:cNvPr id="17" name="Rak pilkoppling 16"/>
          <p:cNvCxnSpPr/>
          <p:nvPr/>
        </p:nvCxnSpPr>
        <p:spPr>
          <a:xfrm>
            <a:off x="5543550" y="2679334"/>
            <a:ext cx="1564726" cy="38806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0" name="Bildobjekt 19"/>
          <p:cNvPicPr/>
          <p:nvPr/>
        </p:nvPicPr>
        <p:blipFill>
          <a:blip r:embed="rId5"/>
          <a:stretch>
            <a:fillRect/>
          </a:stretch>
        </p:blipFill>
        <p:spPr>
          <a:xfrm>
            <a:off x="344473" y="3988505"/>
            <a:ext cx="2085095" cy="1713647"/>
          </a:xfrm>
          <a:prstGeom prst="rect">
            <a:avLst/>
          </a:prstGeom>
        </p:spPr>
      </p:pic>
      <p:pic>
        <p:nvPicPr>
          <p:cNvPr id="21" name="Bildobjekt 20"/>
          <p:cNvPicPr/>
          <p:nvPr/>
        </p:nvPicPr>
        <p:blipFill>
          <a:blip r:embed="rId6"/>
          <a:stretch>
            <a:fillRect/>
          </a:stretch>
        </p:blipFill>
        <p:spPr>
          <a:xfrm>
            <a:off x="2498937" y="3988504"/>
            <a:ext cx="2085095" cy="1713647"/>
          </a:xfrm>
          <a:prstGeom prst="rect">
            <a:avLst/>
          </a:prstGeom>
        </p:spPr>
      </p:pic>
      <p:pic>
        <p:nvPicPr>
          <p:cNvPr id="22" name="Bildobjekt 21"/>
          <p:cNvPicPr/>
          <p:nvPr/>
        </p:nvPicPr>
        <p:blipFill>
          <a:blip r:embed="rId7"/>
          <a:stretch>
            <a:fillRect/>
          </a:stretch>
        </p:blipFill>
        <p:spPr>
          <a:xfrm>
            <a:off x="4653401" y="4008312"/>
            <a:ext cx="2085095" cy="1713647"/>
          </a:xfrm>
          <a:prstGeom prst="rect">
            <a:avLst/>
          </a:prstGeom>
        </p:spPr>
      </p:pic>
      <p:pic>
        <p:nvPicPr>
          <p:cNvPr id="23" name="Bildobjekt 22"/>
          <p:cNvPicPr/>
          <p:nvPr/>
        </p:nvPicPr>
        <p:blipFill>
          <a:blip r:embed="rId8"/>
          <a:stretch>
            <a:fillRect/>
          </a:stretch>
        </p:blipFill>
        <p:spPr>
          <a:xfrm>
            <a:off x="6807865" y="4008312"/>
            <a:ext cx="2227349" cy="1713647"/>
          </a:xfrm>
          <a:prstGeom prst="rect">
            <a:avLst/>
          </a:prstGeom>
        </p:spPr>
      </p:pic>
      <p:pic>
        <p:nvPicPr>
          <p:cNvPr id="31" name="Bildobjekt 30"/>
          <p:cNvPicPr/>
          <p:nvPr/>
        </p:nvPicPr>
        <p:blipFill>
          <a:blip r:embed="rId9"/>
          <a:stretch>
            <a:fillRect/>
          </a:stretch>
        </p:blipFill>
        <p:spPr>
          <a:xfrm>
            <a:off x="9104583" y="3970205"/>
            <a:ext cx="2233604" cy="1713647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026591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Underrubrik 7"/>
          <p:cNvSpPr>
            <a:spLocks noGrp="1"/>
          </p:cNvSpPr>
          <p:nvPr>
            <p:ph type="subTitle" idx="1"/>
          </p:nvPr>
        </p:nvSpPr>
        <p:spPr>
          <a:xfrm>
            <a:off x="842963" y="2427316"/>
            <a:ext cx="1456400" cy="640080"/>
          </a:xfrm>
        </p:spPr>
        <p:txBody>
          <a:bodyPr/>
          <a:lstStyle/>
          <a:p>
            <a:r>
              <a:rPr lang="sv-SE" dirty="0" smtClean="0"/>
              <a:t> </a:t>
            </a:r>
            <a:endParaRPr lang="sv-SE" dirty="0"/>
          </a:p>
        </p:txBody>
      </p:sp>
      <p:sp>
        <p:nvSpPr>
          <p:cNvPr id="7" name="Rubrik 6"/>
          <p:cNvSpPr>
            <a:spLocks noGrp="1"/>
          </p:cNvSpPr>
          <p:nvPr>
            <p:ph type="ctrTitle"/>
          </p:nvPr>
        </p:nvSpPr>
        <p:spPr>
          <a:xfrm>
            <a:off x="842963" y="773368"/>
            <a:ext cx="9733597" cy="615095"/>
          </a:xfrm>
        </p:spPr>
        <p:txBody>
          <a:bodyPr/>
          <a:lstStyle/>
          <a:p>
            <a:r>
              <a:rPr lang="sv-SE" dirty="0" smtClean="0"/>
              <a:t>Generaliseringsregler</a:t>
            </a:r>
            <a:endParaRPr lang="sv-SE" dirty="0"/>
          </a:p>
        </p:txBody>
      </p:sp>
      <p:sp>
        <p:nvSpPr>
          <p:cNvPr id="12" name="Platshållare för text 2"/>
          <p:cNvSpPr txBox="1">
            <a:spLocks/>
          </p:cNvSpPr>
          <p:nvPr/>
        </p:nvSpPr>
        <p:spPr>
          <a:xfrm>
            <a:off x="803107" y="1738417"/>
            <a:ext cx="6262724" cy="2404091"/>
          </a:xfrm>
          <a:prstGeom prst="rect">
            <a:avLst/>
          </a:prstGeom>
        </p:spPr>
        <p:txBody>
          <a:bodyPr/>
          <a:lstStyle>
            <a:lvl1pPr marL="342854" indent="-342854" algn="l" defTabSz="4571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Bell Gothic Light"/>
                <a:ea typeface="ＭＳ Ｐゴシック" pitchFamily="31" charset="-128"/>
                <a:cs typeface="Bell Gothic Light"/>
              </a:defRPr>
            </a:lvl1pPr>
            <a:lvl2pPr marL="742848" indent="-285711" algn="l" defTabSz="4571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Bell Gothic Light"/>
                <a:ea typeface="ＭＳ Ｐゴシック" pitchFamily="31" charset="-128"/>
                <a:cs typeface="Bell Gothic Light"/>
              </a:defRPr>
            </a:lvl2pPr>
            <a:lvl3pPr marL="1142845" indent="-228568" algn="l" defTabSz="4571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Bell Gothic Light"/>
                <a:ea typeface="ＭＳ Ｐゴシック" pitchFamily="31" charset="-128"/>
                <a:cs typeface="Bell Gothic Light"/>
              </a:defRPr>
            </a:lvl3pPr>
            <a:lvl4pPr marL="1599982" indent="-228568" algn="l" defTabSz="4571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Bell Gothic Light"/>
                <a:ea typeface="ＭＳ Ｐゴシック" pitchFamily="31" charset="-128"/>
                <a:cs typeface="Bell Gothic Light"/>
              </a:defRPr>
            </a:lvl4pPr>
            <a:lvl5pPr marL="2057121" indent="-228568" algn="l" defTabSz="4571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Bell Gothic Light"/>
                <a:ea typeface="ＭＳ Ｐゴシック" pitchFamily="31" charset="-128"/>
                <a:cs typeface="Bell Gothic Light"/>
              </a:defRPr>
            </a:lvl5pPr>
            <a:lvl6pPr marL="2514261" indent="-228568" algn="l" defTabSz="45713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396" indent="-228568" algn="l" defTabSz="45713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35" indent="-228568" algn="l" defTabSz="45713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673" indent="-228568" algn="l" defTabSz="45713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sv-SE" sz="1800" u="sng" smtClean="0"/>
              <a:t>Avvikelser från grundregeln</a:t>
            </a:r>
          </a:p>
          <a:p>
            <a:endParaRPr lang="sv-SE" sz="1600" smtClean="0"/>
          </a:p>
          <a:p>
            <a:endParaRPr lang="sv-SE" sz="1800" smtClean="0"/>
          </a:p>
          <a:p>
            <a:endParaRPr lang="sv-SE" sz="1800" smtClean="0"/>
          </a:p>
          <a:p>
            <a:endParaRPr lang="sv-SE" sz="1800" dirty="0"/>
          </a:p>
        </p:txBody>
      </p:sp>
      <p:pic>
        <p:nvPicPr>
          <p:cNvPr id="13" name="Bildobjekt 1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63" y="2405503"/>
            <a:ext cx="3063212" cy="1095715"/>
          </a:xfrm>
          <a:prstGeom prst="rect">
            <a:avLst/>
          </a:prstGeom>
          <a:noFill/>
        </p:spPr>
      </p:pic>
      <p:pic>
        <p:nvPicPr>
          <p:cNvPr id="14" name="Bildobjekt 13"/>
          <p:cNvPicPr/>
          <p:nvPr/>
        </p:nvPicPr>
        <p:blipFill>
          <a:blip r:embed="rId4"/>
          <a:stretch>
            <a:fillRect/>
          </a:stretch>
        </p:blipFill>
        <p:spPr>
          <a:xfrm>
            <a:off x="3934469" y="2405502"/>
            <a:ext cx="2973421" cy="1095715"/>
          </a:xfrm>
          <a:prstGeom prst="rect">
            <a:avLst/>
          </a:prstGeom>
        </p:spPr>
      </p:pic>
      <p:pic>
        <p:nvPicPr>
          <p:cNvPr id="15" name="Bildobjekt 14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63" y="3592277"/>
            <a:ext cx="3091506" cy="1144087"/>
          </a:xfrm>
          <a:prstGeom prst="rect">
            <a:avLst/>
          </a:prstGeom>
          <a:noFill/>
        </p:spPr>
      </p:pic>
      <p:pic>
        <p:nvPicPr>
          <p:cNvPr id="16" name="Bildobjekt 15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63" y="4827423"/>
            <a:ext cx="3091506" cy="988131"/>
          </a:xfrm>
          <a:prstGeom prst="rect">
            <a:avLst/>
          </a:prstGeom>
          <a:noFill/>
        </p:spPr>
      </p:pic>
      <p:pic>
        <p:nvPicPr>
          <p:cNvPr id="17" name="Bildobjekt 16"/>
          <p:cNvPicPr/>
          <p:nvPr/>
        </p:nvPicPr>
        <p:blipFill>
          <a:blip r:embed="rId7"/>
          <a:stretch>
            <a:fillRect/>
          </a:stretch>
        </p:blipFill>
        <p:spPr>
          <a:xfrm>
            <a:off x="4391526" y="4831299"/>
            <a:ext cx="2963665" cy="984255"/>
          </a:xfrm>
          <a:prstGeom prst="rect">
            <a:avLst/>
          </a:prstGeom>
        </p:spPr>
      </p:pic>
      <p:pic>
        <p:nvPicPr>
          <p:cNvPr id="18" name="Bildobjekt 17"/>
          <p:cNvPicPr/>
          <p:nvPr/>
        </p:nvPicPr>
        <p:blipFill>
          <a:blip r:embed="rId8"/>
          <a:stretch>
            <a:fillRect/>
          </a:stretch>
        </p:blipFill>
        <p:spPr>
          <a:xfrm>
            <a:off x="7355191" y="4835177"/>
            <a:ext cx="2963665" cy="980377"/>
          </a:xfrm>
          <a:prstGeom prst="rect">
            <a:avLst/>
          </a:prstGeom>
        </p:spPr>
      </p:pic>
      <p:sp>
        <p:nvSpPr>
          <p:cNvPr id="19" name="textruta 18"/>
          <p:cNvSpPr txBox="1"/>
          <p:nvPr/>
        </p:nvSpPr>
        <p:spPr>
          <a:xfrm>
            <a:off x="4173284" y="3683363"/>
            <a:ext cx="4547061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sv-SE" sz="1200" dirty="0" smtClean="0"/>
              <a:t>Där spärrlinje slutar vinklas länken ca 45° ut/in mot huvudlänken.</a:t>
            </a:r>
          </a:p>
        </p:txBody>
      </p:sp>
      <p:sp>
        <p:nvSpPr>
          <p:cNvPr id="20" name="textruta 19"/>
          <p:cNvSpPr txBox="1"/>
          <p:nvPr/>
        </p:nvSpPr>
        <p:spPr>
          <a:xfrm>
            <a:off x="5081660" y="4248360"/>
            <a:ext cx="4547062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sv-SE" sz="1200" dirty="0"/>
              <a:t>Saknas det spärrlinje ritas länken i en rak linje tills den skär huvudvägen</a:t>
            </a:r>
            <a:r>
              <a:rPr lang="sv-SE" sz="1200" dirty="0" smtClean="0"/>
              <a:t>.</a:t>
            </a:r>
            <a:endParaRPr lang="sv-SE" sz="1200" dirty="0"/>
          </a:p>
        </p:txBody>
      </p:sp>
      <p:cxnSp>
        <p:nvCxnSpPr>
          <p:cNvPr id="21" name="Rak pilkoppling 20"/>
          <p:cNvCxnSpPr>
            <a:stCxn id="19" idx="1"/>
          </p:cNvCxnSpPr>
          <p:nvPr/>
        </p:nvCxnSpPr>
        <p:spPr>
          <a:xfrm flipH="1" flipV="1">
            <a:off x="2446973" y="2940462"/>
            <a:ext cx="1726311" cy="881401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ak pilkoppling 21"/>
          <p:cNvCxnSpPr>
            <a:stCxn id="19" idx="1"/>
          </p:cNvCxnSpPr>
          <p:nvPr/>
        </p:nvCxnSpPr>
        <p:spPr>
          <a:xfrm flipH="1">
            <a:off x="2636669" y="3821863"/>
            <a:ext cx="1536615" cy="1540397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ak pilkoppling 22"/>
          <p:cNvCxnSpPr/>
          <p:nvPr/>
        </p:nvCxnSpPr>
        <p:spPr>
          <a:xfrm flipH="1" flipV="1">
            <a:off x="5261767" y="3217670"/>
            <a:ext cx="5622" cy="463379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ak pilkoppling 30"/>
          <p:cNvCxnSpPr>
            <a:stCxn id="20" idx="2"/>
          </p:cNvCxnSpPr>
          <p:nvPr/>
        </p:nvCxnSpPr>
        <p:spPr>
          <a:xfrm flipH="1">
            <a:off x="6076950" y="4710025"/>
            <a:ext cx="1278241" cy="60294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ak pilkoppling 31"/>
          <p:cNvCxnSpPr>
            <a:stCxn id="20" idx="2"/>
          </p:cNvCxnSpPr>
          <p:nvPr/>
        </p:nvCxnSpPr>
        <p:spPr>
          <a:xfrm>
            <a:off x="7355191" y="4710025"/>
            <a:ext cx="1365154" cy="60294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0742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startbild logo">
  <a:themeElements>
    <a:clrScheme name="Gråskala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Webbinarie 2021" id="{C2DA1059-782C-487E-B57C-5F5DF03608C9}" vid="{5A56E023-8A30-4F78-BC3C-64FB6BC75F41}"/>
    </a:ext>
  </a:extLst>
</a:theme>
</file>

<file path=ppt/theme/theme2.xml><?xml version="1.0" encoding="utf-8"?>
<a:theme xmlns:a="http://schemas.openxmlformats.org/drawingml/2006/main" name="2_startbild logo">
  <a:themeElements>
    <a:clrScheme name="Gråskala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Webbinarie 2021" id="{C2DA1059-782C-487E-B57C-5F5DF03608C9}" vid="{D4A4AB15-BA20-43F8-8468-5709253D5ED5}"/>
    </a:ext>
  </a:extLst>
</a:theme>
</file>

<file path=ppt/theme/theme3.xml><?xml version="1.0" encoding="utf-8"?>
<a:theme xmlns:a="http://schemas.openxmlformats.org/drawingml/2006/main" name="2_Ämne/tema namn på talare">
  <a:themeElements>
    <a:clrScheme name="Gråskala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Webbinarie 2021" id="{C2DA1059-782C-487E-B57C-5F5DF03608C9}" vid="{368154D1-D5B3-46D9-8553-62F6A175A82A}"/>
    </a:ext>
  </a:extLst>
</a:theme>
</file>

<file path=ppt/theme/theme4.xml><?xml version="1.0" encoding="utf-8"?>
<a:theme xmlns:a="http://schemas.openxmlformats.org/drawingml/2006/main" name="1_Office-tema">
  <a:themeElements>
    <a:clrScheme name="Gråskala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Webbinarie 2021" id="{C2DA1059-782C-487E-B57C-5F5DF03608C9}" vid="{8F83B684-922C-408B-B96C-417D8F10B384}"/>
    </a:ext>
  </a:extLst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kumentdatum_x0020_NY xmlns="Trafikverket">2021-04-06T22:00:00+00:00</Dokumentdatum_x0020_NY>
    <Skapat_x0020_av_x0020_NY xmlns="Trafikverket">Göransson Staffan, UHvädi Konsult</Skapat_x0020_av_x0020_NY>
    <TRVversionNY xmlns="Trafikverket">0.9</TRVversionNY>
    <TaxCatchAll xmlns="a0fc29a5-e8c2-4770-ab5a-0e35f67373e1">
      <Value>28</Value>
    </TaxCatchAll>
    <TrvUploadedDocumentTypeTaxHTField0 xmlns="a0fc29a5-e8c2-4770-ab5a-0e35f67373e1">
      <Terms xmlns="http://schemas.microsoft.com/office/infopath/2007/PartnerControls">
        <TermInfo xmlns="http://schemas.microsoft.com/office/infopath/2007/PartnerControls">
          <TermName xmlns="http://schemas.microsoft.com/office/infopath/2007/PartnerControls">ARBETSMATERIAL</TermName>
          <TermId xmlns="http://schemas.microsoft.com/office/infopath/2007/PartnerControls">a2894791-a90f-4fd8-bd38-5426c743cb42</TermId>
        </TermInfo>
      </Terms>
    </TrvUploadedDocumentTypeTaxHTField0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Uppladdat arbetsrumsdokument" ma:contentTypeID="0x0101002EE44F411E754ABAB6EB27FC7D8442BF00FBDC29B7F7B140FA848AB6ABEF7636D900F1895E12A6F3C849A0714188E5B04942" ma:contentTypeVersion="4" ma:contentTypeDescription="Skapa ett nytt dokument." ma:contentTypeScope="" ma:versionID="f35f253959b37b378d76142c8d407235">
  <xsd:schema xmlns:xsd="http://www.w3.org/2001/XMLSchema" xmlns:xs="http://www.w3.org/2001/XMLSchema" xmlns:p="http://schemas.microsoft.com/office/2006/metadata/properties" xmlns:ns1="Trafikverket" xmlns:ns3="a0fc29a5-e8c2-4770-ab5a-0e35f67373e1" targetNamespace="http://schemas.microsoft.com/office/2006/metadata/properties" ma:root="true" ma:fieldsID="d23bc5663fae010e8ff40bf66f6a8bbb" ns1:_="" ns3:_="">
    <xsd:import namespace="Trafikverket"/>
    <xsd:import namespace="a0fc29a5-e8c2-4770-ab5a-0e35f67373e1"/>
    <xsd:element name="properties">
      <xsd:complexType>
        <xsd:sequence>
          <xsd:element name="documentManagement">
            <xsd:complexType>
              <xsd:all>
                <xsd:element ref="ns1:Skapat_x0020_av_x0020_NY"/>
                <xsd:element ref="ns1:Dokumentdatum_x0020_NY"/>
                <xsd:element ref="ns1:TRVversionNY" minOccurs="0"/>
                <xsd:element ref="ns1:TrvDocumentTemplateId" minOccurs="0"/>
                <xsd:element ref="ns1:TrvDocumentTemplateVersion" minOccurs="0"/>
                <xsd:element ref="ns3:TrvUploadedDocumentTypeTaxHTField0" minOccurs="0"/>
                <xsd:element ref="ns3:TaxCatchAll" minOccurs="0"/>
                <xsd:element ref="ns3:TaxCatchAllLabe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Trafikverket" elementFormDefault="qualified">
    <xsd:import namespace="http://schemas.microsoft.com/office/2006/documentManagement/types"/>
    <xsd:import namespace="http://schemas.microsoft.com/office/infopath/2007/PartnerControls"/>
    <xsd:element name="Skapat_x0020_av_x0020_NY" ma:index="0" ma:displayName="Skapat av" ma:description="Namn och organisationsbeteckning för den person som skapat dokumentet." ma:internalName="TrvCreatedBy" ma:readOnly="false">
      <xsd:simpleType>
        <xsd:restriction base="dms:Text"/>
      </xsd:simpleType>
    </xsd:element>
    <xsd:element name="Dokumentdatum_x0020_NY" ma:index="2" ma:displayName="Dokumentdatum" ma:description="Datum för nuvarande version" ma:format="DateOnly" ma:internalName="TrvDocumentDate" ma:readOnly="false">
      <xsd:simpleType>
        <xsd:restriction base="dms:DateTime"/>
      </xsd:simpleType>
    </xsd:element>
    <xsd:element name="TRVversionNY" ma:index="8" nillable="true" ma:displayName="Version" ma:description="Dokumentets versionsnummer" ma:internalName="TrvVersion" ma:readOnly="true">
      <xsd:simpleType>
        <xsd:restriction base="dms:Text"/>
      </xsd:simpleType>
    </xsd:element>
    <xsd:element name="TrvDocumentTemplateId" ma:index="9" nillable="true" ma:displayName="TMALL-nummer" ma:description="Unik sträng eller nummer som identifierar dokumentmallen. Värdet sätts av respektive system." ma:internalName="TrvDocumentTemplateId" ma:readOnly="true">
      <xsd:simpleType>
        <xsd:restriction base="dms:Text"/>
      </xsd:simpleType>
    </xsd:element>
    <xsd:element name="TrvDocumentTemplateVersion" ma:index="10" nillable="true" ma:displayName="Mallversion" ma:description="Dokumentmallens versionsnummer" ma:internalName="TrvDocumentTemplateVers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fc29a5-e8c2-4770-ab5a-0e35f67373e1" elementFormDefault="qualified">
    <xsd:import namespace="http://schemas.microsoft.com/office/2006/documentManagement/types"/>
    <xsd:import namespace="http://schemas.microsoft.com/office/infopath/2007/PartnerControls"/>
    <xsd:element name="TrvUploadedDocumentTypeTaxHTField0" ma:index="13" ma:taxonomy="true" ma:internalName="TrvUploadedDocumentTypeTaxHTField0" ma:taxonomyFieldName="TrvUploadedDocumentType" ma:displayName="Dokumenttyp för uppladdade dokument" ma:readOnly="false" ma:fieldId="{eb96df49-af7b-4885-ae87-85b965eb0ad2}" ma:sspId="186cccb1-9fab-4187-b54f-d2fc3705fc8a" ma:termSetId="152f56a5-fdb2-4180-8a6e-79ef00400bc3" ma:anchorId="238613c4-8162-47c5-b0c8-3db178651ae8" ma:open="false" ma:isKeyword="false">
      <xsd:complexType>
        <xsd:sequence>
          <xsd:element ref="pc:Terms" minOccurs="0" maxOccurs="1"/>
        </xsd:sequence>
      </xsd:complexType>
    </xsd:element>
    <xsd:element name="TaxCatchAll" ma:index="14" nillable="true" ma:displayName="Taxonomy Catch All Column" ma:description="" ma:hidden="true" ma:list="{4b28c2f6-f56f-4aeb-b69b-1f7e22a8d85f}" ma:internalName="TaxCatchAll" ma:showField="CatchAllData" ma:web="a0fc29a5-e8c2-4770-ab5a-0e35f67373e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5" nillable="true" ma:displayName="Taxonomy Catch All Column1" ma:description="" ma:hidden="true" ma:list="{4b28c2f6-f56f-4aeb-b69b-1f7e22a8d85f}" ma:internalName="TaxCatchAllLabel" ma:readOnly="true" ma:showField="CatchAllDataLabel" ma:web="a0fc29a5-e8c2-4770-ab5a-0e35f67373e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1" ma:displayName="Innehållstyp"/>
        <xsd:element ref="dc:title" maxOccurs="1" ma:index="1" ma:displayName="Dokument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customXsn xmlns="http://schemas.microsoft.com/office/2006/metadata/customXsn">
  <xsnLocation/>
  <cached>True</cached>
  <openByDefault>True</openByDefault>
  <xsnScope/>
</customXsn>
</file>

<file path=customXml/itemProps1.xml><?xml version="1.0" encoding="utf-8"?>
<ds:datastoreItem xmlns:ds="http://schemas.openxmlformats.org/officeDocument/2006/customXml" ds:itemID="{280BD662-5DA5-4401-9BAE-20DBDA3C6EA6}">
  <ds:schemaRefs>
    <ds:schemaRef ds:uri="http://schemas.openxmlformats.org/package/2006/metadata/core-properties"/>
    <ds:schemaRef ds:uri="http://purl.org/dc/dcmitype/"/>
    <ds:schemaRef ds:uri="Trafikverket"/>
    <ds:schemaRef ds:uri="http://schemas.microsoft.com/office/2006/documentManagement/types"/>
    <ds:schemaRef ds:uri="http://schemas.microsoft.com/office/2006/metadata/properties"/>
    <ds:schemaRef ds:uri="a0fc29a5-e8c2-4770-ab5a-0e35f67373e1"/>
    <ds:schemaRef ds:uri="http://purl.org/dc/elements/1.1/"/>
    <ds:schemaRef ds:uri="http://schemas.microsoft.com/office/infopath/2007/PartnerControls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C6D476CF-CEA5-4F78-A408-506450E6F96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Trafikverket"/>
    <ds:schemaRef ds:uri="a0fc29a5-e8c2-4770-ab5a-0e35f67373e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F9DE687-7270-41C1-9B3B-83818E61D427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A1DA72A6-E798-4205-BB1C-EBAF88926E97}">
  <ds:schemaRefs>
    <ds:schemaRef ds:uri="http://schemas.microsoft.com/office/2006/metadata/customXs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Webbinarie 2021</Template>
  <TotalTime>489</TotalTime>
  <Words>483</Words>
  <Application>Microsoft Office PowerPoint</Application>
  <PresentationFormat>Anpassad</PresentationFormat>
  <Paragraphs>108</Paragraphs>
  <Slides>12</Slides>
  <Notes>12</Notes>
  <HiddenSlides>0</HiddenSlides>
  <MMClips>0</MMClips>
  <ScaleCrop>false</ScaleCrop>
  <HeadingPairs>
    <vt:vector size="8" baseType="variant">
      <vt:variant>
        <vt:lpstr>Använt teckensnitt</vt:lpstr>
      </vt:variant>
      <vt:variant>
        <vt:i4>8</vt:i4>
      </vt:variant>
      <vt:variant>
        <vt:lpstr>Tema</vt:lpstr>
      </vt:variant>
      <vt:variant>
        <vt:i4>4</vt:i4>
      </vt:variant>
      <vt:variant>
        <vt:lpstr>Bildrubriker</vt:lpstr>
      </vt:variant>
      <vt:variant>
        <vt:i4>12</vt:i4>
      </vt:variant>
      <vt:variant>
        <vt:lpstr>Anpassade bildspel</vt:lpstr>
      </vt:variant>
      <vt:variant>
        <vt:i4>1</vt:i4>
      </vt:variant>
    </vt:vector>
  </HeadingPairs>
  <TitlesOfParts>
    <vt:vector size="25" baseType="lpstr">
      <vt:lpstr>ＭＳ Ｐゴシック</vt:lpstr>
      <vt:lpstr>Arial</vt:lpstr>
      <vt:lpstr>Bell Gothic Black</vt:lpstr>
      <vt:lpstr>Bell Gothic Light</vt:lpstr>
      <vt:lpstr>Calibri</vt:lpstr>
      <vt:lpstr>Cooper Black</vt:lpstr>
      <vt:lpstr>Dutch801 XBd BT</vt:lpstr>
      <vt:lpstr>Open Sans</vt:lpstr>
      <vt:lpstr>1_startbild logo</vt:lpstr>
      <vt:lpstr>2_startbild logo</vt:lpstr>
      <vt:lpstr>2_Ämne/tema namn på talare</vt:lpstr>
      <vt:lpstr>1_Office-tema</vt:lpstr>
      <vt:lpstr>PowerPoint-presentation</vt:lpstr>
      <vt:lpstr>Webbinarie april 2021</vt:lpstr>
      <vt:lpstr>Nyheter NVDB 2021</vt:lpstr>
      <vt:lpstr>Nyheter NVDB 2021</vt:lpstr>
      <vt:lpstr>Nyheter NVDB 2021</vt:lpstr>
      <vt:lpstr>Dataproduktspecifikationerna (DPS)</vt:lpstr>
      <vt:lpstr>Generaliseringsregler</vt:lpstr>
      <vt:lpstr>Generaliseringsregler</vt:lpstr>
      <vt:lpstr>Generaliseringsregler</vt:lpstr>
      <vt:lpstr>Indatastöd framåt</vt:lpstr>
      <vt:lpstr>Lantmäteriet</vt:lpstr>
      <vt:lpstr>Frågor??</vt:lpstr>
      <vt:lpstr>Test1</vt:lpstr>
    </vt:vector>
  </TitlesOfParts>
  <Company>Trafikverket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Webbinarie april 2021</dc:title>
  <dc:subject>NVDB</dc:subject>
  <dc:creator>Göransson Staffan, UHvädi Konsult</dc:creator>
  <cp:lastModifiedBy>Löfving Maria, UHväda Konsult</cp:lastModifiedBy>
  <cp:revision>65</cp:revision>
  <dcterms:created xsi:type="dcterms:W3CDTF">2021-03-30T09:55:20Z</dcterms:created>
  <dcterms:modified xsi:type="dcterms:W3CDTF">2022-06-01T07:37:11Z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0x0101002EE44F411E754ABAB6EB27FC7D8442BF00FBDC29B7F7B140FA848AB6ABEF7636D900F1895E12A6F3C849A0714188E5B04942</vt:lpwstr>
  </property>
  <property fmtid="{D5CDD505-2E9C-101B-9397-08002B2CF9AE}" pid="3" name="Dokumenttyp_x0020_NY">
    <vt:lpwstr/>
  </property>
  <property fmtid="{D5CDD505-2E9C-101B-9397-08002B2CF9AE}" pid="4" name="Dokumenttyp NY">
    <vt:lpwstr/>
  </property>
  <property fmtid="{D5CDD505-2E9C-101B-9397-08002B2CF9AE}" pid="5" name="TrvDocumentType">
    <vt:lpwstr>28;#ARBETSMATERIAL|a2894791-a90f-4fd8-bd38-5426c743cb42</vt:lpwstr>
  </property>
  <property fmtid="{D5CDD505-2E9C-101B-9397-08002B2CF9AE}" pid="6" name="TrvUploadedDocumentType">
    <vt:lpwstr>28;#ARBETSMATERIAL|a2894791-a90f-4fd8-bd38-5426c743cb42</vt:lpwstr>
  </property>
  <property fmtid="{D5CDD505-2E9C-101B-9397-08002B2CF9AE}" pid="7" name="TrvDocumentTypeTaxHTField0">
    <vt:lpwstr>ARBETSMATERIAL|a2894791-a90f-4fd8-bd38-5426c743cb42</vt:lpwstr>
  </property>
</Properties>
</file>