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5" r:id="rId5"/>
    <p:sldMasterId id="2147483738" r:id="rId6"/>
    <p:sldMasterId id="2147483731" r:id="rId7"/>
    <p:sldMasterId id="2147483725" r:id="rId8"/>
  </p:sldMasterIdLst>
  <p:notesMasterIdLst>
    <p:notesMasterId r:id="rId24"/>
  </p:notesMasterIdLst>
  <p:handoutMasterIdLst>
    <p:handoutMasterId r:id="rId25"/>
  </p:handoutMasterIdLst>
  <p:sldIdLst>
    <p:sldId id="725" r:id="rId9"/>
    <p:sldId id="732" r:id="rId10"/>
    <p:sldId id="761" r:id="rId11"/>
    <p:sldId id="762" r:id="rId12"/>
    <p:sldId id="739" r:id="rId13"/>
    <p:sldId id="768" r:id="rId14"/>
    <p:sldId id="763" r:id="rId15"/>
    <p:sldId id="764" r:id="rId16"/>
    <p:sldId id="765" r:id="rId17"/>
    <p:sldId id="767" r:id="rId18"/>
    <p:sldId id="749" r:id="rId19"/>
    <p:sldId id="748" r:id="rId20"/>
    <p:sldId id="766" r:id="rId21"/>
    <p:sldId id="769" r:id="rId22"/>
    <p:sldId id="740" r:id="rId23"/>
  </p:sldIdLst>
  <p:sldSz cx="12126913" cy="6858000"/>
  <p:notesSz cx="9144000" cy="6858000"/>
  <p:custShowLst>
    <p:custShow name="Test1" id="0">
      <p:sldLst/>
    </p:custShow>
  </p:custShowLst>
  <p:defaultTextStyle>
    <a:defPPr>
      <a:defRPr lang="sv-S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79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öjd Stina, UHnvf" initials="FSU" lastIdx="200" clrIdx="0">
    <p:extLst>
      <p:ext uri="{19B8F6BF-5375-455C-9EA6-DF929625EA0E}">
        <p15:presenceInfo xmlns:p15="http://schemas.microsoft.com/office/powerpoint/2012/main" userId="S-1-5-21-3282178652-2823510310-3805757255-423658" providerId="AD"/>
      </p:ext>
    </p:extLst>
  </p:cmAuthor>
  <p:cmAuthor id="2" name="Elfwing Yngwe, UHväda Konsult" initials="EYUK" lastIdx="36" clrIdx="1">
    <p:extLst>
      <p:ext uri="{19B8F6BF-5375-455C-9EA6-DF929625EA0E}">
        <p15:presenceInfo xmlns:p15="http://schemas.microsoft.com/office/powerpoint/2012/main" userId="S-1-5-21-3282178652-2823510310-3805757255-8923" providerId="AD"/>
      </p:ext>
    </p:extLst>
  </p:cmAuthor>
  <p:cmAuthor id="3" name="Åström Åsa, UHvädi" initials="ÅÅU" lastIdx="17" clrIdx="2">
    <p:extLst>
      <p:ext uri="{19B8F6BF-5375-455C-9EA6-DF929625EA0E}">
        <p15:presenceInfo xmlns:p15="http://schemas.microsoft.com/office/powerpoint/2012/main" userId="S-1-5-21-3282178652-2823510310-3805757255-8652" providerId="AD"/>
      </p:ext>
    </p:extLst>
  </p:cmAuthor>
  <p:cmAuthor id="4" name="Göransson Staffan, UHvädi Konsult" initials="GSUK" lastIdx="2" clrIdx="3">
    <p:extLst>
      <p:ext uri="{19B8F6BF-5375-455C-9EA6-DF929625EA0E}">
        <p15:presenceInfo xmlns:p15="http://schemas.microsoft.com/office/powerpoint/2012/main" userId="S-1-5-21-3282178652-2823510310-3805757255-53070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D795"/>
    <a:srgbClr val="FF7C80"/>
    <a:srgbClr val="4ACA72"/>
    <a:srgbClr val="34B25B"/>
    <a:srgbClr val="3BC566"/>
    <a:srgbClr val="298B47"/>
    <a:srgbClr val="0099CC"/>
    <a:srgbClr val="E27F00"/>
    <a:srgbClr val="F9E6D1"/>
    <a:srgbClr val="DEEB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Format med tema 1 - dekorfärg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Format med tema 1 - dekorfärg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Format med tema 1 - dekorfärg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85" autoAdjust="0"/>
    <p:restoredTop sz="89535" autoAdjust="0"/>
  </p:normalViewPr>
  <p:slideViewPr>
    <p:cSldViewPr snapToGrid="0">
      <p:cViewPr varScale="1">
        <p:scale>
          <a:sx n="120" d="100"/>
          <a:sy n="120" d="100"/>
        </p:scale>
        <p:origin x="468" y="108"/>
      </p:cViewPr>
      <p:guideLst>
        <p:guide orient="horz" pos="2160"/>
        <p:guide pos="379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09" d="100"/>
          <a:sy n="109" d="100"/>
        </p:scale>
        <p:origin x="165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79484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5F425B34-1DFE-4C52-8B4F-32D6793076A7}" type="datetimeFigureOut">
              <a:rPr lang="sv-SE"/>
              <a:pPr>
                <a:defRPr/>
              </a:pPr>
              <a:t>2022-05-31</a:t>
            </a:fld>
            <a:endParaRPr lang="sv-SE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r>
              <a:rPr lang="sv-SE" smtClean="0"/>
              <a:t>indatastod@trafikverket.se</a:t>
            </a:r>
            <a:endParaRPr lang="sv-SE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1C9373A4-397E-4E21-A295-6EDD2B3D3A5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92331655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A073F4F-D731-4C1E-A56D-4BF22DC87330}" type="datetimeFigureOut">
              <a:rPr lang="sv-SE"/>
              <a:pPr>
                <a:defRPr/>
              </a:pPr>
              <a:t>2022-05-31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2298700" y="514350"/>
            <a:ext cx="45466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 smtClean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r>
              <a:rPr lang="sv-SE" smtClean="0"/>
              <a:t>indatastod@trafikverket.se</a:t>
            </a: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A2E70D1-CE96-4DC2-85BE-F93092C95A7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508938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i="0" baseline="0" dirty="0" smtClean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indatastod@trafikverket.se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91219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800" baseline="0" dirty="0" smtClean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indatastod@trafikverket.se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055850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800" baseline="0" dirty="0" smtClean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indatastod@trafikverket.se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868005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800" baseline="0" dirty="0" smtClean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indatastod@trafikverket.se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097737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800" i="0" baseline="0" dirty="0" smtClean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indatastod@trafikverket.se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68841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800" baseline="0" dirty="0" smtClean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indatastod@trafikverket.se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900749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indatastod@trafikverket.se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3793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indatastod@trafikverket.se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880331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indatastod@trafikverket.se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877112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baseline="0" dirty="0" smtClean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indatastod@trafikverket.se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420965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800" baseline="0" dirty="0" smtClean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indatastod@trafikverket.se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122601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b="1" baseline="0" dirty="0" smtClean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indatastod@trafikverket.se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704196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800" baseline="0" dirty="0" smtClean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indatastod@trafikverket.se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119203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800" baseline="0" dirty="0" smtClean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indatastod@trafikverket.se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468091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800" baseline="0" dirty="0" smtClean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indatastod@trafikverket.se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2563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rtbil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20" userDrawn="1">
          <p15:clr>
            <a:srgbClr val="FBAE40"/>
          </p15:clr>
        </p15:guide>
        <p15:guide id="3" pos="812" userDrawn="1">
          <p15:clr>
            <a:srgbClr val="FBAE40"/>
          </p15:clr>
        </p15:guide>
        <p15:guide id="4" orient="horz" pos="1321" userDrawn="1">
          <p15:clr>
            <a:srgbClr val="A4A3A4"/>
          </p15:clr>
        </p15:guide>
        <p15:guide id="5" pos="902" userDrawn="1">
          <p15:clr>
            <a:srgbClr val="A4A3A4"/>
          </p15:clr>
        </p15:guide>
        <p15:guide id="6" orient="horz" pos="1979" userDrawn="1">
          <p15:clr>
            <a:srgbClr val="F26B43"/>
          </p15:clr>
        </p15:guide>
        <p15:guide id="7" orient="horz" pos="935" userDrawn="1">
          <p15:clr>
            <a:srgbClr val="F26B43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53123" y="1239520"/>
            <a:ext cx="9733597" cy="624461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E27F00"/>
                </a:solidFill>
                <a:latin typeface="Bell Gothic Black"/>
                <a:cs typeface="Bell Gothic Black"/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42963" y="6418496"/>
            <a:ext cx="1278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636669" y="6418496"/>
            <a:ext cx="6711518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sv-SE" sz="1200" smtClean="0">
                <a:solidFill>
                  <a:srgbClr val="E27F00"/>
                </a:solidFill>
                <a:latin typeface="Bell Gothic Light"/>
              </a:rPr>
              <a:t>indatastod@trafikverket.se</a:t>
            </a:r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058400" y="6418496"/>
            <a:ext cx="1526958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20D37FCA-3DE3-40B4-AA6D-F4C03BA9DED3}" type="slidenum">
              <a:rPr lang="sv-SE" sz="1200" smtClean="0">
                <a:solidFill>
                  <a:srgbClr val="E27F00"/>
                </a:solidFill>
                <a:latin typeface="Bell Gothic Light"/>
              </a:rPr>
              <a:pPr algn="r">
                <a:defRPr/>
              </a:pPr>
              <a:t>‹#›</a:t>
            </a:fld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</p:spTree>
    <p:extLst>
      <p:ext uri="{BB962C8B-B14F-4D97-AF65-F5344CB8AC3E}">
        <p14:creationId xmlns:p14="http://schemas.microsoft.com/office/powerpoint/2010/main" val="286363790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729">
          <p15:clr>
            <a:srgbClr val="A4A3A4"/>
          </p15:clr>
        </p15:guide>
        <p15:guide id="2" pos="3820">
          <p15:clr>
            <a:srgbClr val="FBAE40"/>
          </p15:clr>
        </p15:guide>
        <p15:guide id="3" pos="531">
          <p15:clr>
            <a:srgbClr val="FBAE40"/>
          </p15:clr>
        </p15:guide>
        <p15:guide id="4" orient="horz" pos="1480">
          <p15:clr>
            <a:srgbClr val="A4A3A4"/>
          </p15:clr>
        </p15:guide>
        <p15:guide id="5" pos="758">
          <p15:clr>
            <a:srgbClr val="A4A3A4"/>
          </p15:clr>
        </p15:guide>
        <p15:guide id="6" orient="horz" pos="1253">
          <p15:clr>
            <a:srgbClr val="F26B43"/>
          </p15:clr>
        </p15:guide>
        <p15:guide id="7" orient="horz" pos="1094">
          <p15:clr>
            <a:srgbClr val="F26B43"/>
          </p15:clr>
        </p15:guide>
        <p15:guide id="8" pos="710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Rubrik punktlista plats fö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53123" y="1239520"/>
            <a:ext cx="9733597" cy="624461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E27F00"/>
                </a:solidFill>
                <a:latin typeface="Bell Gothic Black"/>
                <a:cs typeface="Bell Gothic Black"/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8" name="Platshållare för innehåll 2"/>
          <p:cNvSpPr>
            <a:spLocks noGrp="1"/>
          </p:cNvSpPr>
          <p:nvPr>
            <p:ph idx="1"/>
          </p:nvPr>
        </p:nvSpPr>
        <p:spPr>
          <a:xfrm>
            <a:off x="853123" y="1989138"/>
            <a:ext cx="4993495" cy="368014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 err="1" smtClean="0"/>
              <a:t>Klicka</a:t>
            </a:r>
            <a:r>
              <a:rPr lang="en-GB" noProof="0" dirty="0" smtClean="0"/>
              <a:t> </a:t>
            </a:r>
            <a:r>
              <a:rPr lang="en-GB" noProof="0" dirty="0" err="1" smtClean="0"/>
              <a:t>här</a:t>
            </a:r>
            <a:r>
              <a:rPr lang="en-GB" noProof="0" dirty="0" smtClean="0"/>
              <a:t> </a:t>
            </a:r>
            <a:r>
              <a:rPr lang="en-GB" noProof="0" dirty="0" err="1" smtClean="0"/>
              <a:t>för</a:t>
            </a:r>
            <a:r>
              <a:rPr lang="en-GB" noProof="0" dirty="0" smtClean="0"/>
              <a:t> </a:t>
            </a:r>
            <a:r>
              <a:rPr lang="en-GB" noProof="0" dirty="0" err="1" smtClean="0"/>
              <a:t>att</a:t>
            </a:r>
            <a:r>
              <a:rPr lang="en-GB" noProof="0" dirty="0" smtClean="0"/>
              <a:t> </a:t>
            </a:r>
            <a:r>
              <a:rPr lang="en-GB" noProof="0" dirty="0" err="1" smtClean="0"/>
              <a:t>ändra</a:t>
            </a:r>
            <a:r>
              <a:rPr lang="en-GB" noProof="0" dirty="0" smtClean="0"/>
              <a:t> format </a:t>
            </a:r>
            <a:r>
              <a:rPr lang="en-GB" noProof="0" dirty="0" err="1" smtClean="0"/>
              <a:t>på</a:t>
            </a:r>
            <a:r>
              <a:rPr lang="en-GB" noProof="0" dirty="0" smtClean="0"/>
              <a:t> </a:t>
            </a:r>
            <a:r>
              <a:rPr lang="en-GB" noProof="0" dirty="0" err="1" smtClean="0"/>
              <a:t>bakgrundstexten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Nivå</a:t>
            </a:r>
            <a:r>
              <a:rPr lang="en-GB" noProof="0" dirty="0" smtClean="0"/>
              <a:t> </a:t>
            </a:r>
            <a:r>
              <a:rPr lang="en-GB" noProof="0" dirty="0" err="1" smtClean="0"/>
              <a:t>två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Nivå</a:t>
            </a:r>
            <a:r>
              <a:rPr lang="en-GB" noProof="0" dirty="0" smtClean="0"/>
              <a:t> </a:t>
            </a:r>
            <a:r>
              <a:rPr lang="en-GB" noProof="0" dirty="0" err="1" smtClean="0"/>
              <a:t>tre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Nivå</a:t>
            </a:r>
            <a:r>
              <a:rPr lang="en-GB" noProof="0" dirty="0" smtClean="0"/>
              <a:t> </a:t>
            </a:r>
            <a:r>
              <a:rPr lang="en-GB" noProof="0" dirty="0" err="1" smtClean="0"/>
              <a:t>fyra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Nivå</a:t>
            </a:r>
            <a:r>
              <a:rPr lang="en-GB" noProof="0" dirty="0" smtClean="0"/>
              <a:t> fem</a:t>
            </a:r>
            <a:endParaRPr lang="en-GB" noProof="0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42963" y="6418496"/>
            <a:ext cx="1278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636669" y="6418496"/>
            <a:ext cx="6711518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sv-SE" sz="1200" smtClean="0">
                <a:solidFill>
                  <a:srgbClr val="E27F00"/>
                </a:solidFill>
                <a:latin typeface="Bell Gothic Light"/>
              </a:rPr>
              <a:t>indatastod@trafikverket.se</a:t>
            </a:r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058400" y="6418496"/>
            <a:ext cx="1526958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20D37FCA-3DE3-40B4-AA6D-F4C03BA9DED3}" type="slidenum">
              <a:rPr lang="sv-SE" sz="1200" smtClean="0">
                <a:solidFill>
                  <a:srgbClr val="E27F00"/>
                </a:solidFill>
                <a:latin typeface="Bell Gothic Light"/>
              </a:rPr>
              <a:pPr algn="r">
                <a:defRPr/>
              </a:pPr>
              <a:t>‹#›</a:t>
            </a:fld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</p:spTree>
    <p:extLst>
      <p:ext uri="{BB962C8B-B14F-4D97-AF65-F5344CB8AC3E}">
        <p14:creationId xmlns:p14="http://schemas.microsoft.com/office/powerpoint/2010/main" val="129642839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729">
          <p15:clr>
            <a:srgbClr val="A4A3A4"/>
          </p15:clr>
        </p15:guide>
        <p15:guide id="2" pos="3820">
          <p15:clr>
            <a:srgbClr val="FBAE40"/>
          </p15:clr>
        </p15:guide>
        <p15:guide id="3" pos="531">
          <p15:clr>
            <a:srgbClr val="FBAE40"/>
          </p15:clr>
        </p15:guide>
        <p15:guide id="4" orient="horz" pos="1480">
          <p15:clr>
            <a:srgbClr val="A4A3A4"/>
          </p15:clr>
        </p15:guide>
        <p15:guide id="5" pos="758">
          <p15:clr>
            <a:srgbClr val="A4A3A4"/>
          </p15:clr>
        </p15:guide>
        <p15:guide id="6" orient="horz" pos="1253">
          <p15:clr>
            <a:srgbClr val="F26B43"/>
          </p15:clr>
        </p15:guide>
        <p15:guide id="7" orient="horz" pos="1094">
          <p15:clr>
            <a:srgbClr val="F26B43"/>
          </p15:clr>
        </p15:guide>
        <p15:guide id="8" pos="7108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42963" y="6418496"/>
            <a:ext cx="1278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  <p:sp>
        <p:nvSpPr>
          <p:cNvPr id="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636669" y="6418496"/>
            <a:ext cx="6711518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sv-SE" sz="1200" smtClean="0">
                <a:solidFill>
                  <a:srgbClr val="E27F00"/>
                </a:solidFill>
                <a:latin typeface="Bell Gothic Light"/>
              </a:rPr>
              <a:t>indatastod@trafikverket.se</a:t>
            </a:r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058400" y="6418496"/>
            <a:ext cx="1526958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20D37FCA-3DE3-40B4-AA6D-F4C03BA9DED3}" type="slidenum">
              <a:rPr lang="sv-SE" sz="1200" smtClean="0">
                <a:solidFill>
                  <a:srgbClr val="E27F00"/>
                </a:solidFill>
                <a:latin typeface="Bell Gothic Light"/>
              </a:rPr>
              <a:pPr algn="r">
                <a:defRPr/>
              </a:pPr>
              <a:t>‹#›</a:t>
            </a:fld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</p:spTree>
    <p:extLst>
      <p:ext uri="{BB962C8B-B14F-4D97-AF65-F5344CB8AC3E}">
        <p14:creationId xmlns:p14="http://schemas.microsoft.com/office/powerpoint/2010/main" val="25342343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Ämne Nam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ctrTitle" hasCustomPrompt="1"/>
          </p:nvPr>
        </p:nvSpPr>
        <p:spPr>
          <a:xfrm>
            <a:off x="-1" y="1899505"/>
            <a:ext cx="12126913" cy="615095"/>
          </a:xfrm>
          <a:prstGeom prst="rect">
            <a:avLst/>
          </a:prstGeom>
        </p:spPr>
        <p:txBody>
          <a:bodyPr/>
          <a:lstStyle>
            <a:lvl1pPr algn="ctr">
              <a:defRPr sz="4800" b="1" baseline="0">
                <a:solidFill>
                  <a:srgbClr val="E27F00"/>
                </a:solidFill>
                <a:latin typeface="Bell Gothic Black"/>
                <a:cs typeface="Bell Gothic Black"/>
              </a:defRPr>
            </a:lvl1pPr>
          </a:lstStyle>
          <a:p>
            <a:r>
              <a:rPr lang="sv-SE" dirty="0" smtClean="0"/>
              <a:t>Klicka för att skriva tema/ämne</a:t>
            </a:r>
            <a:endParaRPr lang="sv-SE" dirty="0"/>
          </a:p>
        </p:txBody>
      </p:sp>
      <p:sp>
        <p:nvSpPr>
          <p:cNvPr id="7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-1" y="2723540"/>
            <a:ext cx="12126913" cy="7054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rgbClr val="E27F00"/>
                </a:solidFill>
                <a:latin typeface="Bell Gothic Light"/>
                <a:cs typeface="Bell Gothic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Förnamn Efternamn Titel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25579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rtbil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305024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20">
          <p15:clr>
            <a:srgbClr val="FBAE40"/>
          </p15:clr>
        </p15:guide>
        <p15:guide id="3" pos="812">
          <p15:clr>
            <a:srgbClr val="FBAE40"/>
          </p15:clr>
        </p15:guide>
        <p15:guide id="4" orient="horz" pos="1298" userDrawn="1">
          <p15:clr>
            <a:srgbClr val="A4A3A4"/>
          </p15:clr>
        </p15:guide>
        <p15:guide id="5" pos="902">
          <p15:clr>
            <a:srgbClr val="A4A3A4"/>
          </p15:clr>
        </p15:guide>
        <p15:guide id="6" orient="horz" pos="1979">
          <p15:clr>
            <a:srgbClr val="F26B43"/>
          </p15:clr>
        </p15:guide>
        <p15:guide id="7" orient="horz" pos="935">
          <p15:clr>
            <a:srgbClr val="F26B43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Ämne Nam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ctrTitle" hasCustomPrompt="1"/>
          </p:nvPr>
        </p:nvSpPr>
        <p:spPr>
          <a:xfrm>
            <a:off x="-1" y="1899505"/>
            <a:ext cx="12126913" cy="615095"/>
          </a:xfrm>
          <a:prstGeom prst="rect">
            <a:avLst/>
          </a:prstGeom>
        </p:spPr>
        <p:txBody>
          <a:bodyPr/>
          <a:lstStyle>
            <a:lvl1pPr algn="ctr">
              <a:defRPr sz="4800" b="1" baseline="0">
                <a:solidFill>
                  <a:srgbClr val="E27F00"/>
                </a:solidFill>
                <a:latin typeface="Bell Gothic Black"/>
                <a:cs typeface="Bell Gothic Black"/>
              </a:defRPr>
            </a:lvl1pPr>
          </a:lstStyle>
          <a:p>
            <a:r>
              <a:rPr lang="sv-SE" dirty="0" smtClean="0"/>
              <a:t>Klicka för att skriva tema/ämne</a:t>
            </a:r>
            <a:endParaRPr lang="sv-SE" dirty="0"/>
          </a:p>
        </p:txBody>
      </p:sp>
      <p:sp>
        <p:nvSpPr>
          <p:cNvPr id="7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-1" y="2723540"/>
            <a:ext cx="12126913" cy="7054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rgbClr val="E27F00"/>
                </a:solidFill>
                <a:latin typeface="Bell Gothic Light"/>
                <a:cs typeface="Bell Gothic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Förnamn Efternamn Titel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16068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Ämne Nam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ctrTitle" hasCustomPrompt="1"/>
          </p:nvPr>
        </p:nvSpPr>
        <p:spPr>
          <a:xfrm>
            <a:off x="-1" y="1899505"/>
            <a:ext cx="12126913" cy="615095"/>
          </a:xfrm>
          <a:prstGeom prst="rect">
            <a:avLst/>
          </a:prstGeom>
        </p:spPr>
        <p:txBody>
          <a:bodyPr/>
          <a:lstStyle>
            <a:lvl1pPr algn="ctr">
              <a:defRPr sz="4800" b="1" baseline="0">
                <a:solidFill>
                  <a:srgbClr val="E27F00"/>
                </a:solidFill>
                <a:latin typeface="Bell Gothic Black"/>
                <a:cs typeface="Bell Gothic Black"/>
              </a:defRPr>
            </a:lvl1pPr>
          </a:lstStyle>
          <a:p>
            <a:r>
              <a:rPr lang="sv-SE" dirty="0" smtClean="0"/>
              <a:t>Klicka för att skriva tema/ämne</a:t>
            </a:r>
            <a:endParaRPr lang="sv-SE" dirty="0"/>
          </a:p>
        </p:txBody>
      </p:sp>
      <p:sp>
        <p:nvSpPr>
          <p:cNvPr id="7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-1" y="2723540"/>
            <a:ext cx="12126913" cy="7054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rgbClr val="E27F00"/>
                </a:solidFill>
                <a:latin typeface="Bell Gothic Light"/>
                <a:cs typeface="Bell Gothic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Förnamn Efternamn Titel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51423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Ämne/tema namn på tal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134834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20" userDrawn="1">
          <p15:clr>
            <a:srgbClr val="FBAE40"/>
          </p15:clr>
        </p15:guide>
        <p15:guide id="3" pos="531" userDrawn="1">
          <p15:clr>
            <a:srgbClr val="FBAE40"/>
          </p15:clr>
        </p15:guide>
        <p15:guide id="4" orient="horz" pos="1321" userDrawn="1">
          <p15:clr>
            <a:srgbClr val="A4A3A4"/>
          </p15:clr>
        </p15:guide>
        <p15:guide id="5" pos="758" userDrawn="1">
          <p15:clr>
            <a:srgbClr val="A4A3A4"/>
          </p15:clr>
        </p15:guide>
        <p15:guide id="6" orient="horz" pos="2001" userDrawn="1">
          <p15:clr>
            <a:srgbClr val="F26B43"/>
          </p15:clr>
        </p15:guide>
        <p15:guide id="7" orient="horz" pos="935" userDrawn="1">
          <p15:clr>
            <a:srgbClr val="F26B43"/>
          </p15:clr>
        </p15:guide>
        <p15:guide id="8" pos="7108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ubrik Ämne Nam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ctrTitle" hasCustomPrompt="1"/>
          </p:nvPr>
        </p:nvSpPr>
        <p:spPr>
          <a:xfrm>
            <a:off x="-1" y="1899505"/>
            <a:ext cx="12126913" cy="615095"/>
          </a:xfrm>
          <a:prstGeom prst="rect">
            <a:avLst/>
          </a:prstGeom>
        </p:spPr>
        <p:txBody>
          <a:bodyPr/>
          <a:lstStyle>
            <a:lvl1pPr algn="ctr">
              <a:defRPr sz="4800" b="1" baseline="0">
                <a:solidFill>
                  <a:srgbClr val="E27F00"/>
                </a:solidFill>
                <a:latin typeface="Bell Gothic Black"/>
                <a:cs typeface="Bell Gothic Black"/>
              </a:defRPr>
            </a:lvl1pPr>
          </a:lstStyle>
          <a:p>
            <a:r>
              <a:rPr lang="sv-SE" dirty="0" smtClean="0"/>
              <a:t>Klicka för att skriva tema/ämne</a:t>
            </a:r>
            <a:endParaRPr lang="sv-SE" dirty="0"/>
          </a:p>
        </p:txBody>
      </p:sp>
      <p:sp>
        <p:nvSpPr>
          <p:cNvPr id="7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-1" y="2723540"/>
            <a:ext cx="12126913" cy="7054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rgbClr val="E27F00"/>
                </a:solidFill>
                <a:latin typeface="Bell Gothic Light"/>
                <a:cs typeface="Bell Gothic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Förnamn Efternamn Titel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4948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Underrubrik 2"/>
          <p:cNvSpPr>
            <a:spLocks noGrp="1"/>
          </p:cNvSpPr>
          <p:nvPr>
            <p:ph type="subTitle" idx="1"/>
          </p:nvPr>
        </p:nvSpPr>
        <p:spPr>
          <a:xfrm>
            <a:off x="854538" y="1989138"/>
            <a:ext cx="9743757" cy="22961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Bell Gothic Light"/>
                <a:cs typeface="Bell Gothic Light"/>
              </a:defRPr>
            </a:lvl1pPr>
            <a:lvl2pPr marL="457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13" name="Rubrik 1"/>
          <p:cNvSpPr>
            <a:spLocks noGrp="1"/>
          </p:cNvSpPr>
          <p:nvPr>
            <p:ph type="ctrTitle"/>
          </p:nvPr>
        </p:nvSpPr>
        <p:spPr>
          <a:xfrm>
            <a:off x="853123" y="1240093"/>
            <a:ext cx="9733597" cy="615095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E27F00"/>
                </a:solidFill>
                <a:latin typeface="Bell Gothic Black"/>
                <a:cs typeface="Bell Gothic Black"/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42963" y="6418496"/>
            <a:ext cx="1278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636669" y="6418496"/>
            <a:ext cx="6711518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sv-SE" sz="1200" smtClean="0">
                <a:solidFill>
                  <a:srgbClr val="E27F00"/>
                </a:solidFill>
                <a:latin typeface="Bell Gothic Light"/>
              </a:rPr>
              <a:t>indatastod@trafikverket.se</a:t>
            </a:r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058400" y="6418496"/>
            <a:ext cx="1526958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20D37FCA-3DE3-40B4-AA6D-F4C03BA9DED3}" type="slidenum">
              <a:rPr lang="sv-SE" sz="1200" smtClean="0">
                <a:solidFill>
                  <a:srgbClr val="E27F00"/>
                </a:solidFill>
                <a:latin typeface="Bell Gothic Light"/>
              </a:rPr>
              <a:pPr algn="r">
                <a:defRPr/>
              </a:pPr>
              <a:t>‹#›</a:t>
            </a:fld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</p:spTree>
    <p:extLst>
      <p:ext uri="{BB962C8B-B14F-4D97-AF65-F5344CB8AC3E}">
        <p14:creationId xmlns:p14="http://schemas.microsoft.com/office/powerpoint/2010/main" val="397813878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729">
          <p15:clr>
            <a:srgbClr val="A4A3A4"/>
          </p15:clr>
        </p15:guide>
        <p15:guide id="2" pos="3820">
          <p15:clr>
            <a:srgbClr val="FBAE40"/>
          </p15:clr>
        </p15:guide>
        <p15:guide id="3" pos="531">
          <p15:clr>
            <a:srgbClr val="FBAE40"/>
          </p15:clr>
        </p15:guide>
        <p15:guide id="4" orient="horz" pos="1480">
          <p15:clr>
            <a:srgbClr val="A4A3A4"/>
          </p15:clr>
        </p15:guide>
        <p15:guide id="5" pos="758">
          <p15:clr>
            <a:srgbClr val="A4A3A4"/>
          </p15:clr>
        </p15:guide>
        <p15:guide id="6" orient="horz" pos="1253">
          <p15:clr>
            <a:srgbClr val="F26B43"/>
          </p15:clr>
        </p15:guide>
        <p15:guide id="7" orient="horz" pos="1094">
          <p15:clr>
            <a:srgbClr val="F26B43"/>
          </p15:clr>
        </p15:guide>
        <p15:guide id="8" pos="710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Underrubrik 2"/>
          <p:cNvSpPr>
            <a:spLocks noGrp="1"/>
          </p:cNvSpPr>
          <p:nvPr>
            <p:ph type="subTitle" idx="1"/>
          </p:nvPr>
        </p:nvSpPr>
        <p:spPr>
          <a:xfrm>
            <a:off x="854538" y="1989138"/>
            <a:ext cx="9743757" cy="22961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Bell Gothic Light"/>
                <a:cs typeface="Bell Gothic Light"/>
              </a:defRPr>
            </a:lvl1pPr>
            <a:lvl2pPr marL="457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13" name="Rubrik 1"/>
          <p:cNvSpPr>
            <a:spLocks noGrp="1"/>
          </p:cNvSpPr>
          <p:nvPr>
            <p:ph type="ctrTitle"/>
          </p:nvPr>
        </p:nvSpPr>
        <p:spPr>
          <a:xfrm>
            <a:off x="853123" y="1240093"/>
            <a:ext cx="9733597" cy="615095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E27F00"/>
                </a:solidFill>
                <a:latin typeface="Bell Gothic Black"/>
                <a:cs typeface="Bell Gothic Black"/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42963" y="6418496"/>
            <a:ext cx="1278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636669" y="6418496"/>
            <a:ext cx="6711518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sv-SE" sz="1200" smtClean="0">
                <a:solidFill>
                  <a:srgbClr val="E27F00"/>
                </a:solidFill>
                <a:latin typeface="Bell Gothic Light"/>
              </a:rPr>
              <a:t>indatastod@trafikverket.se</a:t>
            </a:r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058400" y="6418496"/>
            <a:ext cx="1526958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20D37FCA-3DE3-40B4-AA6D-F4C03BA9DED3}" type="slidenum">
              <a:rPr lang="sv-SE" sz="1200" smtClean="0">
                <a:solidFill>
                  <a:srgbClr val="E27F00"/>
                </a:solidFill>
                <a:latin typeface="Bell Gothic Light"/>
              </a:rPr>
              <a:pPr algn="r">
                <a:defRPr/>
              </a:pPr>
              <a:t>‹#›</a:t>
            </a:fld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</p:spTree>
    <p:extLst>
      <p:ext uri="{BB962C8B-B14F-4D97-AF65-F5344CB8AC3E}">
        <p14:creationId xmlns:p14="http://schemas.microsoft.com/office/powerpoint/2010/main" val="397705286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729" userDrawn="1">
          <p15:clr>
            <a:srgbClr val="A4A3A4"/>
          </p15:clr>
        </p15:guide>
        <p15:guide id="2" pos="3820" userDrawn="1">
          <p15:clr>
            <a:srgbClr val="FBAE40"/>
          </p15:clr>
        </p15:guide>
        <p15:guide id="3" pos="531" userDrawn="1">
          <p15:clr>
            <a:srgbClr val="FBAE40"/>
          </p15:clr>
        </p15:guide>
        <p15:guide id="4" orient="horz" pos="1480" userDrawn="1">
          <p15:clr>
            <a:srgbClr val="A4A3A4"/>
          </p15:clr>
        </p15:guide>
        <p15:guide id="5" pos="758" userDrawn="1">
          <p15:clr>
            <a:srgbClr val="A4A3A4"/>
          </p15:clr>
        </p15:guide>
        <p15:guide id="6" orient="horz" pos="1253" userDrawn="1">
          <p15:clr>
            <a:srgbClr val="F26B43"/>
          </p15:clr>
        </p15:guide>
        <p15:guide id="7" orient="horz" pos="1094" userDrawn="1">
          <p15:clr>
            <a:srgbClr val="F26B43"/>
          </p15:clr>
        </p15:guide>
        <p15:guide id="8" pos="710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 och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53123" y="1239520"/>
            <a:ext cx="9733597" cy="624461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E27F00"/>
                </a:solidFill>
                <a:latin typeface="Bell Gothic Black"/>
                <a:cs typeface="Bell Gothic Black"/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8" name="Platshållare för innehåll 2"/>
          <p:cNvSpPr>
            <a:spLocks noGrp="1"/>
          </p:cNvSpPr>
          <p:nvPr>
            <p:ph idx="1"/>
          </p:nvPr>
        </p:nvSpPr>
        <p:spPr>
          <a:xfrm>
            <a:off x="853123" y="1989138"/>
            <a:ext cx="9733597" cy="368014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 err="1" smtClean="0"/>
              <a:t>Klicka</a:t>
            </a:r>
            <a:r>
              <a:rPr lang="en-GB" noProof="0" dirty="0" smtClean="0"/>
              <a:t> </a:t>
            </a:r>
            <a:r>
              <a:rPr lang="en-GB" noProof="0" dirty="0" err="1" smtClean="0"/>
              <a:t>här</a:t>
            </a:r>
            <a:r>
              <a:rPr lang="en-GB" noProof="0" dirty="0" smtClean="0"/>
              <a:t> </a:t>
            </a:r>
            <a:r>
              <a:rPr lang="en-GB" noProof="0" dirty="0" err="1" smtClean="0"/>
              <a:t>för</a:t>
            </a:r>
            <a:r>
              <a:rPr lang="en-GB" noProof="0" dirty="0" smtClean="0"/>
              <a:t> </a:t>
            </a:r>
            <a:r>
              <a:rPr lang="en-GB" noProof="0" dirty="0" err="1" smtClean="0"/>
              <a:t>att</a:t>
            </a:r>
            <a:r>
              <a:rPr lang="en-GB" noProof="0" dirty="0" smtClean="0"/>
              <a:t> </a:t>
            </a:r>
            <a:r>
              <a:rPr lang="en-GB" noProof="0" dirty="0" err="1" smtClean="0"/>
              <a:t>ändra</a:t>
            </a:r>
            <a:r>
              <a:rPr lang="en-GB" noProof="0" dirty="0" smtClean="0"/>
              <a:t> format </a:t>
            </a:r>
            <a:r>
              <a:rPr lang="en-GB" noProof="0" dirty="0" err="1" smtClean="0"/>
              <a:t>på</a:t>
            </a:r>
            <a:r>
              <a:rPr lang="en-GB" noProof="0" dirty="0" smtClean="0"/>
              <a:t> </a:t>
            </a:r>
            <a:r>
              <a:rPr lang="en-GB" noProof="0" dirty="0" err="1" smtClean="0"/>
              <a:t>bakgrundstexten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Nivå</a:t>
            </a:r>
            <a:r>
              <a:rPr lang="en-GB" noProof="0" dirty="0" smtClean="0"/>
              <a:t> </a:t>
            </a:r>
            <a:r>
              <a:rPr lang="en-GB" noProof="0" dirty="0" err="1" smtClean="0"/>
              <a:t>två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Nivå</a:t>
            </a:r>
            <a:r>
              <a:rPr lang="en-GB" noProof="0" dirty="0" smtClean="0"/>
              <a:t> </a:t>
            </a:r>
            <a:r>
              <a:rPr lang="en-GB" noProof="0" dirty="0" err="1" smtClean="0"/>
              <a:t>tre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Nivå</a:t>
            </a:r>
            <a:r>
              <a:rPr lang="en-GB" noProof="0" dirty="0" smtClean="0"/>
              <a:t> </a:t>
            </a:r>
            <a:r>
              <a:rPr lang="en-GB" noProof="0" dirty="0" err="1" smtClean="0"/>
              <a:t>fyra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Nivå</a:t>
            </a:r>
            <a:r>
              <a:rPr lang="en-GB" noProof="0" dirty="0" smtClean="0"/>
              <a:t> fem</a:t>
            </a:r>
            <a:endParaRPr lang="en-GB" noProof="0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42963" y="6418496"/>
            <a:ext cx="1278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636669" y="6418496"/>
            <a:ext cx="6711518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sv-SE" sz="1200" smtClean="0">
                <a:solidFill>
                  <a:srgbClr val="E27F00"/>
                </a:solidFill>
                <a:latin typeface="Bell Gothic Light"/>
              </a:rPr>
              <a:t>indatastod@trafikverket.se</a:t>
            </a:r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058400" y="6418496"/>
            <a:ext cx="1526958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20D37FCA-3DE3-40B4-AA6D-F4C03BA9DED3}" type="slidenum">
              <a:rPr lang="sv-SE" sz="1200" smtClean="0">
                <a:solidFill>
                  <a:srgbClr val="E27F00"/>
                </a:solidFill>
                <a:latin typeface="Bell Gothic Light"/>
              </a:rPr>
              <a:pPr algn="r">
                <a:defRPr/>
              </a:pPr>
              <a:t>‹#›</a:t>
            </a:fld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</p:spTree>
    <p:extLst>
      <p:ext uri="{BB962C8B-B14F-4D97-AF65-F5344CB8AC3E}">
        <p14:creationId xmlns:p14="http://schemas.microsoft.com/office/powerpoint/2010/main" val="46829910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729" userDrawn="1">
          <p15:clr>
            <a:srgbClr val="A4A3A4"/>
          </p15:clr>
        </p15:guide>
        <p15:guide id="2" pos="3820" userDrawn="1">
          <p15:clr>
            <a:srgbClr val="FBAE40"/>
          </p15:clr>
        </p15:guide>
        <p15:guide id="3" pos="531" userDrawn="1">
          <p15:clr>
            <a:srgbClr val="FBAE40"/>
          </p15:clr>
        </p15:guide>
        <p15:guide id="4" orient="horz" pos="1480" userDrawn="1">
          <p15:clr>
            <a:srgbClr val="A4A3A4"/>
          </p15:clr>
        </p15:guide>
        <p15:guide id="5" pos="758" userDrawn="1">
          <p15:clr>
            <a:srgbClr val="A4A3A4"/>
          </p15:clr>
        </p15:guide>
        <p15:guide id="6" orient="horz" pos="1253" userDrawn="1">
          <p15:clr>
            <a:srgbClr val="F26B43"/>
          </p15:clr>
        </p15:guide>
        <p15:guide id="7" orient="horz" pos="1094" userDrawn="1">
          <p15:clr>
            <a:srgbClr val="F26B43"/>
          </p15:clr>
        </p15:guide>
        <p15:guide id="8" pos="710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 userDrawn="1"/>
        </p:nvSpPr>
        <p:spPr>
          <a:xfrm>
            <a:off x="-1" y="-20043"/>
            <a:ext cx="12126911" cy="6974757"/>
          </a:xfrm>
          <a:prstGeom prst="rect">
            <a:avLst/>
          </a:prstGeom>
          <a:solidFill>
            <a:srgbClr val="E27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510" y="833554"/>
            <a:ext cx="4651888" cy="469610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457138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1" charset="-128"/>
          <a:cs typeface="ＭＳ Ｐゴシック"/>
        </a:defRPr>
      </a:lvl1pPr>
      <a:lvl2pPr algn="ctr" defTabSz="457138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2pPr>
      <a:lvl3pPr algn="ctr" defTabSz="457138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3pPr>
      <a:lvl4pPr algn="ctr" defTabSz="457138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4pPr>
      <a:lvl5pPr algn="ctr" defTabSz="457138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5pPr>
      <a:lvl6pPr marL="457138" algn="ctr" defTabSz="457138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6pPr>
      <a:lvl7pPr marL="914276" algn="ctr" defTabSz="457138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7pPr>
      <a:lvl8pPr marL="1371414" algn="ctr" defTabSz="457138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8pPr>
      <a:lvl9pPr marL="1828553" algn="ctr" defTabSz="457138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9pPr>
    </p:titleStyle>
    <p:bodyStyle>
      <a:lvl1pPr marL="342854" indent="-342854" algn="l" defTabSz="457138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1pPr>
      <a:lvl2pPr marL="742848" indent="-285711" algn="l" defTabSz="457138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2pPr>
      <a:lvl3pPr marL="1142845" indent="-228568" algn="l" defTabSz="457138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3pPr>
      <a:lvl4pPr marL="1599982" indent="-228568" algn="l" defTabSz="457138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4pPr>
      <a:lvl5pPr marL="2057121" indent="-228568" algn="l" defTabSz="457138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5pPr>
      <a:lvl6pPr marL="2514261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96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35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73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8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6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4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3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1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28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65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04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2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865" y="654154"/>
            <a:ext cx="5188770" cy="518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042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1" r:id="rId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457138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1" charset="-128"/>
          <a:cs typeface="ＭＳ Ｐゴシック"/>
        </a:defRPr>
      </a:lvl1pPr>
      <a:lvl2pPr algn="ctr" defTabSz="4571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2pPr>
      <a:lvl3pPr algn="ctr" defTabSz="4571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3pPr>
      <a:lvl4pPr algn="ctr" defTabSz="4571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4pPr>
      <a:lvl5pPr algn="ctr" defTabSz="4571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5pPr>
      <a:lvl6pPr marL="457138" algn="ctr" defTabSz="45713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6pPr>
      <a:lvl7pPr marL="914276" algn="ctr" defTabSz="45713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7pPr>
      <a:lvl8pPr marL="1371414" algn="ctr" defTabSz="45713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8pPr>
      <a:lvl9pPr marL="1828553" algn="ctr" defTabSz="45713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9pPr>
    </p:titleStyle>
    <p:bodyStyle>
      <a:lvl1pPr marL="342854" indent="-342854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1pPr>
      <a:lvl2pPr marL="742848" indent="-285711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2pPr>
      <a:lvl3pPr marL="1142845" indent="-228568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3pPr>
      <a:lvl4pPr marL="1599982" indent="-228568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4pPr>
      <a:lvl5pPr marL="2057121" indent="-228568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5pPr>
      <a:lvl6pPr marL="2514261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96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35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73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8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6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4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3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1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28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65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04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2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434" y="182516"/>
            <a:ext cx="1211032" cy="1191939"/>
          </a:xfrm>
          <a:prstGeom prst="rect">
            <a:avLst/>
          </a:prstGeom>
        </p:spPr>
      </p:pic>
      <p:sp>
        <p:nvSpPr>
          <p:cNvPr id="10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51898" y="6364654"/>
            <a:ext cx="148492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accent1">
                    <a:lumMod val="50000"/>
                  </a:schemeClr>
                </a:solidFill>
                <a:latin typeface="Bell Gothic Ligh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916723" y="6364654"/>
            <a:ext cx="2655277" cy="35682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accent1">
                    <a:lumMod val="50000"/>
                  </a:schemeClr>
                </a:solidFill>
                <a:latin typeface="Bell Gothic Light"/>
              </a:defRPr>
            </a:lvl1pPr>
          </a:lstStyle>
          <a:p>
            <a:pPr>
              <a:defRPr/>
            </a:pPr>
            <a:r>
              <a:rPr lang="sv-SE" smtClean="0"/>
              <a:t>indatastod@trafikverket.se</a:t>
            </a:r>
            <a:endParaRPr lang="sv-SE" dirty="0"/>
          </a:p>
        </p:txBody>
      </p:sp>
      <p:sp>
        <p:nvSpPr>
          <p:cNvPr id="12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814981" y="6364654"/>
            <a:ext cx="1994877" cy="347540"/>
          </a:xfrm>
          <a:prstGeom prst="rect">
            <a:avLst/>
          </a:prstGeom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accent1">
                    <a:lumMod val="50000"/>
                  </a:schemeClr>
                </a:solidFill>
                <a:latin typeface="Calibri" pitchFamily="31" charset="0"/>
              </a:defRPr>
            </a:lvl1pPr>
          </a:lstStyle>
          <a:p>
            <a:pPr>
              <a:defRPr/>
            </a:pPr>
            <a:fld id="{20D37FCA-3DE3-40B4-AA6D-F4C03BA9DED3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2" name="Bildobjekt 1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8" r="-1"/>
          <a:stretch/>
        </p:blipFill>
        <p:spPr>
          <a:xfrm>
            <a:off x="-28279" y="6302788"/>
            <a:ext cx="12155192" cy="55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291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34" r:id="rId2"/>
    <p:sldLayoutId id="2147483759" r:id="rId3"/>
    <p:sldLayoutId id="2147483761" r:id="rId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457138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1" charset="-128"/>
          <a:cs typeface="ＭＳ Ｐゴシック"/>
        </a:defRPr>
      </a:lvl1pPr>
      <a:lvl2pPr algn="ctr" defTabSz="4571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2pPr>
      <a:lvl3pPr algn="ctr" defTabSz="4571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3pPr>
      <a:lvl4pPr algn="ctr" defTabSz="4571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4pPr>
      <a:lvl5pPr algn="ctr" defTabSz="4571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5pPr>
      <a:lvl6pPr marL="457138" algn="ctr" defTabSz="45713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6pPr>
      <a:lvl7pPr marL="914276" algn="ctr" defTabSz="45713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7pPr>
      <a:lvl8pPr marL="1371414" algn="ctr" defTabSz="45713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8pPr>
      <a:lvl9pPr marL="1828553" algn="ctr" defTabSz="45713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9pPr>
    </p:titleStyle>
    <p:bodyStyle>
      <a:lvl1pPr marL="342854" indent="-342854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1pPr>
      <a:lvl2pPr marL="742848" indent="-285711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2pPr>
      <a:lvl3pPr marL="1142845" indent="-228568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3pPr>
      <a:lvl4pPr marL="1599982" indent="-228568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4pPr>
      <a:lvl5pPr marL="2057121" indent="-228568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5pPr>
      <a:lvl6pPr marL="2514261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96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35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73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8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6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4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3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1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28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65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04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8" r="-1"/>
          <a:stretch/>
        </p:blipFill>
        <p:spPr>
          <a:xfrm>
            <a:off x="-28279" y="6302788"/>
            <a:ext cx="12155192" cy="555212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434" y="182516"/>
            <a:ext cx="1211032" cy="119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156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35" r:id="rId3"/>
    <p:sldLayoutId id="2147483736" r:id="rId4"/>
    <p:sldLayoutId id="2147483737" r:id="rId5"/>
    <p:sldLayoutId id="2147483760" r:id="rId6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457138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1" charset="-128"/>
          <a:cs typeface="ＭＳ Ｐゴシック"/>
        </a:defRPr>
      </a:lvl1pPr>
      <a:lvl2pPr algn="ctr" defTabSz="4571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2pPr>
      <a:lvl3pPr algn="ctr" defTabSz="4571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3pPr>
      <a:lvl4pPr algn="ctr" defTabSz="4571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4pPr>
      <a:lvl5pPr algn="ctr" defTabSz="4571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5pPr>
      <a:lvl6pPr marL="457138" algn="ctr" defTabSz="45713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6pPr>
      <a:lvl7pPr marL="914276" algn="ctr" defTabSz="45713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7pPr>
      <a:lvl8pPr marL="1371414" algn="ctr" defTabSz="45713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8pPr>
      <a:lvl9pPr marL="1828553" algn="ctr" defTabSz="45713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9pPr>
    </p:titleStyle>
    <p:bodyStyle>
      <a:lvl1pPr marL="342854" indent="-342854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1pPr>
      <a:lvl2pPr marL="742848" indent="-285711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2pPr>
      <a:lvl3pPr marL="1142845" indent="-228568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3pPr>
      <a:lvl4pPr marL="1599982" indent="-228568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4pPr>
      <a:lvl5pPr marL="2057121" indent="-228568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5pPr>
      <a:lvl6pPr marL="2514261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96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35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73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8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6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4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3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1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28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65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04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indatastod@trafikverket.s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indatastod@trafikverket.se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indatastod@trafikverket.s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5.gif"/><Relationship Id="rId7" Type="http://schemas.openxmlformats.org/officeDocument/2006/relationships/image" Target="../media/image9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gif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8279705" y="488515"/>
            <a:ext cx="3482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 smtClean="0">
                <a:hlinkClick r:id="rId3"/>
              </a:rPr>
              <a:t>indatastod@trafikverket.se</a:t>
            </a:r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4198404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med rundade hörn 12"/>
          <p:cNvSpPr/>
          <p:nvPr/>
        </p:nvSpPr>
        <p:spPr>
          <a:xfrm>
            <a:off x="7710055" y="2867891"/>
            <a:ext cx="3293918" cy="228978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ektangel med rundade hörn 4"/>
          <p:cNvSpPr/>
          <p:nvPr/>
        </p:nvSpPr>
        <p:spPr>
          <a:xfrm>
            <a:off x="703340" y="2349624"/>
            <a:ext cx="5572769" cy="357593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textruta 6"/>
          <p:cNvSpPr txBox="1"/>
          <p:nvPr/>
        </p:nvSpPr>
        <p:spPr>
          <a:xfrm>
            <a:off x="703340" y="1597014"/>
            <a:ext cx="8349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u="sng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GCM-passager - </a:t>
            </a:r>
            <a:r>
              <a:rPr lang="sv-SE" sz="2000" b="1" u="sng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värdemängder</a:t>
            </a:r>
            <a:endParaRPr lang="sv-SE" sz="2000" b="1" u="sng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8" name="Rubrik 6"/>
          <p:cNvSpPr>
            <a:spLocks noGrp="1"/>
          </p:cNvSpPr>
          <p:nvPr>
            <p:ph type="ctrTitle"/>
          </p:nvPr>
        </p:nvSpPr>
        <p:spPr>
          <a:xfrm>
            <a:off x="703340" y="690974"/>
            <a:ext cx="9733597" cy="615095"/>
          </a:xfrm>
        </p:spPr>
        <p:txBody>
          <a:bodyPr>
            <a:normAutofit fontScale="90000"/>
          </a:bodyPr>
          <a:lstStyle/>
          <a:p>
            <a:pPr algn="l"/>
            <a:r>
              <a:rPr lang="sv-SE" dirty="0" smtClean="0"/>
              <a:t>NVDB 2021 – Gång och Cykel</a:t>
            </a:r>
            <a:endParaRPr lang="sv-SE" dirty="0"/>
          </a:p>
        </p:txBody>
      </p:sp>
      <p:sp>
        <p:nvSpPr>
          <p:cNvPr id="3" name="textruta 2"/>
          <p:cNvSpPr txBox="1"/>
          <p:nvPr/>
        </p:nvSpPr>
        <p:spPr>
          <a:xfrm>
            <a:off x="850060" y="2509239"/>
            <a:ext cx="581199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sv-SE" dirty="0" smtClean="0">
                <a:solidFill>
                  <a:schemeClr val="bg1">
                    <a:lumMod val="65000"/>
                  </a:schemeClr>
                </a:solidFill>
              </a:rPr>
              <a:t>Planskild passage överfart</a:t>
            </a:r>
          </a:p>
          <a:p>
            <a:pPr marL="342900" indent="-342900">
              <a:buFont typeface="+mj-lt"/>
              <a:buAutoNum type="arabicPeriod"/>
            </a:pPr>
            <a:endParaRPr lang="sv-SE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sv-SE" dirty="0">
                <a:solidFill>
                  <a:schemeClr val="bg1">
                    <a:lumMod val="65000"/>
                  </a:schemeClr>
                </a:solidFill>
              </a:rPr>
              <a:t>Planskild passage </a:t>
            </a:r>
            <a:r>
              <a:rPr lang="sv-SE" dirty="0" smtClean="0">
                <a:solidFill>
                  <a:schemeClr val="bg1">
                    <a:lumMod val="65000"/>
                  </a:schemeClr>
                </a:solidFill>
              </a:rPr>
              <a:t>underfart</a:t>
            </a:r>
          </a:p>
          <a:p>
            <a:pPr marL="342900" indent="-342900">
              <a:buFont typeface="+mj-lt"/>
              <a:buAutoNum type="arabicPeriod"/>
            </a:pPr>
            <a:endParaRPr lang="sv-SE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sv-SE" dirty="0" smtClean="0">
                <a:solidFill>
                  <a:schemeClr val="bg1">
                    <a:lumMod val="65000"/>
                  </a:schemeClr>
                </a:solidFill>
              </a:rPr>
              <a:t>Övergångsställe </a:t>
            </a:r>
            <a:r>
              <a:rPr lang="sv-SE" dirty="0">
                <a:solidFill>
                  <a:schemeClr val="bg1">
                    <a:lumMod val="65000"/>
                  </a:schemeClr>
                </a:solidFill>
              </a:rPr>
              <a:t>och/eller cykelpassage/cykelöverfart i </a:t>
            </a:r>
            <a:r>
              <a:rPr lang="sv-SE" dirty="0" smtClean="0">
                <a:solidFill>
                  <a:schemeClr val="bg1">
                    <a:lumMod val="65000"/>
                  </a:schemeClr>
                </a:solidFill>
              </a:rPr>
              <a:t>plan</a:t>
            </a:r>
          </a:p>
          <a:p>
            <a:pPr marL="342900" indent="-342900">
              <a:buFont typeface="+mj-lt"/>
              <a:buAutoNum type="arabicPeriod"/>
            </a:pPr>
            <a:endParaRPr lang="sv-SE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sv-SE" dirty="0">
                <a:solidFill>
                  <a:schemeClr val="bg1">
                    <a:lumMod val="65000"/>
                  </a:schemeClr>
                </a:solidFill>
              </a:rPr>
              <a:t>S</a:t>
            </a:r>
            <a:r>
              <a:rPr lang="sv-SE" dirty="0" smtClean="0">
                <a:solidFill>
                  <a:schemeClr val="bg1">
                    <a:lumMod val="65000"/>
                  </a:schemeClr>
                </a:solidFill>
              </a:rPr>
              <a:t>ignalreglerat </a:t>
            </a:r>
            <a:r>
              <a:rPr lang="sv-SE" dirty="0">
                <a:solidFill>
                  <a:schemeClr val="bg1">
                    <a:lumMod val="65000"/>
                  </a:schemeClr>
                </a:solidFill>
              </a:rPr>
              <a:t>övergångsställe och/eller signalreglerad cykelpassage/cykelöverfart i </a:t>
            </a:r>
            <a:r>
              <a:rPr lang="sv-SE" dirty="0" smtClean="0">
                <a:solidFill>
                  <a:schemeClr val="bg1">
                    <a:lumMod val="65000"/>
                  </a:schemeClr>
                </a:solidFill>
              </a:rPr>
              <a:t>plan</a:t>
            </a:r>
          </a:p>
          <a:p>
            <a:pPr marL="342900" indent="-342900">
              <a:buFont typeface="+mj-lt"/>
              <a:buAutoNum type="arabicPeriod"/>
            </a:pPr>
            <a:endParaRPr lang="sv-SE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sv-SE" dirty="0" smtClean="0">
                <a:solidFill>
                  <a:schemeClr val="bg1">
                    <a:lumMod val="65000"/>
                  </a:schemeClr>
                </a:solidFill>
              </a:rPr>
              <a:t>Annan ordnad passage i plan</a:t>
            </a:r>
            <a:endParaRPr lang="sv-SE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sv-SE" dirty="0"/>
          </a:p>
        </p:txBody>
      </p:sp>
      <p:sp>
        <p:nvSpPr>
          <p:cNvPr id="10" name="Högerpil med huvud 9"/>
          <p:cNvSpPr/>
          <p:nvPr/>
        </p:nvSpPr>
        <p:spPr>
          <a:xfrm>
            <a:off x="6276109" y="3747931"/>
            <a:ext cx="1433946" cy="779319"/>
          </a:xfrm>
          <a:prstGeom prst="notchedRightArrow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textruta 11"/>
          <p:cNvSpPr txBox="1"/>
          <p:nvPr/>
        </p:nvSpPr>
        <p:spPr>
          <a:xfrm>
            <a:off x="7710055" y="3126353"/>
            <a:ext cx="329391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u="sng" dirty="0" smtClean="0"/>
              <a:t>Obligatoriska underattribut:</a:t>
            </a:r>
          </a:p>
          <a:p>
            <a:endParaRPr lang="sv-SE" b="1" u="sng" dirty="0" smtClean="0"/>
          </a:p>
          <a:p>
            <a:r>
              <a:rPr lang="sv-SE" b="1" dirty="0" smtClean="0"/>
              <a:t>1) Trafikanttyp</a:t>
            </a:r>
            <a:endParaRPr lang="sv-SE" dirty="0"/>
          </a:p>
          <a:p>
            <a:r>
              <a:rPr lang="sv-SE" i="1" dirty="0" smtClean="0"/>
              <a:t>	(gång, cykel, moped)</a:t>
            </a:r>
          </a:p>
          <a:p>
            <a:r>
              <a:rPr lang="sv-SE" b="1" dirty="0" smtClean="0"/>
              <a:t>2) Refugpassage</a:t>
            </a:r>
          </a:p>
          <a:p>
            <a:r>
              <a:rPr lang="sv-SE" b="1" dirty="0"/>
              <a:t>	</a:t>
            </a:r>
            <a:r>
              <a:rPr lang="sv-SE" i="1" dirty="0" smtClean="0"/>
              <a:t>(ja / nej)</a:t>
            </a:r>
          </a:p>
          <a:p>
            <a:pPr marL="342900" indent="-342900">
              <a:buFont typeface="+mj-lt"/>
              <a:buAutoNum type="arabicParenR"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5332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ruta 6"/>
          <p:cNvSpPr txBox="1"/>
          <p:nvPr/>
        </p:nvSpPr>
        <p:spPr>
          <a:xfrm>
            <a:off x="703340" y="1597014"/>
            <a:ext cx="8349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u="sng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Cykelvägskategorier</a:t>
            </a:r>
            <a:endParaRPr lang="sv-SE" sz="2400" b="1" u="sng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8" name="Rubrik 6"/>
          <p:cNvSpPr>
            <a:spLocks noGrp="1"/>
          </p:cNvSpPr>
          <p:nvPr>
            <p:ph type="ctrTitle"/>
          </p:nvPr>
        </p:nvSpPr>
        <p:spPr>
          <a:xfrm>
            <a:off x="703340" y="690974"/>
            <a:ext cx="9733597" cy="615095"/>
          </a:xfrm>
        </p:spPr>
        <p:txBody>
          <a:bodyPr>
            <a:normAutofit fontScale="90000"/>
          </a:bodyPr>
          <a:lstStyle/>
          <a:p>
            <a:pPr algn="l"/>
            <a:r>
              <a:rPr lang="sv-SE" dirty="0" smtClean="0"/>
              <a:t>NVDB 2021 – Gång och Cykel</a:t>
            </a:r>
            <a:endParaRPr lang="sv-SE" dirty="0"/>
          </a:p>
        </p:txBody>
      </p:sp>
      <p:sp>
        <p:nvSpPr>
          <p:cNvPr id="2" name="textruta 1"/>
          <p:cNvSpPr txBox="1"/>
          <p:nvPr/>
        </p:nvSpPr>
        <p:spPr>
          <a:xfrm>
            <a:off x="1479656" y="2920621"/>
            <a:ext cx="33982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sv-SE" sz="2400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Lokal cykelväg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sv-SE" sz="2400" dirty="0" smtClean="0">
              <a:latin typeface="Arial Rounded MT Bold" panose="020F07040305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sv-SE" sz="2400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Regional cykelväg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sv-SE" sz="2400" dirty="0" smtClean="0">
              <a:latin typeface="Arial Rounded MT Bold" panose="020F07040305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sv-SE" sz="2400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Huvudcykelväg</a:t>
            </a:r>
            <a:endParaRPr lang="sv-SE" sz="2400" dirty="0">
              <a:solidFill>
                <a:srgbClr val="00B05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5" name="Platshållare för innehåll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151427" y="1501314"/>
            <a:ext cx="3507474" cy="51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044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ruta 6"/>
          <p:cNvSpPr txBox="1"/>
          <p:nvPr/>
        </p:nvSpPr>
        <p:spPr>
          <a:xfrm>
            <a:off x="703340" y="1597014"/>
            <a:ext cx="8349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u="sng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Turismcykelled</a:t>
            </a:r>
            <a:endParaRPr lang="sv-SE" sz="2400" b="1" u="sng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8" name="Rubrik 6"/>
          <p:cNvSpPr>
            <a:spLocks noGrp="1"/>
          </p:cNvSpPr>
          <p:nvPr>
            <p:ph type="ctrTitle"/>
          </p:nvPr>
        </p:nvSpPr>
        <p:spPr>
          <a:xfrm>
            <a:off x="703340" y="690974"/>
            <a:ext cx="9733597" cy="615095"/>
          </a:xfrm>
        </p:spPr>
        <p:txBody>
          <a:bodyPr>
            <a:normAutofit fontScale="90000"/>
          </a:bodyPr>
          <a:lstStyle/>
          <a:p>
            <a:pPr algn="l"/>
            <a:r>
              <a:rPr lang="sv-SE" dirty="0" smtClean="0"/>
              <a:t>NVDB 2021 – Gång och Cykel</a:t>
            </a:r>
            <a:endParaRPr lang="sv-SE" dirty="0"/>
          </a:p>
        </p:txBody>
      </p:sp>
      <p:pic>
        <p:nvPicPr>
          <p:cNvPr id="10" name="Bildobjekt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6610" y="1827846"/>
            <a:ext cx="5464590" cy="4191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20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ruta 6"/>
          <p:cNvSpPr txBox="1"/>
          <p:nvPr/>
        </p:nvSpPr>
        <p:spPr>
          <a:xfrm>
            <a:off x="703340" y="1597014"/>
            <a:ext cx="8349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u="sng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Turismcykelled</a:t>
            </a:r>
            <a:endParaRPr lang="sv-SE" sz="2400" b="1" u="sng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8" name="Rubrik 6"/>
          <p:cNvSpPr>
            <a:spLocks noGrp="1"/>
          </p:cNvSpPr>
          <p:nvPr>
            <p:ph type="ctrTitle"/>
          </p:nvPr>
        </p:nvSpPr>
        <p:spPr>
          <a:xfrm>
            <a:off x="703340" y="690974"/>
            <a:ext cx="9733597" cy="615095"/>
          </a:xfrm>
        </p:spPr>
        <p:txBody>
          <a:bodyPr>
            <a:normAutofit fontScale="90000"/>
          </a:bodyPr>
          <a:lstStyle/>
          <a:p>
            <a:pPr algn="l"/>
            <a:r>
              <a:rPr lang="sv-SE" dirty="0" smtClean="0"/>
              <a:t>NVDB 2021 – Gång och Cykel</a:t>
            </a:r>
            <a:endParaRPr lang="sv-SE" dirty="0"/>
          </a:p>
        </p:txBody>
      </p:sp>
      <p:sp>
        <p:nvSpPr>
          <p:cNvPr id="2" name="textruta 1"/>
          <p:cNvSpPr txBox="1"/>
          <p:nvPr/>
        </p:nvSpPr>
        <p:spPr>
          <a:xfrm>
            <a:off x="3563606" y="1721818"/>
            <a:ext cx="53296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i="1" dirty="0" smtClean="0"/>
              <a:t>”Ett </a:t>
            </a:r>
            <a:r>
              <a:rPr lang="sv-SE" i="1" dirty="0"/>
              <a:t>sammanhängande stråk av vägar som oftast är skyltade och </a:t>
            </a:r>
            <a:r>
              <a:rPr lang="sv-SE" i="1" dirty="0" err="1"/>
              <a:t>namnsatta</a:t>
            </a:r>
            <a:r>
              <a:rPr lang="sv-SE" i="1" dirty="0"/>
              <a:t> och som är avsedda eller lämpliga för cyklister och för </a:t>
            </a:r>
            <a:r>
              <a:rPr lang="sv-SE" i="1" dirty="0" smtClean="0"/>
              <a:t>rekreation”</a:t>
            </a:r>
            <a:endParaRPr lang="sv-SE" i="1" dirty="0"/>
          </a:p>
        </p:txBody>
      </p:sp>
      <p:sp>
        <p:nvSpPr>
          <p:cNvPr id="3" name="textruta 2"/>
          <p:cNvSpPr txBox="1"/>
          <p:nvPr/>
        </p:nvSpPr>
        <p:spPr>
          <a:xfrm>
            <a:off x="703340" y="3272954"/>
            <a:ext cx="40886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sv-SE" dirty="0" smtClean="0">
                <a:latin typeface="Georgia" panose="02040502050405020303" pitchFamily="18" charset="0"/>
              </a:rPr>
              <a:t>Nationell (&gt;200 km)</a:t>
            </a:r>
          </a:p>
          <a:p>
            <a:pPr marL="342900" indent="-342900">
              <a:buAutoNum type="arabicPeriod"/>
            </a:pPr>
            <a:endParaRPr lang="sv-SE" dirty="0" smtClean="0">
              <a:latin typeface="Georgia" panose="02040502050405020303" pitchFamily="18" charset="0"/>
            </a:endParaRPr>
          </a:p>
          <a:p>
            <a:pPr marL="342900" indent="-342900">
              <a:buAutoNum type="arabicPeriod"/>
            </a:pPr>
            <a:r>
              <a:rPr lang="sv-SE" dirty="0" smtClean="0">
                <a:latin typeface="Georgia" panose="02040502050405020303" pitchFamily="18" charset="0"/>
              </a:rPr>
              <a:t>Regional (65 till 200 km)</a:t>
            </a:r>
          </a:p>
          <a:p>
            <a:pPr marL="342900" indent="-342900">
              <a:buAutoNum type="arabicPeriod"/>
            </a:pPr>
            <a:endParaRPr lang="sv-SE" dirty="0" smtClean="0">
              <a:latin typeface="Georgia" panose="02040502050405020303" pitchFamily="18" charset="0"/>
            </a:endParaRPr>
          </a:p>
          <a:p>
            <a:pPr marL="342900" indent="-342900">
              <a:buAutoNum type="arabicPeriod"/>
            </a:pPr>
            <a:r>
              <a:rPr lang="sv-SE" dirty="0" smtClean="0">
                <a:latin typeface="Georgia" panose="02040502050405020303" pitchFamily="18" charset="0"/>
              </a:rPr>
              <a:t>Lokal (&lt;65 km)</a:t>
            </a:r>
          </a:p>
        </p:txBody>
      </p:sp>
      <p:sp>
        <p:nvSpPr>
          <p:cNvPr id="5" name="Rektangel med rundade hörn 4"/>
          <p:cNvSpPr/>
          <p:nvPr/>
        </p:nvSpPr>
        <p:spPr>
          <a:xfrm>
            <a:off x="561703" y="3148150"/>
            <a:ext cx="3278777" cy="173736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Streckad högerpil 5"/>
          <p:cNvSpPr/>
          <p:nvPr/>
        </p:nvSpPr>
        <p:spPr>
          <a:xfrm>
            <a:off x="3914463" y="4139405"/>
            <a:ext cx="1214585" cy="695647"/>
          </a:xfrm>
          <a:prstGeom prst="stripedRightArrow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Flödesschema: Alternativ process 8"/>
          <p:cNvSpPr/>
          <p:nvPr/>
        </p:nvSpPr>
        <p:spPr>
          <a:xfrm>
            <a:off x="5129048" y="3757072"/>
            <a:ext cx="2593075" cy="1460311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Kvalitetssäkrad: Ja/Nej</a:t>
            </a:r>
            <a:endParaRPr lang="sv-SE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" name="Bildobjekt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9950" y="2960283"/>
            <a:ext cx="3981316" cy="3053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283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med rundade hörn 11"/>
          <p:cNvSpPr/>
          <p:nvPr/>
        </p:nvSpPr>
        <p:spPr>
          <a:xfrm>
            <a:off x="8501377" y="2612571"/>
            <a:ext cx="2736117" cy="308283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textruta 6"/>
          <p:cNvSpPr txBox="1"/>
          <p:nvPr/>
        </p:nvSpPr>
        <p:spPr>
          <a:xfrm>
            <a:off x="703340" y="1597014"/>
            <a:ext cx="8349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u="sng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Gångnät – </a:t>
            </a:r>
            <a:r>
              <a:rPr lang="sv-SE" sz="2000" b="1" u="sng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förutsättningar och villkor</a:t>
            </a:r>
            <a:endParaRPr lang="sv-SE" sz="2400" b="1" u="sng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8" name="Rubrik 6"/>
          <p:cNvSpPr>
            <a:spLocks noGrp="1"/>
          </p:cNvSpPr>
          <p:nvPr>
            <p:ph type="ctrTitle"/>
          </p:nvPr>
        </p:nvSpPr>
        <p:spPr>
          <a:xfrm>
            <a:off x="703340" y="690974"/>
            <a:ext cx="9733597" cy="615095"/>
          </a:xfrm>
        </p:spPr>
        <p:txBody>
          <a:bodyPr>
            <a:normAutofit fontScale="90000"/>
          </a:bodyPr>
          <a:lstStyle/>
          <a:p>
            <a:pPr algn="l"/>
            <a:r>
              <a:rPr lang="sv-SE" dirty="0" smtClean="0"/>
              <a:t>NVDB 2021 – Gång och Cykel</a:t>
            </a:r>
            <a:endParaRPr lang="sv-SE" dirty="0"/>
          </a:p>
        </p:txBody>
      </p:sp>
      <p:sp>
        <p:nvSpPr>
          <p:cNvPr id="3" name="Lodrät rullning 2"/>
          <p:cNvSpPr/>
          <p:nvPr/>
        </p:nvSpPr>
        <p:spPr>
          <a:xfrm>
            <a:off x="899652" y="2344994"/>
            <a:ext cx="7034980" cy="3583858"/>
          </a:xfrm>
          <a:prstGeom prst="vertic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6398" y="2964425"/>
            <a:ext cx="5985863" cy="2964427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8652233" y="2798095"/>
            <a:ext cx="286118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sv-SE" sz="2400" b="1" dirty="0" smtClean="0"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rPr>
              <a:t>Avtal</a:t>
            </a:r>
          </a:p>
          <a:p>
            <a:pPr marL="342900" indent="-342900">
              <a:buFont typeface="+mj-lt"/>
              <a:buAutoNum type="arabicPeriod"/>
            </a:pPr>
            <a:endParaRPr lang="sv-SE" sz="2400" b="1" dirty="0">
              <a:latin typeface="+mn-lt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sv-SE" sz="2400" b="1" dirty="0" smtClean="0"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rPr>
              <a:t>Initialladdning</a:t>
            </a:r>
          </a:p>
          <a:p>
            <a:pPr marL="342900" indent="-342900">
              <a:buFont typeface="+mj-lt"/>
              <a:buAutoNum type="arabicPeriod"/>
            </a:pPr>
            <a:endParaRPr lang="sv-SE" sz="2400" b="1" dirty="0">
              <a:latin typeface="+mn-lt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sv-SE" sz="2400" b="1" dirty="0" smtClean="0"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rPr>
              <a:t>Tekniskt system</a:t>
            </a:r>
          </a:p>
          <a:p>
            <a:pPr marL="342900" indent="-342900">
              <a:buFont typeface="+mj-lt"/>
              <a:buAutoNum type="arabicPeriod"/>
            </a:pPr>
            <a:endParaRPr lang="sv-SE" sz="2400" b="1" dirty="0">
              <a:latin typeface="+mn-lt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sv-SE" sz="2400" b="1" dirty="0" smtClean="0"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rPr>
              <a:t>Ajourhållning</a:t>
            </a:r>
            <a:endParaRPr lang="sv-SE" sz="2400" b="1" dirty="0">
              <a:latin typeface="+mn-lt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081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derrubrik 7"/>
          <p:cNvSpPr>
            <a:spLocks noGrp="1"/>
          </p:cNvSpPr>
          <p:nvPr>
            <p:ph type="subTitle" idx="1"/>
          </p:nvPr>
        </p:nvSpPr>
        <p:spPr>
          <a:xfrm>
            <a:off x="842963" y="2427316"/>
            <a:ext cx="1456400" cy="640080"/>
          </a:xfrm>
        </p:spPr>
        <p:txBody>
          <a:bodyPr/>
          <a:lstStyle/>
          <a:p>
            <a:r>
              <a:rPr lang="sv-SE" dirty="0" smtClean="0"/>
              <a:t> </a:t>
            </a:r>
            <a:endParaRPr lang="sv-SE" dirty="0"/>
          </a:p>
        </p:txBody>
      </p:sp>
      <p:sp>
        <p:nvSpPr>
          <p:cNvPr id="7" name="Rubrik 6"/>
          <p:cNvSpPr>
            <a:spLocks noGrp="1"/>
          </p:cNvSpPr>
          <p:nvPr>
            <p:ph type="ctrTitle"/>
          </p:nvPr>
        </p:nvSpPr>
        <p:spPr>
          <a:xfrm>
            <a:off x="1770091" y="2132261"/>
            <a:ext cx="4867881" cy="615095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r>
              <a:rPr lang="sv-SE" sz="4800" dirty="0" smtClean="0"/>
              <a:t>Frågor??</a:t>
            </a:r>
            <a:endParaRPr lang="sv-SE" sz="4800" dirty="0"/>
          </a:p>
        </p:txBody>
      </p:sp>
      <p:sp>
        <p:nvSpPr>
          <p:cNvPr id="5" name="textruta 4"/>
          <p:cNvSpPr txBox="1"/>
          <p:nvPr/>
        </p:nvSpPr>
        <p:spPr>
          <a:xfrm>
            <a:off x="5201742" y="4102161"/>
            <a:ext cx="5575300" cy="738664"/>
          </a:xfrm>
          <a:prstGeom prst="rect">
            <a:avLst/>
          </a:prstGeom>
          <a:noFill/>
          <a:ln w="25400"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sv-SE" sz="2400" dirty="0" smtClean="0">
                <a:hlinkClick r:id="rId3"/>
              </a:rPr>
              <a:t>indatastod@trafikverket.se</a:t>
            </a:r>
            <a:endParaRPr lang="sv-SE" sz="2400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6982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2"/>
          <p:cNvSpPr txBox="1">
            <a:spLocks/>
          </p:cNvSpPr>
          <p:nvPr/>
        </p:nvSpPr>
        <p:spPr>
          <a:xfrm>
            <a:off x="1085726" y="2521797"/>
            <a:ext cx="5415055" cy="3308464"/>
          </a:xfrm>
          <a:prstGeom prst="rect">
            <a:avLst/>
          </a:prstGeom>
        </p:spPr>
        <p:txBody>
          <a:bodyPr/>
          <a:lstStyle>
            <a:lvl1pPr marL="342854" indent="-342854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1pPr>
            <a:lvl2pPr marL="742848" indent="-285711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2pPr>
            <a:lvl3pPr marL="1142845" indent="-228568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3pPr>
            <a:lvl4pPr marL="1599982" indent="-228568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4pPr>
            <a:lvl5pPr marL="2057121" indent="-228568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5pPr>
            <a:lvl6pPr marL="2514261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396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35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73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400" dirty="0" smtClean="0"/>
              <a:t>Förändringar GCM-vägtyp</a:t>
            </a:r>
          </a:p>
          <a:p>
            <a:endParaRPr lang="sv-SE" sz="1400" dirty="0"/>
          </a:p>
          <a:p>
            <a:r>
              <a:rPr lang="sv-SE" sz="1400" dirty="0" smtClean="0"/>
              <a:t>GCM-passager</a:t>
            </a:r>
          </a:p>
          <a:p>
            <a:endParaRPr lang="sv-SE" sz="1400" dirty="0"/>
          </a:p>
          <a:p>
            <a:r>
              <a:rPr lang="sv-SE" sz="1400" dirty="0" smtClean="0"/>
              <a:t>Cykelvägskategorier</a:t>
            </a:r>
          </a:p>
          <a:p>
            <a:endParaRPr lang="sv-SE" sz="1400" dirty="0"/>
          </a:p>
          <a:p>
            <a:r>
              <a:rPr lang="sv-SE" sz="1400" dirty="0" smtClean="0"/>
              <a:t>Turismcykelled</a:t>
            </a:r>
          </a:p>
          <a:p>
            <a:endParaRPr lang="sv-SE" sz="1400" dirty="0"/>
          </a:p>
          <a:p>
            <a:r>
              <a:rPr lang="sv-SE" sz="1400" dirty="0" smtClean="0"/>
              <a:t>Gångnätet</a:t>
            </a:r>
          </a:p>
          <a:p>
            <a:endParaRPr lang="sv-SE" sz="1400" dirty="0" smtClean="0"/>
          </a:p>
          <a:p>
            <a:r>
              <a:rPr lang="sv-SE" sz="1400" dirty="0" smtClean="0"/>
              <a:t>Frågestund</a:t>
            </a:r>
          </a:p>
          <a:p>
            <a:endParaRPr lang="sv-SE" sz="1800" dirty="0" smtClean="0"/>
          </a:p>
          <a:p>
            <a:endParaRPr lang="sv-SE" sz="1800" dirty="0" smtClean="0"/>
          </a:p>
          <a:p>
            <a:endParaRPr lang="sv-SE" sz="1800" dirty="0"/>
          </a:p>
        </p:txBody>
      </p:sp>
      <p:sp>
        <p:nvSpPr>
          <p:cNvPr id="8" name="Rubrik 6"/>
          <p:cNvSpPr>
            <a:spLocks noGrp="1"/>
          </p:cNvSpPr>
          <p:nvPr>
            <p:ph type="ctrTitle"/>
          </p:nvPr>
        </p:nvSpPr>
        <p:spPr>
          <a:xfrm>
            <a:off x="703340" y="690974"/>
            <a:ext cx="9733597" cy="615095"/>
          </a:xfrm>
        </p:spPr>
        <p:txBody>
          <a:bodyPr>
            <a:normAutofit fontScale="90000"/>
          </a:bodyPr>
          <a:lstStyle/>
          <a:p>
            <a:pPr algn="l"/>
            <a:r>
              <a:rPr lang="sv-SE" dirty="0" smtClean="0"/>
              <a:t>Webbinarie oktober 2021</a:t>
            </a:r>
            <a:endParaRPr lang="sv-SE" dirty="0"/>
          </a:p>
        </p:txBody>
      </p:sp>
      <p:sp>
        <p:nvSpPr>
          <p:cNvPr id="2" name="textruta 1"/>
          <p:cNvSpPr txBox="1"/>
          <p:nvPr/>
        </p:nvSpPr>
        <p:spPr>
          <a:xfrm>
            <a:off x="1177165" y="1729267"/>
            <a:ext cx="4505178" cy="523220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sv-SE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Agenda – Gång och Cykel</a:t>
            </a:r>
            <a:endParaRPr lang="sv-SE" sz="2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8149077" y="5430151"/>
            <a:ext cx="3482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 smtClean="0">
                <a:hlinkClick r:id="rId3"/>
              </a:rPr>
              <a:t>indatastod@trafikverket.se</a:t>
            </a:r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1077198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2"/>
          <p:cNvSpPr txBox="1">
            <a:spLocks/>
          </p:cNvSpPr>
          <p:nvPr/>
        </p:nvSpPr>
        <p:spPr>
          <a:xfrm>
            <a:off x="1085727" y="2521797"/>
            <a:ext cx="5022974" cy="2363354"/>
          </a:xfrm>
          <a:prstGeom prst="rect">
            <a:avLst/>
          </a:prstGeom>
        </p:spPr>
        <p:txBody>
          <a:bodyPr/>
          <a:lstStyle>
            <a:lvl1pPr marL="342854" indent="-342854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1pPr>
            <a:lvl2pPr marL="742848" indent="-285711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2pPr>
            <a:lvl3pPr marL="1142845" indent="-228568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3pPr>
            <a:lvl4pPr marL="1599982" indent="-228568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4pPr>
            <a:lvl5pPr marL="2057121" indent="-228568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5pPr>
            <a:lvl6pPr marL="2514261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396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35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73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800" dirty="0" smtClean="0"/>
              <a:t>Bakgrund: ska stämma bättre överens med skyltning och få en tydligare innebörd</a:t>
            </a:r>
          </a:p>
          <a:p>
            <a:endParaRPr lang="sv-SE" sz="1800" dirty="0"/>
          </a:p>
          <a:p>
            <a:r>
              <a:rPr lang="sv-SE" sz="1800" dirty="0" smtClean="0"/>
              <a:t>Ajourhållningsstoppet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sv-SE" sz="1400" dirty="0" smtClean="0"/>
              <a:t>15 oktober till 30 november</a:t>
            </a:r>
            <a:endParaRPr lang="sv-SE" sz="1400" dirty="0"/>
          </a:p>
          <a:p>
            <a:pPr marL="0" indent="0">
              <a:buNone/>
            </a:pPr>
            <a:endParaRPr lang="sv-SE" sz="1800" dirty="0" smtClean="0"/>
          </a:p>
          <a:p>
            <a:endParaRPr lang="sv-SE" sz="1800" dirty="0" smtClean="0"/>
          </a:p>
          <a:p>
            <a:endParaRPr lang="sv-SE" sz="1800" dirty="0" smtClean="0"/>
          </a:p>
          <a:p>
            <a:endParaRPr lang="sv-SE" sz="1800" dirty="0" smtClean="0"/>
          </a:p>
          <a:p>
            <a:endParaRPr lang="sv-SE" sz="1800" dirty="0"/>
          </a:p>
        </p:txBody>
      </p:sp>
      <p:sp>
        <p:nvSpPr>
          <p:cNvPr id="8" name="Rubrik 6"/>
          <p:cNvSpPr>
            <a:spLocks noGrp="1"/>
          </p:cNvSpPr>
          <p:nvPr>
            <p:ph type="ctrTitle"/>
          </p:nvPr>
        </p:nvSpPr>
        <p:spPr>
          <a:xfrm>
            <a:off x="703340" y="690974"/>
            <a:ext cx="9733597" cy="615095"/>
          </a:xfrm>
        </p:spPr>
        <p:txBody>
          <a:bodyPr>
            <a:normAutofit fontScale="90000"/>
          </a:bodyPr>
          <a:lstStyle/>
          <a:p>
            <a:pPr algn="l"/>
            <a:r>
              <a:rPr lang="sv-SE" dirty="0"/>
              <a:t>NVDB 2021 – Gång och Cykel</a:t>
            </a:r>
          </a:p>
        </p:txBody>
      </p:sp>
      <p:sp>
        <p:nvSpPr>
          <p:cNvPr id="2" name="textruta 1"/>
          <p:cNvSpPr txBox="1"/>
          <p:nvPr/>
        </p:nvSpPr>
        <p:spPr>
          <a:xfrm>
            <a:off x="1177165" y="1729267"/>
            <a:ext cx="4537835" cy="461665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sv-SE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GCM-vägtyp: Förändringar</a:t>
            </a:r>
            <a:endParaRPr lang="sv-SE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3" name="Bildtext 2 2"/>
          <p:cNvSpPr/>
          <p:nvPr/>
        </p:nvSpPr>
        <p:spPr>
          <a:xfrm>
            <a:off x="7441324" y="1796583"/>
            <a:ext cx="2280745" cy="725214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66124"/>
              <a:gd name="adj6" fmla="val -4630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>
                <a:solidFill>
                  <a:schemeClr val="tx1"/>
                </a:solidFill>
              </a:rPr>
              <a:t>Färre möjliga värden (26 st =&gt; 16 st)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6" name="Bildtext 2 5"/>
          <p:cNvSpPr/>
          <p:nvPr/>
        </p:nvSpPr>
        <p:spPr>
          <a:xfrm>
            <a:off x="7441324" y="2768790"/>
            <a:ext cx="2280746" cy="725214"/>
          </a:xfrm>
          <a:prstGeom prst="borderCallout2">
            <a:avLst>
              <a:gd name="adj1" fmla="val 31794"/>
              <a:gd name="adj2" fmla="val -9063"/>
              <a:gd name="adj3" fmla="val 31794"/>
              <a:gd name="adj4" fmla="val -20682"/>
              <a:gd name="adj5" fmla="val 32790"/>
              <a:gd name="adj6" fmla="val -6584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>
                <a:solidFill>
                  <a:schemeClr val="tx1"/>
                </a:solidFill>
              </a:rPr>
              <a:t>Sammanslagningar och borttagningar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7" name="Bildtext 2 6"/>
          <p:cNvSpPr/>
          <p:nvPr/>
        </p:nvSpPr>
        <p:spPr>
          <a:xfrm>
            <a:off x="7441322" y="3740997"/>
            <a:ext cx="2280747" cy="725214"/>
          </a:xfrm>
          <a:prstGeom prst="borderCallout2">
            <a:avLst>
              <a:gd name="adj1" fmla="val 31794"/>
              <a:gd name="adj2" fmla="val -9063"/>
              <a:gd name="adj3" fmla="val 31794"/>
              <a:gd name="adj4" fmla="val -20682"/>
              <a:gd name="adj5" fmla="val -100544"/>
              <a:gd name="adj6" fmla="val -4557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>
                <a:solidFill>
                  <a:schemeClr val="tx1"/>
                </a:solidFill>
              </a:rPr>
              <a:t>Nya beteckningar</a:t>
            </a:r>
            <a:endParaRPr lang="sv-S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45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6"/>
          <p:cNvSpPr>
            <a:spLocks noGrp="1"/>
          </p:cNvSpPr>
          <p:nvPr>
            <p:ph type="ctrTitle"/>
          </p:nvPr>
        </p:nvSpPr>
        <p:spPr>
          <a:xfrm>
            <a:off x="703340" y="690974"/>
            <a:ext cx="9733597" cy="615095"/>
          </a:xfrm>
        </p:spPr>
        <p:txBody>
          <a:bodyPr>
            <a:normAutofit fontScale="90000"/>
          </a:bodyPr>
          <a:lstStyle/>
          <a:p>
            <a:pPr algn="l"/>
            <a:r>
              <a:rPr lang="sv-SE" dirty="0"/>
              <a:t>NVDB 2021 – Gång och Cykel</a:t>
            </a:r>
          </a:p>
        </p:txBody>
      </p:sp>
      <p:sp>
        <p:nvSpPr>
          <p:cNvPr id="2" name="textruta 1"/>
          <p:cNvSpPr txBox="1"/>
          <p:nvPr/>
        </p:nvSpPr>
        <p:spPr>
          <a:xfrm>
            <a:off x="3399905" y="1618301"/>
            <a:ext cx="5805239" cy="461665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sv-SE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Attribut GCM-vägtyp värdemängd</a:t>
            </a:r>
          </a:p>
        </p:txBody>
      </p:sp>
      <p:sp>
        <p:nvSpPr>
          <p:cNvPr id="16" name="Bildtext högerpil 15"/>
          <p:cNvSpPr/>
          <p:nvPr/>
        </p:nvSpPr>
        <p:spPr>
          <a:xfrm>
            <a:off x="1079079" y="1618302"/>
            <a:ext cx="3173716" cy="4430976"/>
          </a:xfrm>
          <a:prstGeom prst="rightArrowCallout">
            <a:avLst/>
          </a:prstGeom>
          <a:solidFill>
            <a:srgbClr val="FF7C8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aphicFrame>
        <p:nvGraphicFramePr>
          <p:cNvPr id="12" name="Tabell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4309029"/>
              </p:ext>
            </p:extLst>
          </p:nvPr>
        </p:nvGraphicFramePr>
        <p:xfrm>
          <a:off x="1079079" y="1646442"/>
          <a:ext cx="2067852" cy="4402836"/>
        </p:xfrm>
        <a:graphic>
          <a:graphicData uri="http://schemas.openxmlformats.org/drawingml/2006/table">
            <a:tbl>
              <a:tblPr firstRow="1" firstCol="1" bandRow="1"/>
              <a:tblGrid>
                <a:gridCol w="2067852">
                  <a:extLst>
                    <a:ext uri="{9D8B030D-6E8A-4147-A177-3AD203B41FA5}">
                      <a16:colId xmlns:a16="http://schemas.microsoft.com/office/drawing/2014/main" val="3573467691"/>
                    </a:ext>
                  </a:extLst>
                </a:gridCol>
              </a:tblGrid>
              <a:tr h="1369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000" b="1" i="1" u="sng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GCM-typ</a:t>
                      </a:r>
                      <a:endParaRPr lang="sv-SE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78" marR="677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5999322"/>
                  </a:ext>
                </a:extLst>
              </a:tr>
              <a:tr h="1369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Cykelbana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78" marR="677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6619411"/>
                  </a:ext>
                </a:extLst>
              </a:tr>
              <a:tr h="1369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Cykelfält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78" marR="677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8637039"/>
                  </a:ext>
                </a:extLst>
              </a:tr>
              <a:tr h="1369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Cykelöverfart i plan/cykelpassage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78" marR="677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8196147"/>
                  </a:ext>
                </a:extLst>
              </a:tr>
              <a:tr h="1369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Övergångsställe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78" marR="677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6069368"/>
                  </a:ext>
                </a:extLst>
              </a:tr>
              <a:tr h="1369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Gatupassage utan utmärkning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78" marR="677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7624352"/>
                  </a:ext>
                </a:extLst>
              </a:tr>
              <a:tr h="1369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Koppling till annat nät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78" marR="677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3806256"/>
                  </a:ext>
                </a:extLst>
              </a:tr>
              <a:tr h="1369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Annan cykelbar förbindelse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78" marR="677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11934"/>
                  </a:ext>
                </a:extLst>
              </a:tr>
              <a:tr h="1369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Annan ej cykelbar förbindelse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78" marR="677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2029256"/>
                  </a:ext>
                </a:extLst>
              </a:tr>
              <a:tr h="1369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 Gångbana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78" marR="677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4955462"/>
                  </a:ext>
                </a:extLst>
              </a:tr>
              <a:tr h="1369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 Trottoar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78" marR="677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3251755"/>
                  </a:ext>
                </a:extLst>
              </a:tr>
              <a:tr h="1369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 Fortsättning i nätet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78" marR="677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8219807"/>
                  </a:ext>
                </a:extLst>
              </a:tr>
              <a:tr h="1369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 Passage genom byggnad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78" marR="677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9248779"/>
                  </a:ext>
                </a:extLst>
              </a:tr>
              <a:tr h="1369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 Ramp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78" marR="677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9412791"/>
                  </a:ext>
                </a:extLst>
              </a:tr>
              <a:tr h="1369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 Perrong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78" marR="677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9409266"/>
                  </a:ext>
                </a:extLst>
              </a:tr>
              <a:tr h="1369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 Trappa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78" marR="677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1445222"/>
                  </a:ext>
                </a:extLst>
              </a:tr>
              <a:tr h="1369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 Rulltrappa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78" marR="677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7889268"/>
                  </a:ext>
                </a:extLst>
              </a:tr>
              <a:tr h="1369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 Rullande trottoar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78" marR="677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5547936"/>
                  </a:ext>
                </a:extLst>
              </a:tr>
              <a:tr h="1369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Hiss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78" marR="677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2853352"/>
                  </a:ext>
                </a:extLst>
              </a:tr>
              <a:tr h="1369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 Snedbanehiss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78" marR="677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0413183"/>
                  </a:ext>
                </a:extLst>
              </a:tr>
              <a:tr h="1369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 Linbana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78" marR="677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281631"/>
                  </a:ext>
                </a:extLst>
              </a:tr>
              <a:tr h="1369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 Bergbana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78" marR="677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7826127"/>
                  </a:ext>
                </a:extLst>
              </a:tr>
              <a:tr h="1369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 Torg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78" marR="677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4229621"/>
                  </a:ext>
                </a:extLst>
              </a:tr>
              <a:tr h="1369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 Kaj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78" marR="677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7565685"/>
                  </a:ext>
                </a:extLst>
              </a:tr>
              <a:tr h="1369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 Öppen yta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78" marR="677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7606418"/>
                  </a:ext>
                </a:extLst>
              </a:tr>
              <a:tr h="1369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 Färja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78" marR="677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1502108"/>
                  </a:ext>
                </a:extLst>
              </a:tr>
              <a:tr h="1369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 Cykelpassage och övergångsställe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78" marR="677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7704990"/>
                  </a:ext>
                </a:extLst>
              </a:tr>
            </a:tbl>
          </a:graphicData>
        </a:graphic>
      </p:graphicFrame>
      <p:graphicFrame>
        <p:nvGraphicFramePr>
          <p:cNvPr id="17" name="Tabell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1089144"/>
              </p:ext>
            </p:extLst>
          </p:nvPr>
        </p:nvGraphicFramePr>
        <p:xfrm>
          <a:off x="4377129" y="2392194"/>
          <a:ext cx="3132944" cy="3199145"/>
        </p:xfrm>
        <a:graphic>
          <a:graphicData uri="http://schemas.openxmlformats.org/drawingml/2006/table">
            <a:tbl>
              <a:tblPr firstRow="1" firstCol="1" bandRow="1"/>
              <a:tblGrid>
                <a:gridCol w="3132944">
                  <a:extLst>
                    <a:ext uri="{9D8B030D-6E8A-4147-A177-3AD203B41FA5}">
                      <a16:colId xmlns:a16="http://schemas.microsoft.com/office/drawing/2014/main" val="3644717844"/>
                    </a:ext>
                  </a:extLst>
                </a:gridCol>
              </a:tblGrid>
              <a:tr h="1881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000" b="1" i="1" u="sng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Ny GCM-typ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D7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2667014"/>
                  </a:ext>
                </a:extLst>
              </a:tr>
              <a:tr h="1881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 Gång- och cykelbana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D7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740349"/>
                  </a:ext>
                </a:extLst>
              </a:tr>
              <a:tr h="1881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105 Gång- och cykelbana, uppdelad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D7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4734951"/>
                  </a:ext>
                </a:extLst>
              </a:tr>
              <a:tr h="1881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110 Cykelbana, påbjuden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D7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926550"/>
                  </a:ext>
                </a:extLst>
              </a:tr>
              <a:tr h="1881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115 Gångbana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D7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6991450"/>
                  </a:ext>
                </a:extLst>
              </a:tr>
              <a:tr h="1881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120 Cykelfält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D7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1515762"/>
                  </a:ext>
                </a:extLst>
              </a:tr>
              <a:tr h="1881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125 Cykelpassage och övergångsställe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D7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6021794"/>
                  </a:ext>
                </a:extLst>
              </a:tr>
              <a:tr h="1881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130 Cykelöverfart och övergångsställe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D7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008355"/>
                  </a:ext>
                </a:extLst>
              </a:tr>
              <a:tr h="1881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135 Cykelpassage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D7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2734165"/>
                  </a:ext>
                </a:extLst>
              </a:tr>
              <a:tr h="1881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140 Cykelöverfart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D7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4406481"/>
                  </a:ext>
                </a:extLst>
              </a:tr>
              <a:tr h="1881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145 Övergångsställe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D7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3332599"/>
                  </a:ext>
                </a:extLst>
              </a:tr>
              <a:tr h="1881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150 Gatupassage utan utmärkning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D7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8165700"/>
                  </a:ext>
                </a:extLst>
              </a:tr>
              <a:tr h="1881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155 Trappa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D7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7666719"/>
                  </a:ext>
                </a:extLst>
              </a:tr>
              <a:tr h="1881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160 Torg/öppen yta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D7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7910902"/>
                  </a:ext>
                </a:extLst>
              </a:tr>
              <a:tr h="1881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165 Annan cykelbar förbindelse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D7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5325068"/>
                  </a:ext>
                </a:extLst>
              </a:tr>
              <a:tr h="1881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170 Annan ej cykelbar förbindelse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D7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3015063"/>
                  </a:ext>
                </a:extLst>
              </a:tr>
              <a:tr h="1881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175 Hiss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D7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3909355"/>
                  </a:ext>
                </a:extLst>
              </a:tr>
            </a:tbl>
          </a:graphicData>
        </a:graphic>
      </p:graphicFrame>
      <p:pic>
        <p:nvPicPr>
          <p:cNvPr id="19" name="Bildobjekt 18" descr="https://www.transportstyrelsen.se/4ad723/globalassets/global/vag/vagmarken/vagmarken-nedladdning/d7-1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2926" y="2154965"/>
            <a:ext cx="1667579" cy="825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Bildobjekt 20" descr="https://www.transportstyrelsen.se/4ad723/globalassets/global/vag/vagmarken/vagmarken-nedladdning/d5-1.gif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2926" y="3005653"/>
            <a:ext cx="1692685" cy="823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Bildobjekt 22" descr="https://www.transportstyrelsen.se/497bf6/globalassets/global/vag/vagmarken/fyranya/b8-1.gif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789" y="4118502"/>
            <a:ext cx="1479822" cy="79827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Rak pilkoppling 3"/>
          <p:cNvCxnSpPr/>
          <p:nvPr/>
        </p:nvCxnSpPr>
        <p:spPr>
          <a:xfrm flipV="1">
            <a:off x="1974273" y="4916779"/>
            <a:ext cx="2402856" cy="7027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Rak pilkoppling 5"/>
          <p:cNvCxnSpPr/>
          <p:nvPr/>
        </p:nvCxnSpPr>
        <p:spPr>
          <a:xfrm flipV="1">
            <a:off x="1839191" y="4918658"/>
            <a:ext cx="2537938" cy="39109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Rak pilkoppling 12"/>
          <p:cNvCxnSpPr/>
          <p:nvPr/>
        </p:nvCxnSpPr>
        <p:spPr>
          <a:xfrm>
            <a:off x="2047875" y="3171825"/>
            <a:ext cx="2329254" cy="6667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Rak pilkoppling 14"/>
          <p:cNvCxnSpPr/>
          <p:nvPr/>
        </p:nvCxnSpPr>
        <p:spPr>
          <a:xfrm flipV="1">
            <a:off x="2047875" y="3248026"/>
            <a:ext cx="2329254" cy="9524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Rak pilkoppling 26"/>
          <p:cNvCxnSpPr/>
          <p:nvPr/>
        </p:nvCxnSpPr>
        <p:spPr>
          <a:xfrm flipV="1">
            <a:off x="7421732" y="2547891"/>
            <a:ext cx="1535837" cy="12428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Rak pilkoppling 28"/>
          <p:cNvCxnSpPr/>
          <p:nvPr/>
        </p:nvCxnSpPr>
        <p:spPr>
          <a:xfrm flipV="1">
            <a:off x="7430610" y="2752078"/>
            <a:ext cx="2743655" cy="1154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Rak pilkoppling 30"/>
          <p:cNvCxnSpPr/>
          <p:nvPr/>
        </p:nvCxnSpPr>
        <p:spPr>
          <a:xfrm>
            <a:off x="7430610" y="3080551"/>
            <a:ext cx="1624613" cy="16747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Rak pilkoppling 32"/>
          <p:cNvCxnSpPr/>
          <p:nvPr/>
        </p:nvCxnSpPr>
        <p:spPr>
          <a:xfrm>
            <a:off x="7430610" y="3238500"/>
            <a:ext cx="2743655" cy="30369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8" name="Bildobjekt 17" descr="https://www.transportstyrelsen.se/4ad723/globalassets/global/vag/vagmarken/vagmarken-nedladdning/d6-1.gif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7332" y="2154965"/>
            <a:ext cx="1597143" cy="826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Bildobjekt 19" descr="https://www.transportstyrelsen.se/4ad723/globalassets/global/vag/vagmarken/vagmarken-nedladdning/d4-1.gif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7332" y="3005653"/>
            <a:ext cx="1546933" cy="82323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" name="Rak pilkoppling 36"/>
          <p:cNvCxnSpPr/>
          <p:nvPr/>
        </p:nvCxnSpPr>
        <p:spPr>
          <a:xfrm>
            <a:off x="7421732" y="4118502"/>
            <a:ext cx="2752533" cy="3469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2" name="Bildobjekt 21" descr="https://www.transportstyrelsen.se/4ad723/globalassets/global/vag/vagmarken/vagmarken-nedladdning/b3-1.gif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3678" y="4118502"/>
            <a:ext cx="1455518" cy="79827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" name="Rak pilkoppling 38"/>
          <p:cNvCxnSpPr/>
          <p:nvPr/>
        </p:nvCxnSpPr>
        <p:spPr>
          <a:xfrm>
            <a:off x="7421732" y="4367814"/>
            <a:ext cx="1402672" cy="17755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734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ruta 6"/>
          <p:cNvSpPr txBox="1"/>
          <p:nvPr/>
        </p:nvSpPr>
        <p:spPr>
          <a:xfrm>
            <a:off x="703340" y="1597014"/>
            <a:ext cx="8349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u="sng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Cykelpassage / cykelöverfart</a:t>
            </a:r>
            <a:endParaRPr lang="sv-SE" sz="2400" b="1" u="sng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8" name="Rubrik 6"/>
          <p:cNvSpPr>
            <a:spLocks noGrp="1"/>
          </p:cNvSpPr>
          <p:nvPr>
            <p:ph type="ctrTitle"/>
          </p:nvPr>
        </p:nvSpPr>
        <p:spPr>
          <a:xfrm>
            <a:off x="703340" y="690974"/>
            <a:ext cx="9733597" cy="615095"/>
          </a:xfrm>
        </p:spPr>
        <p:txBody>
          <a:bodyPr>
            <a:normAutofit fontScale="90000"/>
          </a:bodyPr>
          <a:lstStyle/>
          <a:p>
            <a:pPr algn="l"/>
            <a:r>
              <a:rPr lang="sv-SE" dirty="0" smtClean="0"/>
              <a:t>NVDB 2021 – Gång och Cykel</a:t>
            </a:r>
            <a:endParaRPr lang="sv-SE" dirty="0"/>
          </a:p>
        </p:txBody>
      </p:sp>
      <p:pic>
        <p:nvPicPr>
          <p:cNvPr id="6" name="Bildobjekt 5" descr="C:\Users\stedag01\AppData\Local\Microsoft\Windows\INetCache\Content.Word\Exempel_Cykelpassage_Övergångsställe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41" y="2523372"/>
            <a:ext cx="4747260" cy="249364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ruta 2"/>
          <p:cNvSpPr txBox="1"/>
          <p:nvPr/>
        </p:nvSpPr>
        <p:spPr>
          <a:xfrm>
            <a:off x="440741" y="5017017"/>
            <a:ext cx="4747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+mn-lt"/>
              </a:rPr>
              <a:t>En cykelpassage </a:t>
            </a:r>
            <a:r>
              <a:rPr lang="sv-SE" b="1" dirty="0" smtClean="0">
                <a:latin typeface="+mn-lt"/>
              </a:rPr>
              <a:t>saknar</a:t>
            </a:r>
            <a:r>
              <a:rPr lang="sv-SE" dirty="0" smtClean="0">
                <a:latin typeface="+mn-lt"/>
              </a:rPr>
              <a:t> skylten B8</a:t>
            </a:r>
            <a:endParaRPr lang="sv-SE" dirty="0">
              <a:latin typeface="+mn-lt"/>
            </a:endParaRPr>
          </a:p>
        </p:txBody>
      </p:sp>
      <p:pic>
        <p:nvPicPr>
          <p:cNvPr id="9" name="Bildobjekt 8" descr="C:\Users\stedag01\AppData\Local\Microsoft\Windows\INetCache\Content.Word\Exempel_Cykelöverfart_Övergångsställe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1" t="8278" r="12767" b="33940"/>
          <a:stretch>
            <a:fillRect/>
          </a:stretch>
        </p:blipFill>
        <p:spPr bwMode="auto">
          <a:xfrm>
            <a:off x="6267002" y="2523372"/>
            <a:ext cx="5111630" cy="249364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ruta 3"/>
          <p:cNvSpPr txBox="1"/>
          <p:nvPr/>
        </p:nvSpPr>
        <p:spPr>
          <a:xfrm>
            <a:off x="6237027" y="5017017"/>
            <a:ext cx="5186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+mn-lt"/>
              </a:rPr>
              <a:t>Cykelöverfart </a:t>
            </a:r>
            <a:r>
              <a:rPr lang="sv-SE" b="1" dirty="0" smtClean="0">
                <a:latin typeface="+mn-lt"/>
              </a:rPr>
              <a:t>har</a:t>
            </a:r>
            <a:r>
              <a:rPr lang="sv-SE" dirty="0" smtClean="0">
                <a:latin typeface="+mn-lt"/>
              </a:rPr>
              <a:t> skylten B8</a:t>
            </a:r>
            <a:endParaRPr lang="sv-SE" dirty="0">
              <a:latin typeface="+mn-lt"/>
            </a:endParaRPr>
          </a:p>
        </p:txBody>
      </p:sp>
      <p:pic>
        <p:nvPicPr>
          <p:cNvPr id="10" name="Bildobjekt 9" descr="https://www.transportstyrelsen.se/497bf6/globalassets/global/vag/vagmarken/fyranya/b8-1.gif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6293" y="1306069"/>
            <a:ext cx="2099904" cy="95813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ruta 1"/>
          <p:cNvSpPr txBox="1"/>
          <p:nvPr/>
        </p:nvSpPr>
        <p:spPr>
          <a:xfrm>
            <a:off x="3566007" y="2264203"/>
            <a:ext cx="162199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dirty="0" smtClean="0"/>
              <a:t>Bild: Google </a:t>
            </a:r>
            <a:r>
              <a:rPr lang="sv-SE" sz="800" dirty="0" err="1" smtClean="0"/>
              <a:t>Street-View</a:t>
            </a:r>
            <a:r>
              <a:rPr lang="sv-SE" sz="800" dirty="0" smtClean="0"/>
              <a:t> 2022</a:t>
            </a:r>
            <a:endParaRPr lang="sv-SE" sz="800" dirty="0"/>
          </a:p>
        </p:txBody>
      </p:sp>
      <p:sp>
        <p:nvSpPr>
          <p:cNvPr id="11" name="textruta 10"/>
          <p:cNvSpPr txBox="1"/>
          <p:nvPr/>
        </p:nvSpPr>
        <p:spPr>
          <a:xfrm>
            <a:off x="9888990" y="5060742"/>
            <a:ext cx="159441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dirty="0" smtClean="0"/>
              <a:t>Bild: Google </a:t>
            </a:r>
            <a:r>
              <a:rPr lang="sv-SE" sz="800" dirty="0" err="1" smtClean="0"/>
              <a:t>Street-View</a:t>
            </a:r>
            <a:r>
              <a:rPr lang="sv-SE" sz="800" dirty="0" smtClean="0"/>
              <a:t> 2022</a:t>
            </a:r>
            <a:endParaRPr lang="sv-SE" sz="800" dirty="0"/>
          </a:p>
        </p:txBody>
      </p:sp>
    </p:spTree>
    <p:extLst>
      <p:ext uri="{BB962C8B-B14F-4D97-AF65-F5344CB8AC3E}">
        <p14:creationId xmlns:p14="http://schemas.microsoft.com/office/powerpoint/2010/main" val="245438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6"/>
          <p:cNvSpPr>
            <a:spLocks noGrp="1"/>
          </p:cNvSpPr>
          <p:nvPr>
            <p:ph type="ctrTitle"/>
          </p:nvPr>
        </p:nvSpPr>
        <p:spPr>
          <a:xfrm>
            <a:off x="703340" y="690974"/>
            <a:ext cx="9733597" cy="615095"/>
          </a:xfrm>
        </p:spPr>
        <p:txBody>
          <a:bodyPr>
            <a:normAutofit fontScale="90000"/>
          </a:bodyPr>
          <a:lstStyle/>
          <a:p>
            <a:pPr algn="l"/>
            <a:r>
              <a:rPr lang="sv-SE" dirty="0"/>
              <a:t>NVDB 2021 – Gång och Cykel</a:t>
            </a:r>
          </a:p>
        </p:txBody>
      </p:sp>
      <p:sp>
        <p:nvSpPr>
          <p:cNvPr id="2" name="textruta 1"/>
          <p:cNvSpPr txBox="1"/>
          <p:nvPr/>
        </p:nvSpPr>
        <p:spPr>
          <a:xfrm>
            <a:off x="703340" y="1694195"/>
            <a:ext cx="4537835" cy="461665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sv-SE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GCM-vägtyp: representation</a:t>
            </a:r>
            <a:endParaRPr lang="sv-SE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340" y="2543986"/>
            <a:ext cx="4997495" cy="3228975"/>
          </a:xfrm>
          <a:prstGeom prst="rect">
            <a:avLst/>
          </a:prstGeom>
        </p:spPr>
      </p:pic>
      <p:cxnSp>
        <p:nvCxnSpPr>
          <p:cNvPr id="25" name="Rak pilkoppling 24"/>
          <p:cNvCxnSpPr/>
          <p:nvPr/>
        </p:nvCxnSpPr>
        <p:spPr>
          <a:xfrm>
            <a:off x="2836718" y="3221182"/>
            <a:ext cx="540327" cy="39485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Rak pilkoppling 27"/>
          <p:cNvCxnSpPr/>
          <p:nvPr/>
        </p:nvCxnSpPr>
        <p:spPr>
          <a:xfrm flipV="1">
            <a:off x="3304309" y="3917373"/>
            <a:ext cx="301336" cy="60267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Ellips 34"/>
          <p:cNvSpPr/>
          <p:nvPr/>
        </p:nvSpPr>
        <p:spPr>
          <a:xfrm rot="19793525">
            <a:off x="3499881" y="3438359"/>
            <a:ext cx="550448" cy="316372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6" name="textruta 35"/>
          <p:cNvSpPr txBox="1"/>
          <p:nvPr/>
        </p:nvSpPr>
        <p:spPr>
          <a:xfrm>
            <a:off x="6206614" y="2436352"/>
            <a:ext cx="51643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 smtClean="0"/>
              <a:t>Hela länken skall täckas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 smtClean="0"/>
              <a:t>Inga glapp tillåts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 smtClean="0"/>
              <a:t>Annat värde i korsning med bilväg</a:t>
            </a:r>
            <a:endParaRPr lang="sv-SE" sz="2400" dirty="0"/>
          </a:p>
        </p:txBody>
      </p:sp>
      <p:sp>
        <p:nvSpPr>
          <p:cNvPr id="9" name="textruta 8"/>
          <p:cNvSpPr txBox="1"/>
          <p:nvPr/>
        </p:nvSpPr>
        <p:spPr>
          <a:xfrm>
            <a:off x="4157721" y="5829939"/>
            <a:ext cx="17626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dirty="0" smtClean="0"/>
              <a:t>Bild: Ortofoto Lantmäteriet 2021</a:t>
            </a:r>
            <a:endParaRPr lang="sv-SE" sz="800" dirty="0"/>
          </a:p>
        </p:txBody>
      </p:sp>
    </p:spTree>
    <p:extLst>
      <p:ext uri="{BB962C8B-B14F-4D97-AF65-F5344CB8AC3E}">
        <p14:creationId xmlns:p14="http://schemas.microsoft.com/office/powerpoint/2010/main" val="1053302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ruta 6"/>
          <p:cNvSpPr txBox="1"/>
          <p:nvPr/>
        </p:nvSpPr>
        <p:spPr>
          <a:xfrm>
            <a:off x="703340" y="1597014"/>
            <a:ext cx="8349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u="sng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GCM-passager</a:t>
            </a:r>
            <a:endParaRPr lang="sv-SE" sz="2400" b="1" u="sng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8" name="Rubrik 6"/>
          <p:cNvSpPr>
            <a:spLocks noGrp="1"/>
          </p:cNvSpPr>
          <p:nvPr>
            <p:ph type="ctrTitle"/>
          </p:nvPr>
        </p:nvSpPr>
        <p:spPr>
          <a:xfrm>
            <a:off x="703340" y="690974"/>
            <a:ext cx="9733597" cy="615095"/>
          </a:xfrm>
        </p:spPr>
        <p:txBody>
          <a:bodyPr>
            <a:normAutofit fontScale="90000"/>
          </a:bodyPr>
          <a:lstStyle/>
          <a:p>
            <a:pPr algn="l"/>
            <a:r>
              <a:rPr lang="sv-SE" dirty="0" smtClean="0"/>
              <a:t>NVDB 2021 – Gång och Cykel</a:t>
            </a:r>
            <a:endParaRPr lang="sv-SE" dirty="0"/>
          </a:p>
        </p:txBody>
      </p:sp>
      <p:sp>
        <p:nvSpPr>
          <p:cNvPr id="2" name="textruta 1"/>
          <p:cNvSpPr txBox="1"/>
          <p:nvPr/>
        </p:nvSpPr>
        <p:spPr>
          <a:xfrm>
            <a:off x="703340" y="2349624"/>
            <a:ext cx="44764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sv-SE" sz="3200" dirty="0" smtClean="0"/>
              <a:t>Punktföreteelse!</a:t>
            </a:r>
          </a:p>
        </p:txBody>
      </p:sp>
      <p:pic>
        <p:nvPicPr>
          <p:cNvPr id="5" name="Bildobjekt 4" descr="https://www.transportstyrelsen.se/4ad723/globalassets/global/vag/vagmarken/vagmarken-nedladdning/b3-1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08370"/>
            <a:ext cx="2529598" cy="128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Bildobjekt 5" descr="https://www.transportstyrelsen.se/497bf6/globalassets/global/vag/vagmarken/fyranya/b8-1.gif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382" y="3329894"/>
            <a:ext cx="2578313" cy="1246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0138" y="1709357"/>
            <a:ext cx="6000794" cy="4256838"/>
          </a:xfrm>
          <a:prstGeom prst="rect">
            <a:avLst/>
          </a:prstGeom>
        </p:spPr>
      </p:pic>
      <p:sp>
        <p:nvSpPr>
          <p:cNvPr id="4" name="textruta 3"/>
          <p:cNvSpPr txBox="1"/>
          <p:nvPr/>
        </p:nvSpPr>
        <p:spPr>
          <a:xfrm>
            <a:off x="8136136" y="1980292"/>
            <a:ext cx="1233896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sv-SE" dirty="0" smtClean="0"/>
              <a:t>Planskilda</a:t>
            </a:r>
            <a:endParaRPr lang="sv-SE" dirty="0"/>
          </a:p>
        </p:txBody>
      </p:sp>
      <p:sp>
        <p:nvSpPr>
          <p:cNvPr id="9" name="textruta 8"/>
          <p:cNvSpPr txBox="1"/>
          <p:nvPr/>
        </p:nvSpPr>
        <p:spPr>
          <a:xfrm>
            <a:off x="8331844" y="3973243"/>
            <a:ext cx="1122591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sv-SE" dirty="0" smtClean="0"/>
              <a:t>På linjen</a:t>
            </a:r>
            <a:endParaRPr lang="sv-SE" dirty="0"/>
          </a:p>
        </p:txBody>
      </p:sp>
      <p:sp>
        <p:nvSpPr>
          <p:cNvPr id="10" name="textruta 9"/>
          <p:cNvSpPr txBox="1"/>
          <p:nvPr/>
        </p:nvSpPr>
        <p:spPr>
          <a:xfrm>
            <a:off x="6986449" y="2745022"/>
            <a:ext cx="1345893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sv-SE" dirty="0" smtClean="0"/>
              <a:t>Här saknas planskilda </a:t>
            </a:r>
            <a:endParaRPr lang="sv-SE" dirty="0"/>
          </a:p>
        </p:txBody>
      </p:sp>
      <p:sp>
        <p:nvSpPr>
          <p:cNvPr id="11" name="textruta 10"/>
          <p:cNvSpPr txBox="1"/>
          <p:nvPr/>
        </p:nvSpPr>
        <p:spPr>
          <a:xfrm>
            <a:off x="10024850" y="3326912"/>
            <a:ext cx="1345893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sv-SE" dirty="0" smtClean="0"/>
              <a:t>Här saknas i noden </a:t>
            </a:r>
            <a:endParaRPr lang="sv-SE" dirty="0"/>
          </a:p>
        </p:txBody>
      </p:sp>
      <p:cxnSp>
        <p:nvCxnSpPr>
          <p:cNvPr id="13" name="Rak pilkoppling 12"/>
          <p:cNvCxnSpPr>
            <a:stCxn id="10" idx="2"/>
          </p:cNvCxnSpPr>
          <p:nvPr/>
        </p:nvCxnSpPr>
        <p:spPr>
          <a:xfrm flipH="1">
            <a:off x="6705077" y="3391353"/>
            <a:ext cx="954319" cy="9751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Rak pilkoppling 14"/>
          <p:cNvCxnSpPr>
            <a:stCxn id="4" idx="3"/>
            <a:endCxn id="16" idx="1"/>
          </p:cNvCxnSpPr>
          <p:nvPr/>
        </p:nvCxnSpPr>
        <p:spPr>
          <a:xfrm>
            <a:off x="9370032" y="2164958"/>
            <a:ext cx="778518" cy="3340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Ellips 15"/>
          <p:cNvSpPr/>
          <p:nvPr/>
        </p:nvSpPr>
        <p:spPr>
          <a:xfrm rot="20499808">
            <a:off x="10172539" y="2374316"/>
            <a:ext cx="251871" cy="587954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Ellips 17"/>
          <p:cNvSpPr/>
          <p:nvPr/>
        </p:nvSpPr>
        <p:spPr>
          <a:xfrm rot="20661041">
            <a:off x="10142477" y="4260382"/>
            <a:ext cx="311993" cy="948616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20" name="Rak pilkoppling 19"/>
          <p:cNvCxnSpPr>
            <a:stCxn id="9" idx="3"/>
            <a:endCxn id="18" idx="1"/>
          </p:cNvCxnSpPr>
          <p:nvPr/>
        </p:nvCxnSpPr>
        <p:spPr>
          <a:xfrm>
            <a:off x="9454435" y="4157909"/>
            <a:ext cx="647351" cy="28358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Rak pilkoppling 22"/>
          <p:cNvCxnSpPr/>
          <p:nvPr/>
        </p:nvCxnSpPr>
        <p:spPr>
          <a:xfrm flipH="1">
            <a:off x="10697797" y="3973243"/>
            <a:ext cx="2139" cy="6029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7" name="Bildobjekt 26" descr="https://www.transportstyrelsen.se/4ad723/globalassets/global/vag/vagmarken/vagmarken-nedladdning/b3-1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47" y="4421047"/>
            <a:ext cx="2529598" cy="128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Bildobjekt 27" descr="https://www.transportstyrelsen.se/497bf6/globalassets/global/vag/vagmarken/fyranya/b8-1.gif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829" y="4442571"/>
            <a:ext cx="2578313" cy="1246277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textruta 28"/>
          <p:cNvSpPr txBox="1"/>
          <p:nvPr/>
        </p:nvSpPr>
        <p:spPr>
          <a:xfrm>
            <a:off x="662113" y="3220359"/>
            <a:ext cx="44764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sv-SE" sz="3200" dirty="0" smtClean="0"/>
              <a:t>Bilnätet!</a:t>
            </a:r>
          </a:p>
        </p:txBody>
      </p:sp>
      <p:sp>
        <p:nvSpPr>
          <p:cNvPr id="21" name="textruta 20"/>
          <p:cNvSpPr txBox="1"/>
          <p:nvPr/>
        </p:nvSpPr>
        <p:spPr>
          <a:xfrm>
            <a:off x="10086448" y="6019646"/>
            <a:ext cx="16801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dirty="0" smtClean="0"/>
              <a:t>Bild: Ortofoto Lantmäteriet 2021</a:t>
            </a:r>
            <a:endParaRPr lang="sv-SE" sz="800" dirty="0"/>
          </a:p>
        </p:txBody>
      </p:sp>
    </p:spTree>
    <p:extLst>
      <p:ext uri="{BB962C8B-B14F-4D97-AF65-F5344CB8AC3E}">
        <p14:creationId xmlns:p14="http://schemas.microsoft.com/office/powerpoint/2010/main" val="941742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ruta 6"/>
          <p:cNvSpPr txBox="1"/>
          <p:nvPr/>
        </p:nvSpPr>
        <p:spPr>
          <a:xfrm>
            <a:off x="703340" y="1597014"/>
            <a:ext cx="8349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u="sng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GCM-passager – </a:t>
            </a:r>
            <a:r>
              <a:rPr lang="sv-SE" sz="2000" b="1" u="sng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placering/utformning</a:t>
            </a:r>
            <a:endParaRPr lang="sv-SE" sz="2000" b="1" u="sng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8" name="Rubrik 6"/>
          <p:cNvSpPr>
            <a:spLocks noGrp="1"/>
          </p:cNvSpPr>
          <p:nvPr>
            <p:ph type="ctrTitle"/>
          </p:nvPr>
        </p:nvSpPr>
        <p:spPr>
          <a:xfrm>
            <a:off x="703340" y="690974"/>
            <a:ext cx="9733597" cy="615095"/>
          </a:xfrm>
        </p:spPr>
        <p:txBody>
          <a:bodyPr>
            <a:normAutofit fontScale="90000"/>
          </a:bodyPr>
          <a:lstStyle/>
          <a:p>
            <a:pPr algn="l"/>
            <a:r>
              <a:rPr lang="sv-SE" dirty="0" smtClean="0"/>
              <a:t>NVDB 2021 – Gång och Cykel</a:t>
            </a:r>
            <a:endParaRPr lang="sv-SE" dirty="0"/>
          </a:p>
        </p:txBody>
      </p:sp>
      <p:sp>
        <p:nvSpPr>
          <p:cNvPr id="2" name="textruta 1"/>
          <p:cNvSpPr txBox="1"/>
          <p:nvPr/>
        </p:nvSpPr>
        <p:spPr>
          <a:xfrm>
            <a:off x="703340" y="2349624"/>
            <a:ext cx="44764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sv-SE" dirty="0" smtClean="0">
                <a:solidFill>
                  <a:schemeClr val="bg1">
                    <a:lumMod val="65000"/>
                  </a:schemeClr>
                </a:solidFill>
              </a:rPr>
              <a:t>Punktföreteelse!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sv-SE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v-SE" dirty="0" smtClean="0">
                <a:solidFill>
                  <a:schemeClr val="bg1">
                    <a:lumMod val="65000"/>
                  </a:schemeClr>
                </a:solidFill>
              </a:rPr>
              <a:t>Bilnätet!</a:t>
            </a:r>
            <a:endParaRPr lang="sv-SE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" name="Bildobjekt 4" descr="C:\Users\stedag01\AppData\Local\Microsoft\Windows\INetCache\Content.Word\Exempel_Cykelpassage_Övergångsställe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227" y="1804342"/>
            <a:ext cx="3528516" cy="211686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Rak koppling 3"/>
          <p:cNvCxnSpPr/>
          <p:nvPr/>
        </p:nvCxnSpPr>
        <p:spPr>
          <a:xfrm flipV="1">
            <a:off x="6744662" y="2988963"/>
            <a:ext cx="1050878" cy="53226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Rak koppling 9"/>
          <p:cNvCxnSpPr/>
          <p:nvPr/>
        </p:nvCxnSpPr>
        <p:spPr>
          <a:xfrm flipH="1" flipV="1">
            <a:off x="8291014" y="2868317"/>
            <a:ext cx="163773" cy="64826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Sexhörning 12"/>
          <p:cNvSpPr/>
          <p:nvPr/>
        </p:nvSpPr>
        <p:spPr>
          <a:xfrm>
            <a:off x="7171155" y="3167177"/>
            <a:ext cx="197892" cy="122830"/>
          </a:xfrm>
          <a:prstGeom prst="hexagon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Sexhörning 17"/>
          <p:cNvSpPr/>
          <p:nvPr/>
        </p:nvSpPr>
        <p:spPr>
          <a:xfrm>
            <a:off x="8256895" y="3131037"/>
            <a:ext cx="197892" cy="122830"/>
          </a:xfrm>
          <a:prstGeom prst="hexagon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9" name="Bildobjekt 18" descr="C:\Users\stedag01\AppData\Local\Microsoft\Windows\INetCache\Content.Word\Exempel_Cykelöverfart_Övergångsställe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1" t="8278" r="12767" b="33940"/>
          <a:stretch>
            <a:fillRect/>
          </a:stretch>
        </p:blipFill>
        <p:spPr bwMode="auto">
          <a:xfrm>
            <a:off x="703340" y="3895704"/>
            <a:ext cx="4121144" cy="211686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" name="Rak koppling 20"/>
          <p:cNvCxnSpPr/>
          <p:nvPr/>
        </p:nvCxnSpPr>
        <p:spPr>
          <a:xfrm flipV="1">
            <a:off x="2470245" y="4954138"/>
            <a:ext cx="191069" cy="94595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Sexhörning 21"/>
          <p:cNvSpPr/>
          <p:nvPr/>
        </p:nvSpPr>
        <p:spPr>
          <a:xfrm>
            <a:off x="2463422" y="5276989"/>
            <a:ext cx="197892" cy="122830"/>
          </a:xfrm>
          <a:prstGeom prst="hexagon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3" name="Ellips 22"/>
          <p:cNvSpPr/>
          <p:nvPr/>
        </p:nvSpPr>
        <p:spPr>
          <a:xfrm>
            <a:off x="6747273" y="2862776"/>
            <a:ext cx="2183642" cy="659352"/>
          </a:xfrm>
          <a:prstGeom prst="ellipse">
            <a:avLst/>
          </a:prstGeom>
          <a:noFill/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4" name="textruta 23"/>
          <p:cNvSpPr txBox="1"/>
          <p:nvPr/>
        </p:nvSpPr>
        <p:spPr>
          <a:xfrm>
            <a:off x="3378152" y="2875159"/>
            <a:ext cx="4258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sv-SE" dirty="0" smtClean="0"/>
              <a:t>EN passage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sv-SE" dirty="0" smtClean="0"/>
          </a:p>
        </p:txBody>
      </p:sp>
      <p:cxnSp>
        <p:nvCxnSpPr>
          <p:cNvPr id="26" name="Rak pilkoppling 25"/>
          <p:cNvCxnSpPr>
            <a:stCxn id="48" idx="3"/>
          </p:cNvCxnSpPr>
          <p:nvPr/>
        </p:nvCxnSpPr>
        <p:spPr>
          <a:xfrm flipH="1">
            <a:off x="2749883" y="3229412"/>
            <a:ext cx="706644" cy="191443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Rak pilkoppling 27"/>
          <p:cNvCxnSpPr>
            <a:stCxn id="57" idx="0"/>
          </p:cNvCxnSpPr>
          <p:nvPr/>
        </p:nvCxnSpPr>
        <p:spPr>
          <a:xfrm flipH="1" flipV="1">
            <a:off x="7369047" y="3290007"/>
            <a:ext cx="93350" cy="166413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Rak pilkoppling 29"/>
          <p:cNvCxnSpPr>
            <a:stCxn id="57" idx="0"/>
          </p:cNvCxnSpPr>
          <p:nvPr/>
        </p:nvCxnSpPr>
        <p:spPr>
          <a:xfrm flipV="1">
            <a:off x="7462397" y="3318903"/>
            <a:ext cx="872465" cy="163523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ruta 40"/>
          <p:cNvSpPr txBox="1"/>
          <p:nvPr/>
        </p:nvSpPr>
        <p:spPr>
          <a:xfrm>
            <a:off x="6325736" y="5103949"/>
            <a:ext cx="4258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sv-SE" dirty="0" smtClean="0"/>
              <a:t>TVÅ utbredningar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sv-SE" dirty="0" smtClean="0"/>
          </a:p>
        </p:txBody>
      </p:sp>
      <p:cxnSp>
        <p:nvCxnSpPr>
          <p:cNvPr id="45" name="Rak pilkoppling 44"/>
          <p:cNvCxnSpPr>
            <a:stCxn id="48" idx="6"/>
          </p:cNvCxnSpPr>
          <p:nvPr/>
        </p:nvCxnSpPr>
        <p:spPr>
          <a:xfrm>
            <a:off x="5388368" y="3007521"/>
            <a:ext cx="1356294" cy="17194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Ellips 47"/>
          <p:cNvSpPr/>
          <p:nvPr/>
        </p:nvSpPr>
        <p:spPr>
          <a:xfrm>
            <a:off x="3125075" y="2693720"/>
            <a:ext cx="2263293" cy="627602"/>
          </a:xfrm>
          <a:prstGeom prst="ellipse">
            <a:avLst/>
          </a:prstGeom>
          <a:noFill/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7" name="Ellips 56"/>
          <p:cNvSpPr/>
          <p:nvPr/>
        </p:nvSpPr>
        <p:spPr>
          <a:xfrm>
            <a:off x="6190227" y="4954138"/>
            <a:ext cx="2544340" cy="682387"/>
          </a:xfrm>
          <a:prstGeom prst="ellipse">
            <a:avLst/>
          </a:prstGeom>
          <a:noFill/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7" name="textruta 26"/>
          <p:cNvSpPr txBox="1"/>
          <p:nvPr/>
        </p:nvSpPr>
        <p:spPr>
          <a:xfrm>
            <a:off x="3283536" y="6038750"/>
            <a:ext cx="159441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dirty="0" smtClean="0"/>
              <a:t>Bild: Google </a:t>
            </a:r>
            <a:r>
              <a:rPr lang="sv-SE" sz="800" dirty="0" err="1" smtClean="0"/>
              <a:t>Street-View</a:t>
            </a:r>
            <a:r>
              <a:rPr lang="sv-SE" sz="800" dirty="0" smtClean="0"/>
              <a:t> 2022</a:t>
            </a:r>
            <a:endParaRPr lang="sv-SE" sz="800" dirty="0"/>
          </a:p>
        </p:txBody>
      </p:sp>
      <p:sp>
        <p:nvSpPr>
          <p:cNvPr id="29" name="textruta 28"/>
          <p:cNvSpPr txBox="1"/>
          <p:nvPr/>
        </p:nvSpPr>
        <p:spPr>
          <a:xfrm>
            <a:off x="8201915" y="3985458"/>
            <a:ext cx="159441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dirty="0" smtClean="0"/>
              <a:t>Bild: Google </a:t>
            </a:r>
            <a:r>
              <a:rPr lang="sv-SE" sz="800" dirty="0" err="1" smtClean="0"/>
              <a:t>Street-View</a:t>
            </a:r>
            <a:r>
              <a:rPr lang="sv-SE" sz="800" dirty="0" smtClean="0"/>
              <a:t> 2022</a:t>
            </a:r>
            <a:endParaRPr lang="sv-SE" sz="800" dirty="0"/>
          </a:p>
        </p:txBody>
      </p:sp>
    </p:spTree>
    <p:extLst>
      <p:ext uri="{BB962C8B-B14F-4D97-AF65-F5344CB8AC3E}">
        <p14:creationId xmlns:p14="http://schemas.microsoft.com/office/powerpoint/2010/main" val="411788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med rundade hörn 9"/>
          <p:cNvSpPr/>
          <p:nvPr/>
        </p:nvSpPr>
        <p:spPr>
          <a:xfrm>
            <a:off x="703340" y="2349624"/>
            <a:ext cx="5572769" cy="357593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textruta 6"/>
          <p:cNvSpPr txBox="1"/>
          <p:nvPr/>
        </p:nvSpPr>
        <p:spPr>
          <a:xfrm>
            <a:off x="703340" y="1597014"/>
            <a:ext cx="8349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u="sng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GCM-passager - </a:t>
            </a:r>
            <a:r>
              <a:rPr lang="sv-SE" sz="2000" b="1" u="sng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värdemängder</a:t>
            </a:r>
            <a:endParaRPr lang="sv-SE" sz="2000" b="1" u="sng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8" name="Rubrik 6"/>
          <p:cNvSpPr>
            <a:spLocks noGrp="1"/>
          </p:cNvSpPr>
          <p:nvPr>
            <p:ph type="ctrTitle"/>
          </p:nvPr>
        </p:nvSpPr>
        <p:spPr>
          <a:xfrm>
            <a:off x="703340" y="690974"/>
            <a:ext cx="9733597" cy="615095"/>
          </a:xfrm>
        </p:spPr>
        <p:txBody>
          <a:bodyPr>
            <a:normAutofit fontScale="90000"/>
          </a:bodyPr>
          <a:lstStyle/>
          <a:p>
            <a:pPr algn="l"/>
            <a:r>
              <a:rPr lang="sv-SE" dirty="0" smtClean="0"/>
              <a:t>NVDB 2021 – Gång och Cykel</a:t>
            </a:r>
            <a:endParaRPr lang="sv-SE" dirty="0"/>
          </a:p>
        </p:txBody>
      </p:sp>
      <p:sp>
        <p:nvSpPr>
          <p:cNvPr id="3" name="textruta 2"/>
          <p:cNvSpPr txBox="1"/>
          <p:nvPr/>
        </p:nvSpPr>
        <p:spPr>
          <a:xfrm>
            <a:off x="850060" y="2509239"/>
            <a:ext cx="581199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sv-SE" dirty="0" smtClean="0"/>
              <a:t>Planskild passage överfart</a:t>
            </a:r>
          </a:p>
          <a:p>
            <a:pPr marL="342900" indent="-342900">
              <a:buFont typeface="+mj-lt"/>
              <a:buAutoNum type="arabicPeriod"/>
            </a:pPr>
            <a:endParaRPr lang="sv-SE" dirty="0" smtClean="0"/>
          </a:p>
          <a:p>
            <a:pPr marL="342900" indent="-342900">
              <a:buFont typeface="+mj-lt"/>
              <a:buAutoNum type="arabicPeriod"/>
            </a:pPr>
            <a:r>
              <a:rPr lang="sv-SE" dirty="0"/>
              <a:t>Planskild passage </a:t>
            </a:r>
            <a:r>
              <a:rPr lang="sv-SE" dirty="0" smtClean="0"/>
              <a:t>underfart</a:t>
            </a:r>
          </a:p>
          <a:p>
            <a:pPr marL="342900" indent="-342900">
              <a:buFont typeface="+mj-lt"/>
              <a:buAutoNum type="arabicPeriod"/>
            </a:pPr>
            <a:endParaRPr lang="sv-SE" dirty="0" smtClean="0"/>
          </a:p>
          <a:p>
            <a:pPr marL="342900" indent="-342900">
              <a:buFont typeface="+mj-lt"/>
              <a:buAutoNum type="arabicPeriod"/>
            </a:pPr>
            <a:r>
              <a:rPr lang="sv-SE" dirty="0" smtClean="0"/>
              <a:t>Övergångsställe </a:t>
            </a:r>
            <a:r>
              <a:rPr lang="sv-SE" dirty="0"/>
              <a:t>och/eller cykelpassage/cykelöverfart i </a:t>
            </a:r>
            <a:r>
              <a:rPr lang="sv-SE" dirty="0" smtClean="0"/>
              <a:t>plan</a:t>
            </a:r>
          </a:p>
          <a:p>
            <a:pPr marL="342900" indent="-342900">
              <a:buFont typeface="+mj-lt"/>
              <a:buAutoNum type="arabicPeriod"/>
            </a:pPr>
            <a:endParaRPr lang="sv-SE" dirty="0"/>
          </a:p>
          <a:p>
            <a:pPr marL="342900" indent="-342900">
              <a:buFont typeface="+mj-lt"/>
              <a:buAutoNum type="arabicPeriod"/>
            </a:pPr>
            <a:r>
              <a:rPr lang="sv-SE" dirty="0"/>
              <a:t>S</a:t>
            </a:r>
            <a:r>
              <a:rPr lang="sv-SE" dirty="0" smtClean="0"/>
              <a:t>ignalreglerat </a:t>
            </a:r>
            <a:r>
              <a:rPr lang="sv-SE" dirty="0"/>
              <a:t>övergångsställe och/eller signalreglerad cykelpassage/cykelöverfart i </a:t>
            </a:r>
            <a:r>
              <a:rPr lang="sv-SE" dirty="0" smtClean="0"/>
              <a:t>plan</a:t>
            </a:r>
          </a:p>
          <a:p>
            <a:pPr marL="342900" indent="-342900">
              <a:buFont typeface="+mj-lt"/>
              <a:buAutoNum type="arabicPeriod"/>
            </a:pPr>
            <a:endParaRPr lang="sv-SE" dirty="0"/>
          </a:p>
          <a:p>
            <a:pPr marL="342900" indent="-342900">
              <a:buFont typeface="+mj-lt"/>
              <a:buAutoNum type="arabicPeriod"/>
            </a:pPr>
            <a:r>
              <a:rPr lang="sv-SE" dirty="0" smtClean="0"/>
              <a:t>Annan ordnad passage i plan</a:t>
            </a:r>
            <a:endParaRPr lang="sv-SE" dirty="0"/>
          </a:p>
          <a:p>
            <a:pPr marL="342900" indent="-342900">
              <a:buFont typeface="+mj-lt"/>
              <a:buAutoNum type="arabicPeriod"/>
            </a:pPr>
            <a:endParaRPr lang="sv-SE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6794" y="3344091"/>
            <a:ext cx="4898194" cy="2648086"/>
          </a:xfrm>
          <a:prstGeom prst="rect">
            <a:avLst/>
          </a:prstGeom>
        </p:spPr>
      </p:pic>
      <p:sp>
        <p:nvSpPr>
          <p:cNvPr id="9" name="Ellips 8"/>
          <p:cNvSpPr/>
          <p:nvPr/>
        </p:nvSpPr>
        <p:spPr>
          <a:xfrm>
            <a:off x="8634549" y="5538651"/>
            <a:ext cx="2886891" cy="386908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6846" y="1038987"/>
            <a:ext cx="2072459" cy="2940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08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startbild logo">
  <a:themeElements>
    <a:clrScheme name="Gråskala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ebbinarie 2021" id="{C2DA1059-782C-487E-B57C-5F5DF03608C9}" vid="{5A56E023-8A30-4F78-BC3C-64FB6BC75F41}"/>
    </a:ext>
  </a:extLst>
</a:theme>
</file>

<file path=ppt/theme/theme2.xml><?xml version="1.0" encoding="utf-8"?>
<a:theme xmlns:a="http://schemas.openxmlformats.org/drawingml/2006/main" name="2_startbild logo">
  <a:themeElements>
    <a:clrScheme name="Gråskala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ebbinarie 2021" id="{C2DA1059-782C-487E-B57C-5F5DF03608C9}" vid="{D4A4AB15-BA20-43F8-8468-5709253D5ED5}"/>
    </a:ext>
  </a:extLst>
</a:theme>
</file>

<file path=ppt/theme/theme3.xml><?xml version="1.0" encoding="utf-8"?>
<a:theme xmlns:a="http://schemas.openxmlformats.org/drawingml/2006/main" name="2_Ämne/tema namn på talare">
  <a:themeElements>
    <a:clrScheme name="Gråskala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ebbinarie 2021" id="{C2DA1059-782C-487E-B57C-5F5DF03608C9}" vid="{368154D1-D5B3-46D9-8553-62F6A175A82A}"/>
    </a:ext>
  </a:extLst>
</a:theme>
</file>

<file path=ppt/theme/theme4.xml><?xml version="1.0" encoding="utf-8"?>
<a:theme xmlns:a="http://schemas.openxmlformats.org/drawingml/2006/main" name="1_Office-tema">
  <a:themeElements>
    <a:clrScheme name="Gråskala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ebbinarie 2021" id="{C2DA1059-782C-487E-B57C-5F5DF03608C9}" vid="{8F83B684-922C-408B-B96C-417D8F10B384}"/>
    </a:ext>
  </a:extLst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kumentdatum_x0020_NY xmlns="Trafikverket">2021-10-20T22:00:00+00:00</Dokumentdatum_x0020_NY>
    <Skapat_x0020_av_x0020_NY xmlns="Trafikverket">Göransson Staffan, UHvädi Konsult</Skapat_x0020_av_x0020_NY>
    <TRVversionNY xmlns="Trafikverket">0.2</TRVversionNY>
    <TaxCatchAll xmlns="a0fc29a5-e8c2-4770-ab5a-0e35f67373e1">
      <Value>28</Value>
    </TaxCatchAll>
    <TrvUploadedDocumentTypeTaxHTField0 xmlns="a0fc29a5-e8c2-4770-ab5a-0e35f67373e1">
      <Terms xmlns="http://schemas.microsoft.com/office/infopath/2007/PartnerControls">
        <TermInfo xmlns="http://schemas.microsoft.com/office/infopath/2007/PartnerControls">
          <TermName xmlns="http://schemas.microsoft.com/office/infopath/2007/PartnerControls">ARBETSMATERIAL</TermName>
          <TermId xmlns="http://schemas.microsoft.com/office/infopath/2007/PartnerControls">a2894791-a90f-4fd8-bd38-5426c743cb42</TermId>
        </TermInfo>
      </Terms>
    </TrvUploadedDocumentTypeTaxHTField0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Uppladdat arbetsrumsdokument" ma:contentTypeID="0x0101002EE44F411E754ABAB6EB27FC7D8442BF00FBDC29B7F7B140FA848AB6ABEF7636D900F1895E12A6F3C849A0714188E5B04942" ma:contentTypeVersion="4" ma:contentTypeDescription="Skapa ett nytt dokument." ma:contentTypeScope="" ma:versionID="f35f253959b37b378d76142c8d407235">
  <xsd:schema xmlns:xsd="http://www.w3.org/2001/XMLSchema" xmlns:xs="http://www.w3.org/2001/XMLSchema" xmlns:p="http://schemas.microsoft.com/office/2006/metadata/properties" xmlns:ns1="Trafikverket" xmlns:ns3="a0fc29a5-e8c2-4770-ab5a-0e35f67373e1" targetNamespace="http://schemas.microsoft.com/office/2006/metadata/properties" ma:root="true" ma:fieldsID="d23bc5663fae010e8ff40bf66f6a8bbb" ns1:_="" ns3:_="">
    <xsd:import namespace="Trafikverket"/>
    <xsd:import namespace="a0fc29a5-e8c2-4770-ab5a-0e35f67373e1"/>
    <xsd:element name="properties">
      <xsd:complexType>
        <xsd:sequence>
          <xsd:element name="documentManagement">
            <xsd:complexType>
              <xsd:all>
                <xsd:element ref="ns1:Skapat_x0020_av_x0020_NY"/>
                <xsd:element ref="ns1:Dokumentdatum_x0020_NY"/>
                <xsd:element ref="ns1:TRVversionNY" minOccurs="0"/>
                <xsd:element ref="ns1:TrvDocumentTemplateId" minOccurs="0"/>
                <xsd:element ref="ns1:TrvDocumentTemplateVersion" minOccurs="0"/>
                <xsd:element ref="ns3:TrvUploadedDocumentTypeTaxHTField0" minOccurs="0"/>
                <xsd:element ref="ns3:TaxCatchAll" minOccurs="0"/>
                <xsd:element ref="ns3:TaxCatchAllLabe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Trafikverket" elementFormDefault="qualified">
    <xsd:import namespace="http://schemas.microsoft.com/office/2006/documentManagement/types"/>
    <xsd:import namespace="http://schemas.microsoft.com/office/infopath/2007/PartnerControls"/>
    <xsd:element name="Skapat_x0020_av_x0020_NY" ma:index="0" ma:displayName="Skapat av" ma:description="Namn och organisationsbeteckning för den person som skapat dokumentet." ma:internalName="TrvCreatedBy" ma:readOnly="false">
      <xsd:simpleType>
        <xsd:restriction base="dms:Text"/>
      </xsd:simpleType>
    </xsd:element>
    <xsd:element name="Dokumentdatum_x0020_NY" ma:index="2" ma:displayName="Dokumentdatum" ma:description="Datum för nuvarande version" ma:format="DateOnly" ma:internalName="TrvDocumentDate" ma:readOnly="false">
      <xsd:simpleType>
        <xsd:restriction base="dms:DateTime"/>
      </xsd:simpleType>
    </xsd:element>
    <xsd:element name="TRVversionNY" ma:index="8" nillable="true" ma:displayName="Version" ma:description="Dokumentets versionsnummer" ma:internalName="TrvVersion" ma:readOnly="true">
      <xsd:simpleType>
        <xsd:restriction base="dms:Text"/>
      </xsd:simpleType>
    </xsd:element>
    <xsd:element name="TrvDocumentTemplateId" ma:index="9" nillable="true" ma:displayName="TMALL-nummer" ma:description="Unik sträng eller nummer som identifierar dokumentmallen. Värdet sätts av respektive system." ma:internalName="TrvDocumentTemplateId" ma:readOnly="true">
      <xsd:simpleType>
        <xsd:restriction base="dms:Text"/>
      </xsd:simpleType>
    </xsd:element>
    <xsd:element name="TrvDocumentTemplateVersion" ma:index="10" nillable="true" ma:displayName="Mallversion" ma:description="Dokumentmallens versionsnummer" ma:internalName="TrvDocumentTemplateVers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fc29a5-e8c2-4770-ab5a-0e35f67373e1" elementFormDefault="qualified">
    <xsd:import namespace="http://schemas.microsoft.com/office/2006/documentManagement/types"/>
    <xsd:import namespace="http://schemas.microsoft.com/office/infopath/2007/PartnerControls"/>
    <xsd:element name="TrvUploadedDocumentTypeTaxHTField0" ma:index="13" ma:taxonomy="true" ma:internalName="TrvUploadedDocumentTypeTaxHTField0" ma:taxonomyFieldName="TrvUploadedDocumentType" ma:displayName="Dokumenttyp för uppladdade dokument" ma:readOnly="false" ma:fieldId="{eb96df49-af7b-4885-ae87-85b965eb0ad2}" ma:sspId="186cccb1-9fab-4187-b54f-d2fc3705fc8a" ma:termSetId="152f56a5-fdb2-4180-8a6e-79ef00400bc3" ma:anchorId="238613c4-8162-47c5-b0c8-3db178651ae8" ma:open="false" ma:isKeyword="false">
      <xsd:complexType>
        <xsd:sequence>
          <xsd:element ref="pc:Terms" minOccurs="0" maxOccurs="1"/>
        </xsd:sequence>
      </xsd:complexType>
    </xsd:element>
    <xsd:element name="TaxCatchAll" ma:index="14" nillable="true" ma:displayName="Taxonomy Catch All Column" ma:description="" ma:hidden="true" ma:list="{4b28c2f6-f56f-4aeb-b69b-1f7e22a8d85f}" ma:internalName="TaxCatchAll" ma:showField="CatchAllData" ma:web="a0fc29a5-e8c2-4770-ab5a-0e35f67373e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5" nillable="true" ma:displayName="Taxonomy Catch All Column1" ma:description="" ma:hidden="true" ma:list="{4b28c2f6-f56f-4aeb-b69b-1f7e22a8d85f}" ma:internalName="TaxCatchAllLabel" ma:readOnly="true" ma:showField="CatchAllDataLabel" ma:web="a0fc29a5-e8c2-4770-ab5a-0e35f67373e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Innehållstyp"/>
        <xsd:element ref="dc:title" maxOccurs="1" ma:index="1" ma:displayName="Dokument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F9DE687-7270-41C1-9B3B-83818E61D42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1DA72A6-E798-4205-BB1C-EBAF88926E97}">
  <ds:schemaRefs>
    <ds:schemaRef ds:uri="http://schemas.microsoft.com/office/2006/metadata/customXsn"/>
  </ds:schemaRefs>
</ds:datastoreItem>
</file>

<file path=customXml/itemProps3.xml><?xml version="1.0" encoding="utf-8"?>
<ds:datastoreItem xmlns:ds="http://schemas.openxmlformats.org/officeDocument/2006/customXml" ds:itemID="{280BD662-5DA5-4401-9BAE-20DBDA3C6EA6}">
  <ds:schemaRefs>
    <ds:schemaRef ds:uri="http://schemas.openxmlformats.org/package/2006/metadata/core-properties"/>
    <ds:schemaRef ds:uri="http://purl.org/dc/dcmitype/"/>
    <ds:schemaRef ds:uri="Trafikverket"/>
    <ds:schemaRef ds:uri="http://purl.org/dc/terms/"/>
    <ds:schemaRef ds:uri="http://schemas.microsoft.com/office/2006/documentManagement/types"/>
    <ds:schemaRef ds:uri="http://schemas.microsoft.com/office/2006/metadata/properties"/>
    <ds:schemaRef ds:uri="a0fc29a5-e8c2-4770-ab5a-0e35f67373e1"/>
    <ds:schemaRef ds:uri="http://purl.org/dc/elements/1.1/"/>
    <ds:schemaRef ds:uri="http://schemas.microsoft.com/office/infopath/2007/PartnerControl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C6D476CF-CEA5-4F78-A408-506450E6F9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Trafikverket"/>
    <ds:schemaRef ds:uri="a0fc29a5-e8c2-4770-ab5a-0e35f67373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Webbinarie 2021</Template>
  <TotalTime>2403</TotalTime>
  <Words>496</Words>
  <Application>Microsoft Office PowerPoint</Application>
  <PresentationFormat>Anpassad</PresentationFormat>
  <Paragraphs>181</Paragraphs>
  <Slides>15</Slides>
  <Notes>15</Notes>
  <HiddenSlides>0</HiddenSlides>
  <MMClips>0</MMClips>
  <ScaleCrop>false</ScaleCrop>
  <HeadingPairs>
    <vt:vector size="8" baseType="variant">
      <vt:variant>
        <vt:lpstr>Använt teckensnitt</vt:lpstr>
      </vt:variant>
      <vt:variant>
        <vt:i4>11</vt:i4>
      </vt:variant>
      <vt:variant>
        <vt:lpstr>Tema</vt:lpstr>
      </vt:variant>
      <vt:variant>
        <vt:i4>4</vt:i4>
      </vt:variant>
      <vt:variant>
        <vt:lpstr>Bildrubriker</vt:lpstr>
      </vt:variant>
      <vt:variant>
        <vt:i4>15</vt:i4>
      </vt:variant>
      <vt:variant>
        <vt:lpstr>Anpassade bildspel</vt:lpstr>
      </vt:variant>
      <vt:variant>
        <vt:i4>1</vt:i4>
      </vt:variant>
    </vt:vector>
  </HeadingPairs>
  <TitlesOfParts>
    <vt:vector size="31" baseType="lpstr">
      <vt:lpstr>ＭＳ Ｐゴシック</vt:lpstr>
      <vt:lpstr>Arial</vt:lpstr>
      <vt:lpstr>Arial Rounded MT Bold</vt:lpstr>
      <vt:lpstr>Bell Gothic Black</vt:lpstr>
      <vt:lpstr>Bell Gothic Light</vt:lpstr>
      <vt:lpstr>Calibri</vt:lpstr>
      <vt:lpstr>Georgia</vt:lpstr>
      <vt:lpstr>Lucida Sans Unicode</vt:lpstr>
      <vt:lpstr>Microsoft Sans Serif</vt:lpstr>
      <vt:lpstr>Times New Roman</vt:lpstr>
      <vt:lpstr>Wingdings</vt:lpstr>
      <vt:lpstr>1_startbild logo</vt:lpstr>
      <vt:lpstr>2_startbild logo</vt:lpstr>
      <vt:lpstr>2_Ämne/tema namn på talare</vt:lpstr>
      <vt:lpstr>1_Office-tema</vt:lpstr>
      <vt:lpstr>PowerPoint-presentation</vt:lpstr>
      <vt:lpstr>Webbinarie oktober 2021</vt:lpstr>
      <vt:lpstr>NVDB 2021 – Gång och Cykel</vt:lpstr>
      <vt:lpstr>NVDB 2021 – Gång och Cykel</vt:lpstr>
      <vt:lpstr>NVDB 2021 – Gång och Cykel</vt:lpstr>
      <vt:lpstr>NVDB 2021 – Gång och Cykel</vt:lpstr>
      <vt:lpstr>NVDB 2021 – Gång och Cykel</vt:lpstr>
      <vt:lpstr>NVDB 2021 – Gång och Cykel</vt:lpstr>
      <vt:lpstr>NVDB 2021 – Gång och Cykel</vt:lpstr>
      <vt:lpstr>NVDB 2021 – Gång och Cykel</vt:lpstr>
      <vt:lpstr>NVDB 2021 – Gång och Cykel</vt:lpstr>
      <vt:lpstr>NVDB 2021 – Gång och Cykel</vt:lpstr>
      <vt:lpstr>NVDB 2021 – Gång och Cykel</vt:lpstr>
      <vt:lpstr>NVDB 2021 – Gång och Cykel</vt:lpstr>
      <vt:lpstr>Frågor??</vt:lpstr>
      <vt:lpstr>Test1</vt:lpstr>
    </vt:vector>
  </TitlesOfParts>
  <Company>Trafikverket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Webbinarie</dc:title>
  <dc:subject>NVDB</dc:subject>
  <dc:creator>Göransson Staffan, UHvädi Konsult</dc:creator>
  <cp:lastModifiedBy>Göransson Staffan, UHvädi Konsult</cp:lastModifiedBy>
  <cp:revision>229</cp:revision>
  <dcterms:created xsi:type="dcterms:W3CDTF">2021-03-30T09:55:20Z</dcterms:created>
  <dcterms:modified xsi:type="dcterms:W3CDTF">2022-05-31T05:38:43Z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0x0101002EE44F411E754ABAB6EB27FC7D8442BF00FBDC29B7F7B140FA848AB6ABEF7636D900F1895E12A6F3C849A0714188E5B04942</vt:lpwstr>
  </property>
  <property fmtid="{D5CDD505-2E9C-101B-9397-08002B2CF9AE}" pid="3" name="Dokumenttyp_x0020_NY">
    <vt:lpwstr/>
  </property>
  <property fmtid="{D5CDD505-2E9C-101B-9397-08002B2CF9AE}" pid="4" name="Dokumenttyp NY">
    <vt:lpwstr/>
  </property>
  <property fmtid="{D5CDD505-2E9C-101B-9397-08002B2CF9AE}" pid="5" name="TrvDocumentType">
    <vt:lpwstr>28;#ARBETSMATERIAL|a2894791-a90f-4fd8-bd38-5426c743cb42</vt:lpwstr>
  </property>
  <property fmtid="{D5CDD505-2E9C-101B-9397-08002B2CF9AE}" pid="6" name="TrvUploadedDocumentType">
    <vt:lpwstr>28;#ARBETSMATERIAL|a2894791-a90f-4fd8-bd38-5426c743cb42</vt:lpwstr>
  </property>
  <property fmtid="{D5CDD505-2E9C-101B-9397-08002B2CF9AE}" pid="7" name="TrvDocumentTypeTaxHTField0">
    <vt:lpwstr>ARBETSMATERIAL|a2894791-a90f-4fd8-bd38-5426c743cb42</vt:lpwstr>
  </property>
</Properties>
</file>