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19"/>
  </p:notesMasterIdLst>
  <p:handoutMasterIdLst>
    <p:handoutMasterId r:id="rId20"/>
  </p:handoutMasterIdLst>
  <p:sldIdLst>
    <p:sldId id="725" r:id="rId9"/>
    <p:sldId id="732" r:id="rId10"/>
    <p:sldId id="765" r:id="rId11"/>
    <p:sldId id="751" r:id="rId12"/>
    <p:sldId id="746" r:id="rId13"/>
    <p:sldId id="766" r:id="rId14"/>
    <p:sldId id="763" r:id="rId15"/>
    <p:sldId id="772" r:id="rId16"/>
    <p:sldId id="771" r:id="rId17"/>
    <p:sldId id="742" r:id="rId18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Schneider, Stefan03 (uib15785)" initials="SS(" lastIdx="6" clrIdx="4">
    <p:extLst>
      <p:ext uri="{19B8F6BF-5375-455C-9EA6-DF929625EA0E}">
        <p15:presenceInfo xmlns:p15="http://schemas.microsoft.com/office/powerpoint/2012/main" userId="S::uib15785@contiwan.com::ee545a8d-90f9-4fa9-b9a6-d30fa26eddce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BC566"/>
    <a:srgbClr val="77D795"/>
    <a:srgbClr val="4ACA72"/>
    <a:srgbClr val="34B25B"/>
    <a:srgbClr val="298B47"/>
    <a:srgbClr val="0099CC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71628" autoAdjust="0"/>
  </p:normalViewPr>
  <p:slideViewPr>
    <p:cSldViewPr snapToGrid="0">
      <p:cViewPr varScale="1">
        <p:scale>
          <a:sx n="82" d="100"/>
          <a:sy n="82" d="100"/>
        </p:scale>
        <p:origin x="1944" y="78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2022-12-09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2022-12-09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1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92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69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481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78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4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73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97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db.se/sv/utbild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indatastod@trafikverket.s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indatastod@trafikverket.se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 smtClean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400" dirty="0" smtClean="0"/>
          </a:p>
          <a:p>
            <a:r>
              <a:rPr lang="sv-SE" sz="1600" dirty="0" smtClean="0"/>
              <a:t>NVDB-skolan</a:t>
            </a:r>
          </a:p>
          <a:p>
            <a:endParaRPr lang="sv-SE" sz="1600" dirty="0" smtClean="0"/>
          </a:p>
          <a:p>
            <a:r>
              <a:rPr lang="sv-SE" sz="1600" dirty="0" smtClean="0"/>
              <a:t>Leveranstips</a:t>
            </a:r>
          </a:p>
          <a:p>
            <a:endParaRPr lang="sv-SE" sz="1600" dirty="0"/>
          </a:p>
          <a:p>
            <a:r>
              <a:rPr lang="sv-SE" sz="1600" dirty="0" smtClean="0"/>
              <a:t>Frågor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617128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Tips o trix vid leveranser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703340" y="2613281"/>
            <a:ext cx="5055654" cy="783062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sv-SE" sz="1400" dirty="0" smtClean="0"/>
          </a:p>
          <a:p>
            <a:r>
              <a:rPr lang="sv-SE" sz="1400" dirty="0" smtClean="0">
                <a:hlinkClick r:id="rId3"/>
              </a:rPr>
              <a:t>https://www.nvdb.se/sv/utbildning/</a:t>
            </a:r>
            <a:endParaRPr lang="sv-SE" sz="1400" dirty="0"/>
          </a:p>
          <a:p>
            <a:endParaRPr lang="sv-SE" sz="1400" b="1" dirty="0" smtClean="0"/>
          </a:p>
          <a:p>
            <a:endParaRPr lang="sv-SE" sz="1400" b="1" dirty="0" smtClean="0"/>
          </a:p>
          <a:p>
            <a:pPr marL="0" indent="0">
              <a:buNone/>
            </a:pPr>
            <a:endParaRPr lang="sv-SE" sz="1400" dirty="0"/>
          </a:p>
          <a:p>
            <a:endParaRPr lang="sv-SE" sz="14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9" name="textruta 8"/>
          <p:cNvSpPr txBox="1"/>
          <p:nvPr/>
        </p:nvSpPr>
        <p:spPr>
          <a:xfrm>
            <a:off x="884213" y="1756686"/>
            <a:ext cx="478838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NVDB-skolan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	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1925888"/>
            <a:ext cx="7135018" cy="3433228"/>
          </a:xfrm>
          <a:prstGeom prst="rect">
            <a:avLst/>
          </a:prstGeom>
        </p:spPr>
      </p:pic>
      <p:sp>
        <p:nvSpPr>
          <p:cNvPr id="13" name="Platshållare för text 2"/>
          <p:cNvSpPr txBox="1">
            <a:spLocks/>
          </p:cNvSpPr>
          <p:nvPr/>
        </p:nvSpPr>
        <p:spPr>
          <a:xfrm>
            <a:off x="703340" y="3487826"/>
            <a:ext cx="3951787" cy="1689815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sv-SE" sz="1400" dirty="0" smtClean="0"/>
          </a:p>
          <a:p>
            <a:r>
              <a:rPr lang="sv-SE" sz="1400" dirty="0" smtClean="0"/>
              <a:t>Block 1: Grundutbildning (ca 2 timmar)</a:t>
            </a:r>
          </a:p>
          <a:p>
            <a:r>
              <a:rPr lang="sv-SE" sz="1400" dirty="0" smtClean="0"/>
              <a:t>Block 2: Vägnätsredigering</a:t>
            </a:r>
          </a:p>
          <a:p>
            <a:r>
              <a:rPr lang="sv-SE" sz="1400" dirty="0" smtClean="0"/>
              <a:t>Block 3: </a:t>
            </a:r>
            <a:r>
              <a:rPr lang="sv-SE" sz="1400" dirty="0"/>
              <a:t>Företeelsetyper på bilvägnätet</a:t>
            </a:r>
          </a:p>
          <a:p>
            <a:r>
              <a:rPr lang="sv-SE" sz="1400" dirty="0" smtClean="0"/>
              <a:t>Block 4: Gång-, cykel- och mopedvägnätet och dess företeelsetyper</a:t>
            </a:r>
            <a:endParaRPr lang="sv-SE" sz="1400" dirty="0"/>
          </a:p>
          <a:p>
            <a:endParaRPr lang="sv-SE" sz="1400" b="1" dirty="0" smtClean="0"/>
          </a:p>
          <a:p>
            <a:endParaRPr lang="sv-SE" sz="1400" b="1" dirty="0" smtClean="0"/>
          </a:p>
          <a:p>
            <a:pPr marL="0" indent="0">
              <a:buNone/>
            </a:pPr>
            <a:endParaRPr lang="sv-SE" sz="1400" dirty="0"/>
          </a:p>
          <a:p>
            <a:endParaRPr lang="sv-SE" sz="1400" dirty="0" smtClean="0"/>
          </a:p>
          <a:p>
            <a:endParaRPr lang="sv-SE" sz="18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5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9499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64130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ska levereras och hur?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085726" y="2648768"/>
            <a:ext cx="3882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/>
              <a:t>Förändringar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dirty="0" smtClean="0"/>
              <a:t>Vägnätet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dirty="0" smtClean="0"/>
              <a:t>Företeelser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8825">
            <a:off x="4844352" y="2307017"/>
            <a:ext cx="6401166" cy="3052434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085724" y="3993499"/>
            <a:ext cx="3882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/>
              <a:t>Leveranssätt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dirty="0" smtClean="0"/>
              <a:t>NVDB på webb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dirty="0" smtClean="0"/>
              <a:t>Tekniskt system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1085724" y="5338231"/>
            <a:ext cx="3882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/>
              <a:t>ÖFT-datum</a:t>
            </a:r>
          </a:p>
        </p:txBody>
      </p:sp>
    </p:spTree>
    <p:extLst>
      <p:ext uri="{BB962C8B-B14F-4D97-AF65-F5344CB8AC3E}">
        <p14:creationId xmlns:p14="http://schemas.microsoft.com/office/powerpoint/2010/main" val="11919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9"/>
          <p:cNvSpPr/>
          <p:nvPr/>
        </p:nvSpPr>
        <p:spPr>
          <a:xfrm>
            <a:off x="3109081" y="2432194"/>
            <a:ext cx="2039861" cy="3955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Ny bilväg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085726" y="1756686"/>
            <a:ext cx="431358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Typfall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2" name="Rektangel med rundade hörn 11"/>
          <p:cNvSpPr/>
          <p:nvPr/>
        </p:nvSpPr>
        <p:spPr>
          <a:xfrm>
            <a:off x="6763353" y="1637563"/>
            <a:ext cx="2707217" cy="1984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Väglänk – mittlinje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Vägtrafiknät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Väghållare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Slitlager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Funktionell vägklass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Gatutyp*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703339" y="4748524"/>
            <a:ext cx="2039861" cy="3955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Ny GC-väg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4357611" y="3953893"/>
            <a:ext cx="2707217" cy="19848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Väglänk – mittlinje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Vägtrafiknät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Väghållare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Slitlager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GCM-vägtyp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dirty="0" smtClean="0">
                <a:solidFill>
                  <a:schemeClr val="tx1"/>
                </a:solidFill>
              </a:rPr>
              <a:t>Cykelvägskategorier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6" name="Rak pilkoppling 15"/>
          <p:cNvCxnSpPr>
            <a:stCxn id="10" idx="3"/>
            <a:endCxn id="12" idx="1"/>
          </p:cNvCxnSpPr>
          <p:nvPr/>
        </p:nvCxnSpPr>
        <p:spPr>
          <a:xfrm>
            <a:off x="5148942" y="2629981"/>
            <a:ext cx="1614411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/>
          <p:cNvCxnSpPr>
            <a:stCxn id="13" idx="3"/>
            <a:endCxn id="14" idx="1"/>
          </p:cNvCxnSpPr>
          <p:nvPr/>
        </p:nvCxnSpPr>
        <p:spPr>
          <a:xfrm>
            <a:off x="2743200" y="4946311"/>
            <a:ext cx="1614411" cy="0"/>
          </a:xfrm>
          <a:prstGeom prst="straightConnector1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8796384" y="5707896"/>
            <a:ext cx="308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 Om vägen är kommunal eller om den är enskild och ligger inom tättbebyggt område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7315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3"/>
          <a:srcRect b="17973"/>
          <a:stretch/>
        </p:blipFill>
        <p:spPr>
          <a:xfrm>
            <a:off x="703340" y="2492496"/>
            <a:ext cx="5469986" cy="37812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ruta 9"/>
          <p:cNvSpPr txBox="1"/>
          <p:nvPr/>
        </p:nvSpPr>
        <p:spPr>
          <a:xfrm>
            <a:off x="874928" y="1756686"/>
            <a:ext cx="5493214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Leveransmallar på nvdb.se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876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	</a:t>
            </a:r>
            <a:endParaRPr lang="sv-SE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703340" y="1500064"/>
            <a:ext cx="8336905" cy="590084"/>
          </a:xfrm>
          <a:prstGeom prst="rect">
            <a:avLst/>
          </a:prstGeom>
        </p:spPr>
        <p:txBody>
          <a:bodyPr/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2800" dirty="0" smtClean="0"/>
              <a:t>Rapportera via NVDB på Webb </a:t>
            </a:r>
            <a:endParaRPr lang="sv-SE" sz="28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43" y="2284143"/>
            <a:ext cx="6573307" cy="418362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641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31296" y="2002975"/>
            <a:ext cx="4237388" cy="3957917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v-SE" sz="1600" dirty="0"/>
              <a:t>Betydelsen av vägtrafiknätstyp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sv-SE" sz="16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600" dirty="0" smtClean="0"/>
              <a:t>Inför en leverans säkerställ </a:t>
            </a:r>
            <a:r>
              <a:rPr lang="sv-SE" sz="1600" dirty="0"/>
              <a:t>att länkarna inte redan finns i </a:t>
            </a:r>
            <a:r>
              <a:rPr lang="sv-SE" sz="1600" dirty="0" smtClean="0"/>
              <a:t>NVDB</a:t>
            </a:r>
          </a:p>
          <a:p>
            <a:endParaRPr lang="sv-SE" sz="1400" dirty="0" smtClean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253" y="1872343"/>
            <a:ext cx="5636404" cy="39039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64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375507"/>
            <a:ext cx="3352545" cy="97729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v-SE" sz="1600" dirty="0" smtClean="0"/>
              <a:t>Kolla befintliga uppgifter i området, både vägnät och företeelser</a:t>
            </a:r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 smtClean="0"/>
          </a:p>
          <a:p>
            <a:endParaRPr lang="sv-SE" sz="14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t="8316" b="2995"/>
          <a:stretch/>
        </p:blipFill>
        <p:spPr>
          <a:xfrm>
            <a:off x="4438271" y="1453018"/>
            <a:ext cx="7372729" cy="254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/>
          <a:srcRect t="7970" r="5801" b="3097"/>
          <a:stretch/>
        </p:blipFill>
        <p:spPr>
          <a:xfrm>
            <a:off x="311455" y="4080781"/>
            <a:ext cx="7363809" cy="2552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december 2022	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8535936" y="6362640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5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5886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0.9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Props1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80BD662-5DA5-4401-9BAE-20DBDA3C6EA6}">
  <ds:schemaRefs>
    <ds:schemaRef ds:uri="http://purl.org/dc/elements/1.1/"/>
    <ds:schemaRef ds:uri="http://schemas.microsoft.com/office/2006/metadata/properties"/>
    <ds:schemaRef ds:uri="a0fc29a5-e8c2-4770-ab5a-0e35f67373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Trafikverket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3255</TotalTime>
  <Words>182</Words>
  <Application>Microsoft Office PowerPoint</Application>
  <PresentationFormat>Anpassad</PresentationFormat>
  <Paragraphs>99</Paragraphs>
  <Slides>10</Slides>
  <Notes>10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10</vt:i4>
      </vt:variant>
      <vt:variant>
        <vt:lpstr>Anpassade bildspel</vt:lpstr>
      </vt:variant>
      <vt:variant>
        <vt:i4>1</vt:i4>
      </vt:variant>
    </vt:vector>
  </HeadingPairs>
  <TitlesOfParts>
    <vt:vector size="21" baseType="lpstr">
      <vt:lpstr>ＭＳ Ｐゴシック</vt:lpstr>
      <vt:lpstr>Arial</vt:lpstr>
      <vt:lpstr>Bell Gothic Black</vt:lpstr>
      <vt:lpstr>Bell Gothic Light</vt:lpstr>
      <vt:lpstr>Calibri</vt:lpstr>
      <vt:lpstr>Wingdings</vt:lpstr>
      <vt:lpstr>1_startbild logo</vt:lpstr>
      <vt:lpstr>2_startbild logo</vt:lpstr>
      <vt:lpstr>2_Ämne/tema namn på talare</vt:lpstr>
      <vt:lpstr>1_Office-tema</vt:lpstr>
      <vt:lpstr>PowerPoint-presentation</vt:lpstr>
      <vt:lpstr>Webbinarie december 2022</vt:lpstr>
      <vt:lpstr>Webbinarie december 2022 </vt:lpstr>
      <vt:lpstr>Webbinarie december 2022</vt:lpstr>
      <vt:lpstr>Webbinarie december 2022</vt:lpstr>
      <vt:lpstr>Webbinarie december 2022</vt:lpstr>
      <vt:lpstr>Webbinarie december 2022 </vt:lpstr>
      <vt:lpstr>Webbinarie december 2022 </vt:lpstr>
      <vt:lpstr>Webbinarie december 2022 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UHvädi Konsult</cp:lastModifiedBy>
  <cp:revision>315</cp:revision>
  <dcterms:created xsi:type="dcterms:W3CDTF">2021-03-30T09:55:20Z</dcterms:created>
  <dcterms:modified xsi:type="dcterms:W3CDTF">2022-12-09T09:51:05Z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