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5"/>
    <p:sldMasterId id="2147483738" r:id="rId6"/>
    <p:sldMasterId id="2147483731" r:id="rId7"/>
    <p:sldMasterId id="2147483725" r:id="rId8"/>
  </p:sldMasterIdLst>
  <p:notesMasterIdLst>
    <p:notesMasterId r:id="rId17"/>
  </p:notesMasterIdLst>
  <p:handoutMasterIdLst>
    <p:handoutMasterId r:id="rId18"/>
  </p:handoutMasterIdLst>
  <p:sldIdLst>
    <p:sldId id="725" r:id="rId9"/>
    <p:sldId id="732" r:id="rId10"/>
    <p:sldId id="744" r:id="rId11"/>
    <p:sldId id="748" r:id="rId12"/>
    <p:sldId id="749" r:id="rId13"/>
    <p:sldId id="746" r:id="rId14"/>
    <p:sldId id="747" r:id="rId15"/>
    <p:sldId id="740" r:id="rId16"/>
  </p:sldIdLst>
  <p:sldSz cx="12126913" cy="6858000"/>
  <p:notesSz cx="9144000" cy="6858000"/>
  <p:custShowLst>
    <p:custShow name="Test1" id="0">
      <p:sldLst/>
    </p:custShow>
  </p:custShowLst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öjd Stina, UHnvf" initials="FSU" lastIdx="200" clrIdx="0">
    <p:extLst>
      <p:ext uri="{19B8F6BF-5375-455C-9EA6-DF929625EA0E}">
        <p15:presenceInfo xmlns:p15="http://schemas.microsoft.com/office/powerpoint/2012/main" userId="S-1-5-21-3282178652-2823510310-3805757255-423658" providerId="AD"/>
      </p:ext>
    </p:extLst>
  </p:cmAuthor>
  <p:cmAuthor id="2" name="Elfwing Yngwe, UHväda Konsult" initials="EYUK" lastIdx="36" clrIdx="1">
    <p:extLst>
      <p:ext uri="{19B8F6BF-5375-455C-9EA6-DF929625EA0E}">
        <p15:presenceInfo xmlns:p15="http://schemas.microsoft.com/office/powerpoint/2012/main" userId="S-1-5-21-3282178652-2823510310-3805757255-8923" providerId="AD"/>
      </p:ext>
    </p:extLst>
  </p:cmAuthor>
  <p:cmAuthor id="3" name="Åström Åsa, UHvädi" initials="ÅÅU" lastIdx="17" clrIdx="2">
    <p:extLst>
      <p:ext uri="{19B8F6BF-5375-455C-9EA6-DF929625EA0E}">
        <p15:presenceInfo xmlns:p15="http://schemas.microsoft.com/office/powerpoint/2012/main" userId="S-1-5-21-3282178652-2823510310-3805757255-8652" providerId="AD"/>
      </p:ext>
    </p:extLst>
  </p:cmAuthor>
  <p:cmAuthor id="4" name="Göransson Staffan, UHvädi Konsult" initials="GSUK" lastIdx="2" clrIdx="3">
    <p:extLst>
      <p:ext uri="{19B8F6BF-5375-455C-9EA6-DF929625EA0E}">
        <p15:presenceInfo xmlns:p15="http://schemas.microsoft.com/office/powerpoint/2012/main" userId="S-1-5-21-3282178652-2823510310-3805757255-5307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7F00"/>
    <a:srgbClr val="F9E6D1"/>
    <a:srgbClr val="DEEBEE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45273" autoAdjust="0"/>
  </p:normalViewPr>
  <p:slideViewPr>
    <p:cSldViewPr snapToGrid="0">
      <p:cViewPr varScale="1">
        <p:scale>
          <a:sx n="52" d="100"/>
          <a:sy n="52" d="100"/>
        </p:scale>
        <p:origin x="2826" y="66"/>
      </p:cViewPr>
      <p:guideLst>
        <p:guide orient="horz" pos="2160"/>
        <p:guide pos="37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165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79484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F425B34-1DFE-4C52-8B4F-32D6793076A7}" type="datetimeFigureOut">
              <a:rPr lang="sv-SE"/>
              <a:pPr>
                <a:defRPr/>
              </a:pPr>
              <a:t>2022-06-17</a:t>
            </a:fld>
            <a:endParaRPr lang="sv-SE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C9373A4-397E-4E21-A295-6EDD2B3D3A5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2331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A073F4F-D731-4C1E-A56D-4BF22DC87330}" type="datetimeFigureOut">
              <a:rPr lang="sv-SE"/>
              <a:pPr>
                <a:defRPr/>
              </a:pPr>
              <a:t>2022-06-17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514350"/>
            <a:ext cx="45466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A2E70D1-CE96-4DC2-85BE-F93092C95A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5089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i="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2E70D1-CE96-4DC2-85BE-F93092C95A78}" type="slidenum">
              <a:rPr lang="sv-SE" smtClean="0"/>
              <a:pPr>
                <a:defRPr/>
              </a:pPr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121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2E70D1-CE96-4DC2-85BE-F93092C95A78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8033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80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2E70D1-CE96-4DC2-85BE-F93092C95A78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8966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80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2E70D1-CE96-4DC2-85BE-F93092C95A78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6325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80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2E70D1-CE96-4DC2-85BE-F93092C95A78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9787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80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2E70D1-CE96-4DC2-85BE-F93092C95A7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8817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800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2E70D1-CE96-4DC2-85BE-F93092C95A78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397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2E70D1-CE96-4DC2-85BE-F93092C95A78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79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rtbil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20" userDrawn="1">
          <p15:clr>
            <a:srgbClr val="FBAE40"/>
          </p15:clr>
        </p15:guide>
        <p15:guide id="3" pos="812" userDrawn="1">
          <p15:clr>
            <a:srgbClr val="FBAE40"/>
          </p15:clr>
        </p15:guide>
        <p15:guide id="4" orient="horz" pos="1321" userDrawn="1">
          <p15:clr>
            <a:srgbClr val="A4A3A4"/>
          </p15:clr>
        </p15:guide>
        <p15:guide id="5" pos="902" userDrawn="1">
          <p15:clr>
            <a:srgbClr val="A4A3A4"/>
          </p15:clr>
        </p15:guide>
        <p15:guide id="6" orient="horz" pos="1979" userDrawn="1">
          <p15:clr>
            <a:srgbClr val="F26B43"/>
          </p15:clr>
        </p15:guide>
        <p15:guide id="7" orient="horz" pos="935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53123" y="1239520"/>
            <a:ext cx="9733597" cy="624461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C7DB90F-8B1D-4B31-A448-4A1A02B996C4}" type="datetime1">
              <a:rPr lang="sv-SE" sz="1200" smtClean="0">
                <a:solidFill>
                  <a:srgbClr val="E27F00"/>
                </a:solidFill>
                <a:latin typeface="Bell Gothic Light"/>
              </a:rPr>
              <a:t>2022-06-17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28636379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29">
          <p15:clr>
            <a:srgbClr val="A4A3A4"/>
          </p15:clr>
        </p15:guide>
        <p15:guide id="2" pos="3820">
          <p15:clr>
            <a:srgbClr val="FBAE40"/>
          </p15:clr>
        </p15:guide>
        <p15:guide id="3" pos="531">
          <p15:clr>
            <a:srgbClr val="FBAE40"/>
          </p15:clr>
        </p15:guide>
        <p15:guide id="4" orient="horz" pos="1480">
          <p15:clr>
            <a:srgbClr val="A4A3A4"/>
          </p15:clr>
        </p15:guide>
        <p15:guide id="5" pos="758">
          <p15:clr>
            <a:srgbClr val="A4A3A4"/>
          </p15:clr>
        </p15:guide>
        <p15:guide id="6" orient="horz" pos="1253">
          <p15:clr>
            <a:srgbClr val="F26B43"/>
          </p15:clr>
        </p15:guide>
        <p15:guide id="7" orient="horz" pos="1094">
          <p15:clr>
            <a:srgbClr val="F26B43"/>
          </p15:clr>
        </p15:guide>
        <p15:guide id="8" pos="710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punktlista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53123" y="1239520"/>
            <a:ext cx="9733597" cy="624461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>
          <a:xfrm>
            <a:off x="853123" y="1989138"/>
            <a:ext cx="4993495" cy="368014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</a:t>
            </a:r>
            <a:r>
              <a:rPr lang="en-GB" noProof="0" dirty="0" err="1" smtClean="0"/>
              <a:t>för</a:t>
            </a:r>
            <a:r>
              <a:rPr lang="en-GB" noProof="0" dirty="0" smtClean="0"/>
              <a:t>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 </a:t>
            </a:r>
            <a:r>
              <a:rPr lang="en-GB" noProof="0" dirty="0" err="1" smtClean="0"/>
              <a:t>på</a:t>
            </a:r>
            <a:r>
              <a:rPr lang="en-GB" noProof="0" dirty="0" smtClean="0"/>
              <a:t> </a:t>
            </a:r>
            <a:r>
              <a:rPr lang="en-GB" noProof="0" dirty="0" err="1" smtClean="0"/>
              <a:t>bakgrundstexten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två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tre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fyra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Nivå</a:t>
            </a:r>
            <a:r>
              <a:rPr lang="en-GB" noProof="0" dirty="0" smtClean="0"/>
              <a:t> fem</a:t>
            </a:r>
            <a:endParaRPr lang="en-GB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ED635B9-BCEC-43A4-9B06-9B450C17D403}" type="datetime1">
              <a:rPr lang="sv-SE" sz="1200" smtClean="0">
                <a:solidFill>
                  <a:srgbClr val="E27F00"/>
                </a:solidFill>
                <a:latin typeface="Bell Gothic Light"/>
              </a:rPr>
              <a:t>2022-06-17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12964283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29">
          <p15:clr>
            <a:srgbClr val="A4A3A4"/>
          </p15:clr>
        </p15:guide>
        <p15:guide id="2" pos="3820">
          <p15:clr>
            <a:srgbClr val="FBAE40"/>
          </p15:clr>
        </p15:guide>
        <p15:guide id="3" pos="531">
          <p15:clr>
            <a:srgbClr val="FBAE40"/>
          </p15:clr>
        </p15:guide>
        <p15:guide id="4" orient="horz" pos="1480">
          <p15:clr>
            <a:srgbClr val="A4A3A4"/>
          </p15:clr>
        </p15:guide>
        <p15:guide id="5" pos="758">
          <p15:clr>
            <a:srgbClr val="A4A3A4"/>
          </p15:clr>
        </p15:guide>
        <p15:guide id="6" orient="horz" pos="1253">
          <p15:clr>
            <a:srgbClr val="F26B43"/>
          </p15:clr>
        </p15:guide>
        <p15:guide id="7" orient="horz" pos="1094">
          <p15:clr>
            <a:srgbClr val="F26B43"/>
          </p15:clr>
        </p15:guide>
        <p15:guide id="8" pos="710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77F6219-ACA0-4594-9313-3133E442C515}" type="datetime1">
              <a:rPr lang="sv-SE" sz="1200" smtClean="0">
                <a:solidFill>
                  <a:srgbClr val="E27F00"/>
                </a:solidFill>
                <a:latin typeface="Bell Gothic Light"/>
              </a:rPr>
              <a:t>2022-06-17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2534234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Ämne Nam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-1" y="1899505"/>
            <a:ext cx="12126913" cy="615095"/>
          </a:xfrm>
          <a:prstGeom prst="rect">
            <a:avLst/>
          </a:prstGeom>
        </p:spPr>
        <p:txBody>
          <a:bodyPr/>
          <a:lstStyle>
            <a:lvl1pPr algn="ctr">
              <a:defRPr sz="4800" b="1" baseline="0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för att skriva tema/ämne</a:t>
            </a:r>
            <a:endParaRPr lang="sv-SE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-1" y="2723540"/>
            <a:ext cx="12126913" cy="705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E27F00"/>
                </a:solidFill>
                <a:latin typeface="Bell Gothic Light"/>
                <a:cs typeface="Bell Gothic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Förnamn Efternamn Titel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57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rtbil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05024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20">
          <p15:clr>
            <a:srgbClr val="FBAE40"/>
          </p15:clr>
        </p15:guide>
        <p15:guide id="3" pos="812">
          <p15:clr>
            <a:srgbClr val="FBAE40"/>
          </p15:clr>
        </p15:guide>
        <p15:guide id="4" orient="horz" pos="1298" userDrawn="1">
          <p15:clr>
            <a:srgbClr val="A4A3A4"/>
          </p15:clr>
        </p15:guide>
        <p15:guide id="5" pos="902">
          <p15:clr>
            <a:srgbClr val="A4A3A4"/>
          </p15:clr>
        </p15:guide>
        <p15:guide id="6" orient="horz" pos="1979">
          <p15:clr>
            <a:srgbClr val="F26B43"/>
          </p15:clr>
        </p15:guide>
        <p15:guide id="7" orient="horz" pos="935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Ämne Nam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-1" y="1899505"/>
            <a:ext cx="12126913" cy="615095"/>
          </a:xfrm>
          <a:prstGeom prst="rect">
            <a:avLst/>
          </a:prstGeom>
        </p:spPr>
        <p:txBody>
          <a:bodyPr/>
          <a:lstStyle>
            <a:lvl1pPr algn="ctr">
              <a:defRPr sz="4800" b="1" baseline="0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för att skriva tema/ämne</a:t>
            </a:r>
            <a:endParaRPr lang="sv-SE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-1" y="2723540"/>
            <a:ext cx="12126913" cy="705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E27F00"/>
                </a:solidFill>
                <a:latin typeface="Bell Gothic Light"/>
                <a:cs typeface="Bell Gothic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Förnamn Efternamn Titel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606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Ämne Nam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-1" y="1899505"/>
            <a:ext cx="12126913" cy="615095"/>
          </a:xfrm>
          <a:prstGeom prst="rect">
            <a:avLst/>
          </a:prstGeom>
        </p:spPr>
        <p:txBody>
          <a:bodyPr/>
          <a:lstStyle>
            <a:lvl1pPr algn="ctr">
              <a:defRPr sz="4800" b="1" baseline="0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för att skriva tema/ämne</a:t>
            </a:r>
            <a:endParaRPr lang="sv-SE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-1" y="2723540"/>
            <a:ext cx="12126913" cy="705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E27F00"/>
                </a:solidFill>
                <a:latin typeface="Bell Gothic Light"/>
                <a:cs typeface="Bell Gothic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Förnamn Efternamn Titel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142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Ämne/tema namn på ta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13483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20" userDrawn="1">
          <p15:clr>
            <a:srgbClr val="FBAE40"/>
          </p15:clr>
        </p15:guide>
        <p15:guide id="3" pos="531" userDrawn="1">
          <p15:clr>
            <a:srgbClr val="FBAE40"/>
          </p15:clr>
        </p15:guide>
        <p15:guide id="4" orient="horz" pos="1321" userDrawn="1">
          <p15:clr>
            <a:srgbClr val="A4A3A4"/>
          </p15:clr>
        </p15:guide>
        <p15:guide id="5" pos="758" userDrawn="1">
          <p15:clr>
            <a:srgbClr val="A4A3A4"/>
          </p15:clr>
        </p15:guide>
        <p15:guide id="6" orient="horz" pos="2001" userDrawn="1">
          <p15:clr>
            <a:srgbClr val="F26B43"/>
          </p15:clr>
        </p15:guide>
        <p15:guide id="7" orient="horz" pos="935" userDrawn="1">
          <p15:clr>
            <a:srgbClr val="F26B43"/>
          </p15:clr>
        </p15:guide>
        <p15:guide id="8" pos="710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Ämne Nam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-1" y="1899505"/>
            <a:ext cx="12126913" cy="615095"/>
          </a:xfrm>
          <a:prstGeom prst="rect">
            <a:avLst/>
          </a:prstGeom>
        </p:spPr>
        <p:txBody>
          <a:bodyPr/>
          <a:lstStyle>
            <a:lvl1pPr algn="ctr">
              <a:defRPr sz="4800" b="1" baseline="0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för att skriva tema/ämne</a:t>
            </a:r>
            <a:endParaRPr lang="sv-SE" dirty="0"/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-1" y="2723540"/>
            <a:ext cx="12126913" cy="705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E27F00"/>
                </a:solidFill>
                <a:latin typeface="Bell Gothic Light"/>
                <a:cs typeface="Bell Gothic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Förnamn Efternamn Titel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94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854538" y="1989138"/>
            <a:ext cx="9743757" cy="2296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Bell Gothic Light"/>
                <a:cs typeface="Bell Gothic Light"/>
              </a:defRPr>
            </a:lvl1pPr>
            <a:lvl2pPr marL="4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13" name="Rubrik 1"/>
          <p:cNvSpPr>
            <a:spLocks noGrp="1"/>
          </p:cNvSpPr>
          <p:nvPr>
            <p:ph type="ctrTitle"/>
          </p:nvPr>
        </p:nvSpPr>
        <p:spPr>
          <a:xfrm>
            <a:off x="853123" y="1240093"/>
            <a:ext cx="9733597" cy="615095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D39F890-7236-4440-9309-6988D76924DD}" type="datetime1">
              <a:rPr lang="sv-SE" sz="1200" smtClean="0">
                <a:solidFill>
                  <a:srgbClr val="E27F00"/>
                </a:solidFill>
                <a:latin typeface="Bell Gothic Light"/>
              </a:rPr>
              <a:t>2022-06-17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397813878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29">
          <p15:clr>
            <a:srgbClr val="A4A3A4"/>
          </p15:clr>
        </p15:guide>
        <p15:guide id="2" pos="3820">
          <p15:clr>
            <a:srgbClr val="FBAE40"/>
          </p15:clr>
        </p15:guide>
        <p15:guide id="3" pos="531">
          <p15:clr>
            <a:srgbClr val="FBAE40"/>
          </p15:clr>
        </p15:guide>
        <p15:guide id="4" orient="horz" pos="1480">
          <p15:clr>
            <a:srgbClr val="A4A3A4"/>
          </p15:clr>
        </p15:guide>
        <p15:guide id="5" pos="758">
          <p15:clr>
            <a:srgbClr val="A4A3A4"/>
          </p15:clr>
        </p15:guide>
        <p15:guide id="6" orient="horz" pos="1253">
          <p15:clr>
            <a:srgbClr val="F26B43"/>
          </p15:clr>
        </p15:guide>
        <p15:guide id="7" orient="horz" pos="1094">
          <p15:clr>
            <a:srgbClr val="F26B43"/>
          </p15:clr>
        </p15:guide>
        <p15:guide id="8" pos="710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854538" y="1989138"/>
            <a:ext cx="9743757" cy="2296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Bell Gothic Light"/>
                <a:cs typeface="Bell Gothic Light"/>
              </a:defRPr>
            </a:lvl1pPr>
            <a:lvl2pPr marL="4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13" name="Rubrik 1"/>
          <p:cNvSpPr>
            <a:spLocks noGrp="1"/>
          </p:cNvSpPr>
          <p:nvPr>
            <p:ph type="ctrTitle"/>
          </p:nvPr>
        </p:nvSpPr>
        <p:spPr>
          <a:xfrm>
            <a:off x="853123" y="1240093"/>
            <a:ext cx="9733597" cy="615095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7F42679-FD3B-4762-BF3F-0868493DB284}" type="datetime1">
              <a:rPr lang="sv-SE" sz="1200" smtClean="0">
                <a:solidFill>
                  <a:srgbClr val="E27F00"/>
                </a:solidFill>
                <a:latin typeface="Bell Gothic Light"/>
              </a:rPr>
              <a:t>2022-06-17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39770528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29" userDrawn="1">
          <p15:clr>
            <a:srgbClr val="A4A3A4"/>
          </p15:clr>
        </p15:guide>
        <p15:guide id="2" pos="3820" userDrawn="1">
          <p15:clr>
            <a:srgbClr val="FBAE40"/>
          </p15:clr>
        </p15:guide>
        <p15:guide id="3" pos="531" userDrawn="1">
          <p15:clr>
            <a:srgbClr val="FBAE40"/>
          </p15:clr>
        </p15:guide>
        <p15:guide id="4" orient="horz" pos="1480" userDrawn="1">
          <p15:clr>
            <a:srgbClr val="A4A3A4"/>
          </p15:clr>
        </p15:guide>
        <p15:guide id="5" pos="758" userDrawn="1">
          <p15:clr>
            <a:srgbClr val="A4A3A4"/>
          </p15:clr>
        </p15:guide>
        <p15:guide id="6" orient="horz" pos="1253" userDrawn="1">
          <p15:clr>
            <a:srgbClr val="F26B43"/>
          </p15:clr>
        </p15:guide>
        <p15:guide id="7" orient="horz" pos="1094" userDrawn="1">
          <p15:clr>
            <a:srgbClr val="F26B43"/>
          </p15:clr>
        </p15:guide>
        <p15:guide id="8" pos="71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53123" y="1239520"/>
            <a:ext cx="9733597" cy="624461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E27F00"/>
                </a:solidFill>
                <a:latin typeface="Bell Gothic Black"/>
                <a:cs typeface="Bell Gothic Black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innehåll 2"/>
          <p:cNvSpPr>
            <a:spLocks noGrp="1"/>
          </p:cNvSpPr>
          <p:nvPr>
            <p:ph idx="1"/>
          </p:nvPr>
        </p:nvSpPr>
        <p:spPr>
          <a:xfrm>
            <a:off x="853123" y="1989138"/>
            <a:ext cx="9733597" cy="368014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</a:t>
            </a:r>
            <a:r>
              <a:rPr lang="en-GB" noProof="0" dirty="0" err="1" smtClean="0"/>
              <a:t>för</a:t>
            </a:r>
            <a:r>
              <a:rPr lang="en-GB" noProof="0" dirty="0" smtClean="0"/>
              <a:t>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 </a:t>
            </a:r>
            <a:r>
              <a:rPr lang="en-GB" noProof="0" dirty="0" err="1" smtClean="0"/>
              <a:t>på</a:t>
            </a:r>
            <a:r>
              <a:rPr lang="en-GB" noProof="0" dirty="0" smtClean="0"/>
              <a:t> </a:t>
            </a:r>
            <a:r>
              <a:rPr lang="en-GB" noProof="0" dirty="0" err="1" smtClean="0"/>
              <a:t>bakgrundstexten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två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tre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fyra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Nivå</a:t>
            </a:r>
            <a:r>
              <a:rPr lang="en-GB" noProof="0" dirty="0" smtClean="0"/>
              <a:t> fem</a:t>
            </a:r>
            <a:endParaRPr lang="en-GB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42963" y="6418496"/>
            <a:ext cx="1278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770413F-F9AF-4F04-B849-4FBA7ED1B1C7}" type="datetime1">
              <a:rPr lang="sv-SE" sz="1200" smtClean="0">
                <a:solidFill>
                  <a:srgbClr val="E27F00"/>
                </a:solidFill>
                <a:latin typeface="Bell Gothic Light"/>
              </a:rPr>
              <a:t>2022-06-17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36669" y="6418496"/>
            <a:ext cx="671151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58400" y="6418496"/>
            <a:ext cx="1526958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0D37FCA-3DE3-40B4-AA6D-F4C03BA9DED3}" type="slidenum">
              <a:rPr lang="sv-SE" sz="1200" smtClean="0">
                <a:solidFill>
                  <a:srgbClr val="E27F00"/>
                </a:solidFill>
                <a:latin typeface="Bell Gothic Light"/>
              </a:rPr>
              <a:pPr algn="r">
                <a:defRPr/>
              </a:pPr>
              <a:t>‹#›</a:t>
            </a:fld>
            <a:endParaRPr lang="sv-SE" sz="1200" dirty="0">
              <a:solidFill>
                <a:srgbClr val="E27F00"/>
              </a:solidFill>
              <a:latin typeface="Bell Gothic Light"/>
            </a:endParaRPr>
          </a:p>
        </p:txBody>
      </p:sp>
    </p:spTree>
    <p:extLst>
      <p:ext uri="{BB962C8B-B14F-4D97-AF65-F5344CB8AC3E}">
        <p14:creationId xmlns:p14="http://schemas.microsoft.com/office/powerpoint/2010/main" val="4682991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729" userDrawn="1">
          <p15:clr>
            <a:srgbClr val="A4A3A4"/>
          </p15:clr>
        </p15:guide>
        <p15:guide id="2" pos="3820" userDrawn="1">
          <p15:clr>
            <a:srgbClr val="FBAE40"/>
          </p15:clr>
        </p15:guide>
        <p15:guide id="3" pos="531" userDrawn="1">
          <p15:clr>
            <a:srgbClr val="FBAE40"/>
          </p15:clr>
        </p15:guide>
        <p15:guide id="4" orient="horz" pos="1480" userDrawn="1">
          <p15:clr>
            <a:srgbClr val="A4A3A4"/>
          </p15:clr>
        </p15:guide>
        <p15:guide id="5" pos="758" userDrawn="1">
          <p15:clr>
            <a:srgbClr val="A4A3A4"/>
          </p15:clr>
        </p15:guide>
        <p15:guide id="6" orient="horz" pos="1253" userDrawn="1">
          <p15:clr>
            <a:srgbClr val="F26B43"/>
          </p15:clr>
        </p15:guide>
        <p15:guide id="7" orient="horz" pos="1094" userDrawn="1">
          <p15:clr>
            <a:srgbClr val="F26B43"/>
          </p15:clr>
        </p15:guide>
        <p15:guide id="8" pos="710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-1" y="-20043"/>
            <a:ext cx="12126911" cy="6974757"/>
          </a:xfrm>
          <a:prstGeom prst="rect">
            <a:avLst/>
          </a:prstGeom>
          <a:solidFill>
            <a:srgbClr val="E27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510" y="833554"/>
            <a:ext cx="4651888" cy="46961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138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1" charset="-128"/>
          <a:cs typeface="ＭＳ Ｐゴシック"/>
        </a:defRPr>
      </a:lvl1pPr>
      <a:lvl2pPr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2pPr>
      <a:lvl3pPr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3pPr>
      <a:lvl4pPr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4pPr>
      <a:lvl5pPr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5pPr>
      <a:lvl6pPr marL="457138"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6pPr>
      <a:lvl7pPr marL="914276"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7pPr>
      <a:lvl8pPr marL="1371414"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8pPr>
      <a:lvl9pPr marL="1828553" algn="ctr" defTabSz="457138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9pPr>
    </p:titleStyle>
    <p:bodyStyle>
      <a:lvl1pPr marL="342854" indent="-342854" algn="l" defTabSz="45713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1pPr>
      <a:lvl2pPr marL="742848" indent="-285711" algn="l" defTabSz="45713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2pPr>
      <a:lvl3pPr marL="1142845" indent="-228568" algn="l" defTabSz="45713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3pPr>
      <a:lvl4pPr marL="1599982" indent="-228568" algn="l" defTabSz="45713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4pPr>
      <a:lvl5pPr marL="2057121" indent="-228568" algn="l" defTabSz="45713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5pPr>
      <a:lvl6pPr marL="2514261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6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3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1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5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865" y="654154"/>
            <a:ext cx="5188770" cy="518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04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1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13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1" charset="-128"/>
          <a:cs typeface="ＭＳ Ｐゴシック"/>
        </a:defRPr>
      </a:lvl1pPr>
      <a:lvl2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2pPr>
      <a:lvl3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3pPr>
      <a:lvl4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4pPr>
      <a:lvl5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5pPr>
      <a:lvl6pPr marL="457138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6pPr>
      <a:lvl7pPr marL="914276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7pPr>
      <a:lvl8pPr marL="1371414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8pPr>
      <a:lvl9pPr marL="1828553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9pPr>
    </p:titleStyle>
    <p:bodyStyle>
      <a:lvl1pPr marL="342854" indent="-342854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1pPr>
      <a:lvl2pPr marL="742848" indent="-285711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2pPr>
      <a:lvl3pPr marL="1142845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3pPr>
      <a:lvl4pPr marL="1599982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4pPr>
      <a:lvl5pPr marL="2057121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5pPr>
      <a:lvl6pPr marL="2514261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6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3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1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5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2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434" y="182516"/>
            <a:ext cx="1211032" cy="1191939"/>
          </a:xfrm>
          <a:prstGeom prst="rect">
            <a:avLst/>
          </a:prstGeom>
        </p:spPr>
      </p:pic>
      <p:sp>
        <p:nvSpPr>
          <p:cNvPr id="10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51898" y="6364654"/>
            <a:ext cx="148492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accent1">
                    <a:lumMod val="50000"/>
                  </a:schemeClr>
                </a:solidFill>
                <a:latin typeface="Bell Gothic Light"/>
              </a:defRPr>
            </a:lvl1pPr>
          </a:lstStyle>
          <a:p>
            <a:pPr>
              <a:defRPr/>
            </a:pPr>
            <a:fld id="{1A8E3C80-AADB-4094-8BA6-855C50FD642E}" type="datetime1">
              <a:rPr lang="sv-SE" smtClean="0"/>
              <a:t>2022-06-17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916723" y="6364654"/>
            <a:ext cx="2655277" cy="35682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accent1">
                    <a:lumMod val="50000"/>
                  </a:schemeClr>
                </a:solidFill>
                <a:latin typeface="Bell Gothic Light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814981" y="6364654"/>
            <a:ext cx="1994877" cy="347540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accent1">
                    <a:lumMod val="50000"/>
                  </a:schemeClr>
                </a:solidFill>
                <a:latin typeface="Calibri" pitchFamily="31" charset="0"/>
              </a:defRPr>
            </a:lvl1pPr>
          </a:lstStyle>
          <a:p>
            <a:pPr>
              <a:defRPr/>
            </a:pPr>
            <a:fld id="{20D37FCA-3DE3-40B4-AA6D-F4C03BA9DED3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8" r="-1"/>
          <a:stretch/>
        </p:blipFill>
        <p:spPr>
          <a:xfrm>
            <a:off x="-28279" y="6302788"/>
            <a:ext cx="12155192" cy="555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29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4" r:id="rId2"/>
    <p:sldLayoutId id="2147483759" r:id="rId3"/>
    <p:sldLayoutId id="2147483761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13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1" charset="-128"/>
          <a:cs typeface="ＭＳ Ｐゴシック"/>
        </a:defRPr>
      </a:lvl1pPr>
      <a:lvl2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2pPr>
      <a:lvl3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3pPr>
      <a:lvl4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4pPr>
      <a:lvl5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5pPr>
      <a:lvl6pPr marL="457138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6pPr>
      <a:lvl7pPr marL="914276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7pPr>
      <a:lvl8pPr marL="1371414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8pPr>
      <a:lvl9pPr marL="1828553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9pPr>
    </p:titleStyle>
    <p:bodyStyle>
      <a:lvl1pPr marL="342854" indent="-342854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1pPr>
      <a:lvl2pPr marL="742848" indent="-285711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2pPr>
      <a:lvl3pPr marL="1142845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3pPr>
      <a:lvl4pPr marL="1599982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4pPr>
      <a:lvl5pPr marL="2057121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5pPr>
      <a:lvl6pPr marL="2514261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6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3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1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5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8" r="-1"/>
          <a:stretch/>
        </p:blipFill>
        <p:spPr>
          <a:xfrm>
            <a:off x="-28279" y="6302788"/>
            <a:ext cx="12155192" cy="55521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434" y="182516"/>
            <a:ext cx="1211032" cy="119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5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35" r:id="rId3"/>
    <p:sldLayoutId id="2147483736" r:id="rId4"/>
    <p:sldLayoutId id="2147483737" r:id="rId5"/>
    <p:sldLayoutId id="2147483760" r:id="rId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138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1" charset="-128"/>
          <a:cs typeface="ＭＳ Ｐゴシック"/>
        </a:defRPr>
      </a:lvl1pPr>
      <a:lvl2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2pPr>
      <a:lvl3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3pPr>
      <a:lvl4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4pPr>
      <a:lvl5pPr algn="ctr" defTabSz="45713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  <a:cs typeface="ＭＳ Ｐゴシック"/>
        </a:defRPr>
      </a:lvl5pPr>
      <a:lvl6pPr marL="457138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6pPr>
      <a:lvl7pPr marL="914276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7pPr>
      <a:lvl8pPr marL="1371414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8pPr>
      <a:lvl9pPr marL="1828553" algn="ctr" defTabSz="45713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1" charset="0"/>
          <a:ea typeface="ＭＳ Ｐゴシック" pitchFamily="31" charset="-128"/>
        </a:defRPr>
      </a:lvl9pPr>
    </p:titleStyle>
    <p:bodyStyle>
      <a:lvl1pPr marL="342854" indent="-342854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1pPr>
      <a:lvl2pPr marL="742848" indent="-285711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2pPr>
      <a:lvl3pPr marL="1142845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3pPr>
      <a:lvl4pPr marL="1599982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4pPr>
      <a:lvl5pPr marL="2057121" indent="-228568" algn="l" defTabSz="4571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Bell Gothic Light"/>
          <a:ea typeface="ＭＳ Ｐゴシック" pitchFamily="31" charset="-128"/>
          <a:cs typeface="Bell Gothic Light"/>
        </a:defRPr>
      </a:lvl5pPr>
      <a:lvl6pPr marL="2514261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6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8" algn="l" defTabSz="45713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3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1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5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45713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nvdb.se/sv/dataleverantor/oversyn-barighetsklass-i-stfs/" TargetMode="External"/><Relationship Id="rId4" Type="http://schemas.openxmlformats.org/officeDocument/2006/relationships/hyperlink" Target="mailto:info@skr.s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7246188" y="229722"/>
            <a:ext cx="5085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hlinkClick r:id="rId3"/>
              </a:rPr>
              <a:t>indatastod@trafikverket.se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419840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2"/>
          <p:cNvSpPr txBox="1">
            <a:spLocks/>
          </p:cNvSpPr>
          <p:nvPr/>
        </p:nvSpPr>
        <p:spPr>
          <a:xfrm>
            <a:off x="1085726" y="2521797"/>
            <a:ext cx="5415055" cy="3308464"/>
          </a:xfrm>
          <a:prstGeom prst="rect">
            <a:avLst/>
          </a:prstGeom>
        </p:spPr>
        <p:txBody>
          <a:bodyPr/>
          <a:lstStyle>
            <a:lvl1pPr marL="342854" indent="-342854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1pPr>
            <a:lvl2pPr marL="742848" indent="-285711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2pPr>
            <a:lvl3pPr marL="1142845" indent="-228568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3pPr>
            <a:lvl4pPr marL="1599982" indent="-228568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4pPr>
            <a:lvl5pPr marL="2057121" indent="-228568" algn="l" defTabSz="45713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Bell Gothic Light"/>
                <a:ea typeface="ＭＳ Ｐゴシック" pitchFamily="31" charset="-128"/>
                <a:cs typeface="Bell Gothic Light"/>
              </a:defRPr>
            </a:lvl5pPr>
            <a:lvl6pPr marL="2514261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396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535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673" indent="-228568" algn="l" defTabSz="45713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v-SE" sz="1600" dirty="0"/>
          </a:p>
          <a:p>
            <a:r>
              <a:rPr lang="sv-SE" sz="1600" dirty="0" smtClean="0"/>
              <a:t>NVDB på webb</a:t>
            </a:r>
          </a:p>
          <a:p>
            <a:pPr lvl="1"/>
            <a:r>
              <a:rPr lang="sv-SE" sz="1200" dirty="0" smtClean="0"/>
              <a:t>Verktyget</a:t>
            </a:r>
          </a:p>
          <a:p>
            <a:pPr lvl="1"/>
            <a:r>
              <a:rPr lang="sv-SE" sz="1200" dirty="0" smtClean="0"/>
              <a:t>Företeelser</a:t>
            </a:r>
          </a:p>
          <a:p>
            <a:pPr lvl="1"/>
            <a:r>
              <a:rPr lang="sv-SE" sz="1200" dirty="0"/>
              <a:t>Kundrapporterade </a:t>
            </a:r>
            <a:r>
              <a:rPr lang="sv-SE" sz="1200" dirty="0" smtClean="0"/>
              <a:t>avvikelser kontra ”normala” leveranser</a:t>
            </a:r>
            <a:endParaRPr lang="sv-SE" sz="1200" dirty="0"/>
          </a:p>
          <a:p>
            <a:pPr marL="0" indent="0">
              <a:buNone/>
            </a:pPr>
            <a:endParaRPr lang="sv-SE" sz="1600" dirty="0"/>
          </a:p>
          <a:p>
            <a:r>
              <a:rPr lang="sv-SE" sz="1600" dirty="0" smtClean="0"/>
              <a:t>Bärighetsprojektet - SKR</a:t>
            </a:r>
          </a:p>
          <a:p>
            <a:pPr marL="0" indent="0">
              <a:buNone/>
            </a:pPr>
            <a:endParaRPr lang="sv-SE" sz="1600" dirty="0" smtClean="0"/>
          </a:p>
          <a:p>
            <a:r>
              <a:rPr lang="sv-SE" sz="1600" dirty="0" smtClean="0"/>
              <a:t>Frågestund</a:t>
            </a:r>
          </a:p>
          <a:p>
            <a:endParaRPr lang="sv-SE" sz="1800" dirty="0" smtClean="0"/>
          </a:p>
          <a:p>
            <a:endParaRPr lang="sv-SE" sz="1800" dirty="0" smtClean="0"/>
          </a:p>
          <a:p>
            <a:endParaRPr lang="sv-SE" sz="1800" dirty="0"/>
          </a:p>
        </p:txBody>
      </p:sp>
      <p:sp>
        <p:nvSpPr>
          <p:cNvPr id="8" name="Rubrik 6"/>
          <p:cNvSpPr>
            <a:spLocks noGrp="1"/>
          </p:cNvSpPr>
          <p:nvPr>
            <p:ph type="ctrTitle"/>
          </p:nvPr>
        </p:nvSpPr>
        <p:spPr>
          <a:xfrm>
            <a:off x="703340" y="690974"/>
            <a:ext cx="9733597" cy="615095"/>
          </a:xfrm>
        </p:spPr>
        <p:txBody>
          <a:bodyPr>
            <a:normAutofit fontScale="90000"/>
          </a:bodyPr>
          <a:lstStyle/>
          <a:p>
            <a:pPr algn="l"/>
            <a:r>
              <a:rPr lang="sv-SE" dirty="0" smtClean="0"/>
              <a:t>Webbinarie NVDB juni 2022</a:t>
            </a:r>
            <a:endParaRPr lang="sv-SE" dirty="0"/>
          </a:p>
        </p:txBody>
      </p:sp>
      <p:sp>
        <p:nvSpPr>
          <p:cNvPr id="2" name="textruta 1"/>
          <p:cNvSpPr txBox="1"/>
          <p:nvPr/>
        </p:nvSpPr>
        <p:spPr>
          <a:xfrm>
            <a:off x="1177165" y="1729267"/>
            <a:ext cx="4142979" cy="52322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sv-SE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sv-SE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8491976" y="5873660"/>
            <a:ext cx="3482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hlinkClick r:id="rId3"/>
              </a:rPr>
              <a:t>indatastod@trafikverket.se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07719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6"/>
          <p:cNvSpPr>
            <a:spLocks noGrp="1"/>
          </p:cNvSpPr>
          <p:nvPr>
            <p:ph type="ctrTitle"/>
          </p:nvPr>
        </p:nvSpPr>
        <p:spPr>
          <a:xfrm>
            <a:off x="703340" y="690974"/>
            <a:ext cx="9733597" cy="615095"/>
          </a:xfrm>
        </p:spPr>
        <p:txBody>
          <a:bodyPr>
            <a:normAutofit/>
          </a:bodyPr>
          <a:lstStyle/>
          <a:p>
            <a:pPr algn="l"/>
            <a:r>
              <a:rPr lang="sv-SE" sz="2000" dirty="0" smtClean="0"/>
              <a:t>Webbinarie NVDB juni 2022</a:t>
            </a:r>
            <a:endParaRPr lang="sv-SE" sz="2000" dirty="0"/>
          </a:p>
        </p:txBody>
      </p:sp>
      <p:sp>
        <p:nvSpPr>
          <p:cNvPr id="6" name="textruta 5"/>
          <p:cNvSpPr txBox="1"/>
          <p:nvPr/>
        </p:nvSpPr>
        <p:spPr>
          <a:xfrm>
            <a:off x="8491976" y="5873660"/>
            <a:ext cx="3482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hlinkClick r:id="rId3"/>
              </a:rPr>
              <a:t>indatastod@trafikverket.se</a:t>
            </a:r>
            <a:endParaRPr lang="sv-SE" b="1" dirty="0"/>
          </a:p>
        </p:txBody>
      </p:sp>
      <p:sp>
        <p:nvSpPr>
          <p:cNvPr id="4" name="textruta 3"/>
          <p:cNvSpPr txBox="1"/>
          <p:nvPr/>
        </p:nvSpPr>
        <p:spPr>
          <a:xfrm>
            <a:off x="1177165" y="1729267"/>
            <a:ext cx="4142979" cy="52322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sv-SE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NVDB på webb</a:t>
            </a:r>
            <a:endParaRPr lang="sv-SE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917078" y="2792652"/>
            <a:ext cx="6061075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sv-SE" sz="1200" dirty="0"/>
              <a:t>Verktyget - demo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sv-SE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sv-SE" sz="1200" dirty="0" smtClean="0"/>
              <a:t>Inloggning / ej inloggning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sv-SE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sv-SE" sz="1200" dirty="0"/>
              <a:t>Kundrapporterade avvikelser – samt vår hantering efter att de skickats in</a:t>
            </a:r>
          </a:p>
          <a:p>
            <a:pPr lvl="1"/>
            <a:endParaRPr lang="sv-SE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sv-SE" sz="1200" dirty="0"/>
              <a:t>GCM-vägtyp – passager:</a:t>
            </a:r>
          </a:p>
          <a:p>
            <a:pPr marL="1085850" lvl="2" indent="-171450">
              <a:buFont typeface="Arial" panose="020B0604020202020204" pitchFamily="34" charset="0"/>
              <a:buChar char="−"/>
            </a:pPr>
            <a:r>
              <a:rPr lang="sv-SE" sz="1200" dirty="0"/>
              <a:t>Hur representera</a:t>
            </a:r>
          </a:p>
          <a:p>
            <a:pPr marL="1085850" lvl="2" indent="-171450">
              <a:buFont typeface="Arial" panose="020B0604020202020204" pitchFamily="34" charset="0"/>
              <a:buChar char="−"/>
            </a:pPr>
            <a:r>
              <a:rPr lang="sv-SE" sz="1200" dirty="0"/>
              <a:t>Hur bedöma GCM-passager utifrån </a:t>
            </a:r>
            <a:r>
              <a:rPr lang="sv-SE" sz="1200" dirty="0" smtClean="0"/>
              <a:t>GCM-vägtyp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sv-SE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sv-SE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sv-SE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sv-SE" sz="12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sv-SE" sz="1200" dirty="0"/>
          </a:p>
          <a:p>
            <a:pPr lvl="2"/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777649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6"/>
          <p:cNvSpPr>
            <a:spLocks noGrp="1"/>
          </p:cNvSpPr>
          <p:nvPr>
            <p:ph type="ctrTitle"/>
          </p:nvPr>
        </p:nvSpPr>
        <p:spPr>
          <a:xfrm>
            <a:off x="703340" y="690974"/>
            <a:ext cx="9733597" cy="615095"/>
          </a:xfrm>
        </p:spPr>
        <p:txBody>
          <a:bodyPr>
            <a:normAutofit/>
          </a:bodyPr>
          <a:lstStyle/>
          <a:p>
            <a:pPr algn="l"/>
            <a:r>
              <a:rPr lang="sv-SE" sz="2000" dirty="0" smtClean="0"/>
              <a:t>Webbinarie NVDB juni 2022</a:t>
            </a:r>
            <a:endParaRPr lang="sv-SE" sz="2000" dirty="0"/>
          </a:p>
        </p:txBody>
      </p:sp>
      <p:sp>
        <p:nvSpPr>
          <p:cNvPr id="6" name="textruta 5"/>
          <p:cNvSpPr txBox="1"/>
          <p:nvPr/>
        </p:nvSpPr>
        <p:spPr>
          <a:xfrm>
            <a:off x="8491976" y="5873660"/>
            <a:ext cx="3482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hlinkClick r:id="rId3"/>
              </a:rPr>
              <a:t>indatastod@trafikverket.se</a:t>
            </a:r>
            <a:endParaRPr lang="sv-SE" b="1" dirty="0"/>
          </a:p>
        </p:txBody>
      </p:sp>
      <p:sp>
        <p:nvSpPr>
          <p:cNvPr id="4" name="textruta 3"/>
          <p:cNvSpPr txBox="1"/>
          <p:nvPr/>
        </p:nvSpPr>
        <p:spPr>
          <a:xfrm>
            <a:off x="1177165" y="1729267"/>
            <a:ext cx="4142979" cy="52322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sv-SE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Korsningar</a:t>
            </a:r>
            <a:endParaRPr lang="sv-SE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4"/>
          <a:srcRect t="2666" b="36105"/>
          <a:stretch/>
        </p:blipFill>
        <p:spPr>
          <a:xfrm>
            <a:off x="1177165" y="2514600"/>
            <a:ext cx="9025728" cy="325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6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6"/>
          <p:cNvSpPr>
            <a:spLocks noGrp="1"/>
          </p:cNvSpPr>
          <p:nvPr>
            <p:ph type="ctrTitle"/>
          </p:nvPr>
        </p:nvSpPr>
        <p:spPr>
          <a:xfrm>
            <a:off x="703340" y="690974"/>
            <a:ext cx="9733597" cy="615095"/>
          </a:xfrm>
        </p:spPr>
        <p:txBody>
          <a:bodyPr>
            <a:normAutofit/>
          </a:bodyPr>
          <a:lstStyle/>
          <a:p>
            <a:pPr algn="l"/>
            <a:r>
              <a:rPr lang="sv-SE" sz="2000" dirty="0" smtClean="0"/>
              <a:t>Webbinarie NVDB juni 2022</a:t>
            </a:r>
            <a:endParaRPr lang="sv-SE" sz="2000" dirty="0"/>
          </a:p>
        </p:txBody>
      </p:sp>
      <p:sp>
        <p:nvSpPr>
          <p:cNvPr id="6" name="textruta 5"/>
          <p:cNvSpPr txBox="1"/>
          <p:nvPr/>
        </p:nvSpPr>
        <p:spPr>
          <a:xfrm>
            <a:off x="8491976" y="5873660"/>
            <a:ext cx="3482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hlinkClick r:id="rId3"/>
              </a:rPr>
              <a:t>indatastod@trafikverket.se</a:t>
            </a:r>
            <a:endParaRPr lang="sv-SE" b="1" dirty="0"/>
          </a:p>
        </p:txBody>
      </p:sp>
      <p:sp>
        <p:nvSpPr>
          <p:cNvPr id="4" name="textruta 3"/>
          <p:cNvSpPr txBox="1"/>
          <p:nvPr/>
        </p:nvSpPr>
        <p:spPr>
          <a:xfrm>
            <a:off x="1177165" y="1729267"/>
            <a:ext cx="4142979" cy="52322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sv-SE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Korsningar</a:t>
            </a:r>
            <a:endParaRPr lang="sv-SE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4"/>
          <a:srcRect t="12737" b="36014"/>
          <a:stretch/>
        </p:blipFill>
        <p:spPr>
          <a:xfrm>
            <a:off x="1177165" y="2463800"/>
            <a:ext cx="9071735" cy="346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91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6"/>
          <p:cNvSpPr>
            <a:spLocks noGrp="1"/>
          </p:cNvSpPr>
          <p:nvPr>
            <p:ph type="ctrTitle"/>
          </p:nvPr>
        </p:nvSpPr>
        <p:spPr>
          <a:xfrm>
            <a:off x="703340" y="690974"/>
            <a:ext cx="9733597" cy="615095"/>
          </a:xfrm>
        </p:spPr>
        <p:txBody>
          <a:bodyPr>
            <a:normAutofit/>
          </a:bodyPr>
          <a:lstStyle/>
          <a:p>
            <a:pPr algn="l"/>
            <a:r>
              <a:rPr lang="sv-SE" sz="2000" dirty="0" smtClean="0"/>
              <a:t>Webbinarie NVDB juni 2022</a:t>
            </a:r>
            <a:endParaRPr lang="sv-SE" sz="2000" dirty="0"/>
          </a:p>
        </p:txBody>
      </p:sp>
      <p:sp>
        <p:nvSpPr>
          <p:cNvPr id="6" name="textruta 5"/>
          <p:cNvSpPr txBox="1"/>
          <p:nvPr/>
        </p:nvSpPr>
        <p:spPr>
          <a:xfrm>
            <a:off x="8491976" y="5873660"/>
            <a:ext cx="3482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/>
              </a:rPr>
              <a:t>indatastod@trafikverket.se</a:t>
            </a:r>
            <a:endParaRPr kumimoji="0" lang="sv-S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1177165" y="1729267"/>
            <a:ext cx="4142979" cy="52322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Bärighetsprojektet</a:t>
            </a:r>
            <a:endParaRPr kumimoji="0" lang="sv-SE" sz="2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1617044" y="2781701"/>
            <a:ext cx="97792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SKR önskar högre intresse från kommunerna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Kvalitetsgenomgång utfördes 2019 i sju län</a:t>
            </a:r>
          </a:p>
          <a:p>
            <a:pPr lvl="0">
              <a:defRPr/>
            </a:pPr>
            <a:endParaRPr lang="sv-SE" dirty="0" smtClean="0">
              <a:solidFill>
                <a:prstClr val="black"/>
              </a:solidFill>
            </a:endParaRPr>
          </a:p>
          <a:p>
            <a:pPr lvl="0">
              <a:defRPr/>
            </a:pPr>
            <a:endParaRPr lang="sv-SE" dirty="0">
              <a:solidFill>
                <a:prstClr val="black"/>
              </a:solidFill>
            </a:endParaRPr>
          </a:p>
          <a:p>
            <a:pPr lvl="0">
              <a:defRPr/>
            </a:pPr>
            <a:endParaRPr lang="sv-SE" dirty="0" smtClean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sv-SE" dirty="0" smtClean="0"/>
              <a:t> </a:t>
            </a:r>
            <a:r>
              <a:rPr lang="sv-SE" u="sng" dirty="0" smtClean="0">
                <a:hlinkClick r:id="rId4"/>
              </a:rPr>
              <a:t>info@skr.se</a:t>
            </a:r>
            <a:endParaRPr kumimoji="0" lang="sv-S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/>
              </a:rPr>
              <a:t>Översyn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/>
              </a:rPr>
              <a:t>bärighetsklahttps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5"/>
              </a:rPr>
              <a:t>://www.nvdb.se/sv/dataleverantor/oversyn-barighetsklass-i-stfs/ss i STFS (nvdb.se)</a:t>
            </a:r>
            <a:endParaRPr kumimoji="0" lang="sv-S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33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6"/>
          <p:cNvSpPr>
            <a:spLocks noGrp="1"/>
          </p:cNvSpPr>
          <p:nvPr>
            <p:ph type="ctrTitle"/>
          </p:nvPr>
        </p:nvSpPr>
        <p:spPr>
          <a:xfrm>
            <a:off x="703340" y="690974"/>
            <a:ext cx="9733597" cy="615095"/>
          </a:xfrm>
        </p:spPr>
        <p:txBody>
          <a:bodyPr>
            <a:normAutofit/>
          </a:bodyPr>
          <a:lstStyle/>
          <a:p>
            <a:pPr algn="l"/>
            <a:r>
              <a:rPr lang="sv-SE" sz="2000" dirty="0" smtClean="0"/>
              <a:t>Webbinarie NVDB juni 2022</a:t>
            </a:r>
            <a:endParaRPr lang="sv-SE" sz="2000" dirty="0"/>
          </a:p>
        </p:txBody>
      </p:sp>
      <p:sp>
        <p:nvSpPr>
          <p:cNvPr id="6" name="textruta 5"/>
          <p:cNvSpPr txBox="1"/>
          <p:nvPr/>
        </p:nvSpPr>
        <p:spPr>
          <a:xfrm>
            <a:off x="8491976" y="5873660"/>
            <a:ext cx="3482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/>
              </a:rPr>
              <a:t>indatastod@trafikverket.se</a:t>
            </a:r>
            <a:endParaRPr kumimoji="0" lang="sv-S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1177165" y="1729267"/>
            <a:ext cx="6369041" cy="52322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Vikten av korrekt bärighet</a:t>
            </a:r>
            <a:endParaRPr kumimoji="0" lang="sv-SE" sz="2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1617044" y="2781701"/>
            <a:ext cx="97792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Planering av tunga transporter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Minska risken av osäkra vändningar av tung trafik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 möjligheter där transportsystemet behöver kompletteras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216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>
          <a:xfrm>
            <a:off x="842963" y="2427316"/>
            <a:ext cx="1456400" cy="640080"/>
          </a:xfrm>
        </p:spPr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2563697" y="2119768"/>
            <a:ext cx="4867881" cy="615095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sv-SE" sz="4800" dirty="0" smtClean="0"/>
              <a:t>Frågor??</a:t>
            </a:r>
            <a:endParaRPr lang="sv-SE" sz="4800" dirty="0"/>
          </a:p>
        </p:txBody>
      </p:sp>
      <p:sp>
        <p:nvSpPr>
          <p:cNvPr id="4" name="textruta 3"/>
          <p:cNvSpPr txBox="1"/>
          <p:nvPr/>
        </p:nvSpPr>
        <p:spPr>
          <a:xfrm>
            <a:off x="8491976" y="5873660"/>
            <a:ext cx="3482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hlinkClick r:id="rId3"/>
              </a:rPr>
              <a:t>indatastod@trafikverket.se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406982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rtbild logo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ebbinarie 2021" id="{C2DA1059-782C-487E-B57C-5F5DF03608C9}" vid="{5A56E023-8A30-4F78-BC3C-64FB6BC75F41}"/>
    </a:ext>
  </a:extLst>
</a:theme>
</file>

<file path=ppt/theme/theme2.xml><?xml version="1.0" encoding="utf-8"?>
<a:theme xmlns:a="http://schemas.openxmlformats.org/drawingml/2006/main" name="2_startbild logo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ebbinarie 2021" id="{C2DA1059-782C-487E-B57C-5F5DF03608C9}" vid="{D4A4AB15-BA20-43F8-8468-5709253D5ED5}"/>
    </a:ext>
  </a:extLst>
</a:theme>
</file>

<file path=ppt/theme/theme3.xml><?xml version="1.0" encoding="utf-8"?>
<a:theme xmlns:a="http://schemas.openxmlformats.org/drawingml/2006/main" name="2_Ämne/tema namn på talare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ebbinarie 2021" id="{C2DA1059-782C-487E-B57C-5F5DF03608C9}" vid="{368154D1-D5B3-46D9-8553-62F6A175A82A}"/>
    </a:ext>
  </a:extLst>
</a:theme>
</file>

<file path=ppt/theme/theme4.xml><?xml version="1.0" encoding="utf-8"?>
<a:theme xmlns:a="http://schemas.openxmlformats.org/drawingml/2006/main" name="1_Office-tema">
  <a:themeElements>
    <a:clrScheme name="Grå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ebbinarie 2021" id="{C2DA1059-782C-487E-B57C-5F5DF03608C9}" vid="{8F83B684-922C-408B-B96C-417D8F10B384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datum_x0020_NY xmlns="Trafikverket">2021-05-23T22:00:00+00:00</Dokumentdatum_x0020_NY>
    <Skapat_x0020_av_x0020_NY xmlns="Trafikverket">Göransson Staffan, UHvädi Konsult</Skapat_x0020_av_x0020_NY>
    <TRVversionNY xmlns="Trafikverket">0.8</TRVversionNY>
    <TaxCatchAll xmlns="a0fc29a5-e8c2-4770-ab5a-0e35f67373e1">
      <Value>28</Value>
    </TaxCatchAll>
    <TrvUploadedDocumentTypeTaxHTField0 xmlns="a0fc29a5-e8c2-4770-ab5a-0e35f67373e1">
      <Terms xmlns="http://schemas.microsoft.com/office/infopath/2007/PartnerControls">
        <TermInfo xmlns="http://schemas.microsoft.com/office/infopath/2007/PartnerControls">
          <TermName xmlns="http://schemas.microsoft.com/office/infopath/2007/PartnerControls">ARBETSMATERIAL</TermName>
          <TermId xmlns="http://schemas.microsoft.com/office/infopath/2007/PartnerControls">a2894791-a90f-4fd8-bd38-5426c743cb42</TermId>
        </TermInfo>
      </Terms>
    </TrvUploadedDocumentTypeTaxHTField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ppladdat arbetsrumsdokument" ma:contentTypeID="0x0101002EE44F411E754ABAB6EB27FC7D8442BF00FBDC29B7F7B140FA848AB6ABEF7636D900F1895E12A6F3C849A0714188E5B04942" ma:contentTypeVersion="4" ma:contentTypeDescription="Skapa ett nytt dokument." ma:contentTypeScope="" ma:versionID="f35f253959b37b378d76142c8d407235">
  <xsd:schema xmlns:xsd="http://www.w3.org/2001/XMLSchema" xmlns:xs="http://www.w3.org/2001/XMLSchema" xmlns:p="http://schemas.microsoft.com/office/2006/metadata/properties" xmlns:ns1="Trafikverket" xmlns:ns3="a0fc29a5-e8c2-4770-ab5a-0e35f67373e1" targetNamespace="http://schemas.microsoft.com/office/2006/metadata/properties" ma:root="true" ma:fieldsID="d23bc5663fae010e8ff40bf66f6a8bbb" ns1:_="" ns3:_="">
    <xsd:import namespace="Trafikverket"/>
    <xsd:import namespace="a0fc29a5-e8c2-4770-ab5a-0e35f67373e1"/>
    <xsd:element name="properties">
      <xsd:complexType>
        <xsd:sequence>
          <xsd:element name="documentManagement">
            <xsd:complexType>
              <xsd:all>
                <xsd:element ref="ns1:Skapat_x0020_av_x0020_NY"/>
                <xsd:element ref="ns1:Dokumentdatum_x0020_NY"/>
                <xsd:element ref="ns1:TRVversionNY" minOccurs="0"/>
                <xsd:element ref="ns1:TrvDocumentTemplateId" minOccurs="0"/>
                <xsd:element ref="ns1:TrvDocumentTemplateVersion" minOccurs="0"/>
                <xsd:element ref="ns3:TrvUploadedDocumentTypeTaxHTField0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Trafikverket" elementFormDefault="qualified">
    <xsd:import namespace="http://schemas.microsoft.com/office/2006/documentManagement/types"/>
    <xsd:import namespace="http://schemas.microsoft.com/office/infopath/2007/PartnerControls"/>
    <xsd:element name="Skapat_x0020_av_x0020_NY" ma:index="0" ma:displayName="Skapat av" ma:description="Namn och organisationsbeteckning för den person som skapat dokumentet." ma:internalName="TrvCreatedBy" ma:readOnly="false">
      <xsd:simpleType>
        <xsd:restriction base="dms:Text"/>
      </xsd:simpleType>
    </xsd:element>
    <xsd:element name="Dokumentdatum_x0020_NY" ma:index="2" ma:displayName="Dokumentdatum" ma:description="Datum för nuvarande version" ma:format="DateOnly" ma:internalName="TrvDocumentDate" ma:readOnly="false">
      <xsd:simpleType>
        <xsd:restriction base="dms:DateTime"/>
      </xsd:simpleType>
    </xsd:element>
    <xsd:element name="TRVversionNY" ma:index="8" nillable="true" ma:displayName="Version" ma:description="Dokumentets versionsnummer" ma:internalName="TrvVersion" ma:readOnly="true">
      <xsd:simpleType>
        <xsd:restriction base="dms:Text"/>
      </xsd:simpleType>
    </xsd:element>
    <xsd:element name="TrvDocumentTemplateId" ma:index="9" nillable="true" ma:displayName="TMALL-nummer" ma:description="Unik sträng eller nummer som identifierar dokumentmallen. Värdet sätts av respektive system." ma:internalName="TrvDocumentTemplateId" ma:readOnly="true">
      <xsd:simpleType>
        <xsd:restriction base="dms:Text"/>
      </xsd:simpleType>
    </xsd:element>
    <xsd:element name="TrvDocumentTemplateVersion" ma:index="10" nillable="true" ma:displayName="Mallversion" ma:description="Dokumentmallens versionsnummer" ma:internalName="TrvDocumentTemplateVers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fc29a5-e8c2-4770-ab5a-0e35f67373e1" elementFormDefault="qualified">
    <xsd:import namespace="http://schemas.microsoft.com/office/2006/documentManagement/types"/>
    <xsd:import namespace="http://schemas.microsoft.com/office/infopath/2007/PartnerControls"/>
    <xsd:element name="TrvUploadedDocumentTypeTaxHTField0" ma:index="13" ma:taxonomy="true" ma:internalName="TrvUploadedDocumentTypeTaxHTField0" ma:taxonomyFieldName="TrvUploadedDocumentType" ma:displayName="Dokumenttyp för uppladdade dokument" ma:readOnly="false" ma:fieldId="{eb96df49-af7b-4885-ae87-85b965eb0ad2}" ma:sspId="186cccb1-9fab-4187-b54f-d2fc3705fc8a" ma:termSetId="152f56a5-fdb2-4180-8a6e-79ef00400bc3" ma:anchorId="238613c4-8162-47c5-b0c8-3db178651ae8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4b28c2f6-f56f-4aeb-b69b-1f7e22a8d85f}" ma:internalName="TaxCatchAll" ma:showField="CatchAllData" ma:web="a0fc29a5-e8c2-4770-ab5a-0e35f67373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description="" ma:hidden="true" ma:list="{4b28c2f6-f56f-4aeb-b69b-1f7e22a8d85f}" ma:internalName="TaxCatchAllLabel" ma:readOnly="true" ma:showField="CatchAllDataLabel" ma:web="a0fc29a5-e8c2-4770-ab5a-0e35f67373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Innehållstyp"/>
        <xsd:element ref="dc:title" maxOccurs="1" ma:index="1" ma:displayName="Dokument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DA72A6-E798-4205-BB1C-EBAF88926E97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280BD662-5DA5-4401-9BAE-20DBDA3C6EA6}">
  <ds:schemaRefs>
    <ds:schemaRef ds:uri="http://schemas.microsoft.com/office/2006/documentManagement/types"/>
    <ds:schemaRef ds:uri="Trafikverket"/>
    <ds:schemaRef ds:uri="http://purl.org/dc/elements/1.1/"/>
    <ds:schemaRef ds:uri="http://schemas.microsoft.com/office/2006/metadata/properties"/>
    <ds:schemaRef ds:uri="a0fc29a5-e8c2-4770-ab5a-0e35f67373e1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6D476CF-CEA5-4F78-A408-506450E6F9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Trafikverket"/>
    <ds:schemaRef ds:uri="a0fc29a5-e8c2-4770-ab5a-0e35f67373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F9DE687-7270-41C1-9B3B-83818E61D4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Webbinarie 2021</Template>
  <TotalTime>1757</TotalTime>
  <Words>140</Words>
  <Application>Microsoft Office PowerPoint</Application>
  <PresentationFormat>Anpassad</PresentationFormat>
  <Paragraphs>69</Paragraphs>
  <Slides>8</Slides>
  <Notes>8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8</vt:i4>
      </vt:variant>
      <vt:variant>
        <vt:lpstr>Anpassade bildspel</vt:lpstr>
      </vt:variant>
      <vt:variant>
        <vt:i4>1</vt:i4>
      </vt:variant>
    </vt:vector>
  </HeadingPairs>
  <TitlesOfParts>
    <vt:vector size="18" baseType="lpstr">
      <vt:lpstr>ＭＳ Ｐゴシック</vt:lpstr>
      <vt:lpstr>Arial</vt:lpstr>
      <vt:lpstr>Bell Gothic Black</vt:lpstr>
      <vt:lpstr>Bell Gothic Light</vt:lpstr>
      <vt:lpstr>Calibri</vt:lpstr>
      <vt:lpstr>1_startbild logo</vt:lpstr>
      <vt:lpstr>2_startbild logo</vt:lpstr>
      <vt:lpstr>2_Ämne/tema namn på talare</vt:lpstr>
      <vt:lpstr>1_Office-tema</vt:lpstr>
      <vt:lpstr>PowerPoint-presentation</vt:lpstr>
      <vt:lpstr>Webbinarie NVDB juni 2022</vt:lpstr>
      <vt:lpstr>Webbinarie NVDB juni 2022</vt:lpstr>
      <vt:lpstr>Webbinarie NVDB juni 2022</vt:lpstr>
      <vt:lpstr>Webbinarie NVDB juni 2022</vt:lpstr>
      <vt:lpstr>Webbinarie NVDB juni 2022</vt:lpstr>
      <vt:lpstr>Webbinarie NVDB juni 2022</vt:lpstr>
      <vt:lpstr>Frågor??</vt:lpstr>
      <vt:lpstr>Test1</vt:lpstr>
    </vt:vector>
  </TitlesOfParts>
  <Company>Trafikverket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Webbinarie</dc:title>
  <dc:subject>NVDB</dc:subject>
  <dc:creator>Göransson Staffan, UHvädi Konsult</dc:creator>
  <cp:lastModifiedBy>Göransson Staffan, UHvädi Konsult</cp:lastModifiedBy>
  <cp:revision>141</cp:revision>
  <dcterms:created xsi:type="dcterms:W3CDTF">2021-03-30T09:55:20Z</dcterms:created>
  <dcterms:modified xsi:type="dcterms:W3CDTF">2022-06-17T08:46:12Z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0x0101002EE44F411E754ABAB6EB27FC7D8442BF00FBDC29B7F7B140FA848AB6ABEF7636D900F1895E12A6F3C849A0714188E5B04942</vt:lpwstr>
  </property>
  <property fmtid="{D5CDD505-2E9C-101B-9397-08002B2CF9AE}" pid="3" name="Dokumenttyp_x0020_NY">
    <vt:lpwstr/>
  </property>
  <property fmtid="{D5CDD505-2E9C-101B-9397-08002B2CF9AE}" pid="4" name="Dokumenttyp NY">
    <vt:lpwstr/>
  </property>
  <property fmtid="{D5CDD505-2E9C-101B-9397-08002B2CF9AE}" pid="5" name="TrvDocumentType">
    <vt:lpwstr>28;#ARBETSMATERIAL|a2894791-a90f-4fd8-bd38-5426c743cb42</vt:lpwstr>
  </property>
  <property fmtid="{D5CDD505-2E9C-101B-9397-08002B2CF9AE}" pid="6" name="TrvUploadedDocumentType">
    <vt:lpwstr>28;#ARBETSMATERIAL|a2894791-a90f-4fd8-bd38-5426c743cb42</vt:lpwstr>
  </property>
  <property fmtid="{D5CDD505-2E9C-101B-9397-08002B2CF9AE}" pid="7" name="TrvDocumentTypeTaxHTField0">
    <vt:lpwstr>ARBETSMATERIAL|a2894791-a90f-4fd8-bd38-5426c743cb42</vt:lpwstr>
  </property>
</Properties>
</file>