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5"/>
    <p:sldMasterId id="2147483738" r:id="rId6"/>
    <p:sldMasterId id="2147483731" r:id="rId7"/>
    <p:sldMasterId id="2147483725" r:id="rId8"/>
  </p:sldMasterIdLst>
  <p:notesMasterIdLst>
    <p:notesMasterId r:id="rId18"/>
  </p:notesMasterIdLst>
  <p:handoutMasterIdLst>
    <p:handoutMasterId r:id="rId19"/>
  </p:handoutMasterIdLst>
  <p:sldIdLst>
    <p:sldId id="725" r:id="rId9"/>
    <p:sldId id="732" r:id="rId10"/>
    <p:sldId id="739" r:id="rId11"/>
    <p:sldId id="744" r:id="rId12"/>
    <p:sldId id="745" r:id="rId13"/>
    <p:sldId id="741" r:id="rId14"/>
    <p:sldId id="742" r:id="rId15"/>
    <p:sldId id="743" r:id="rId16"/>
    <p:sldId id="740" r:id="rId17"/>
  </p:sldIdLst>
  <p:sldSz cx="12126913" cy="6858000"/>
  <p:notesSz cx="9144000" cy="6858000"/>
  <p:custShowLst>
    <p:custShow name="Test1" id="0">
      <p:sldLst/>
    </p:custShow>
  </p:custShowLst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öjd Stina, UHnvf" initials="FSU" lastIdx="200" clrIdx="0">
    <p:extLst>
      <p:ext uri="{19B8F6BF-5375-455C-9EA6-DF929625EA0E}">
        <p15:presenceInfo xmlns:p15="http://schemas.microsoft.com/office/powerpoint/2012/main" userId="S-1-5-21-3282178652-2823510310-3805757255-423658" providerId="AD"/>
      </p:ext>
    </p:extLst>
  </p:cmAuthor>
  <p:cmAuthor id="2" name="Elfwing Yngwe, UHväda Konsult" initials="EYUK" lastIdx="36" clrIdx="1">
    <p:extLst>
      <p:ext uri="{19B8F6BF-5375-455C-9EA6-DF929625EA0E}">
        <p15:presenceInfo xmlns:p15="http://schemas.microsoft.com/office/powerpoint/2012/main" userId="S-1-5-21-3282178652-2823510310-3805757255-8923" providerId="AD"/>
      </p:ext>
    </p:extLst>
  </p:cmAuthor>
  <p:cmAuthor id="3" name="Åström Åsa, UHvädi" initials="ÅÅU" lastIdx="17" clrIdx="2">
    <p:extLst>
      <p:ext uri="{19B8F6BF-5375-455C-9EA6-DF929625EA0E}">
        <p15:presenceInfo xmlns:p15="http://schemas.microsoft.com/office/powerpoint/2012/main" userId="S-1-5-21-3282178652-2823510310-3805757255-8652" providerId="AD"/>
      </p:ext>
    </p:extLst>
  </p:cmAuthor>
  <p:cmAuthor id="4" name="Göransson Staffan, UHvädi Konsult" initials="GSUK" lastIdx="2" clrIdx="3">
    <p:extLst>
      <p:ext uri="{19B8F6BF-5375-455C-9EA6-DF929625EA0E}">
        <p15:presenceInfo xmlns:p15="http://schemas.microsoft.com/office/powerpoint/2012/main" userId="S-1-5-21-3282178652-2823510310-3805757255-5307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00"/>
    <a:srgbClr val="F9E6D1"/>
    <a:srgbClr val="DEEBEE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7442" autoAdjust="0"/>
  </p:normalViewPr>
  <p:slideViewPr>
    <p:cSldViewPr snapToGrid="0">
      <p:cViewPr varScale="1">
        <p:scale>
          <a:sx n="115" d="100"/>
          <a:sy n="115" d="100"/>
        </p:scale>
        <p:origin x="396" y="108"/>
      </p:cViewPr>
      <p:guideLst>
        <p:guide orient="horz" pos="2160"/>
        <p:guide pos="37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9" d="100"/>
          <a:sy n="109" d="100"/>
        </p:scale>
        <p:origin x="165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F425B34-1DFE-4C52-8B4F-32D6793076A7}" type="datetimeFigureOut">
              <a:rPr lang="sv-SE"/>
              <a:pPr>
                <a:defRPr/>
              </a:pPr>
              <a:t>2022-05-31</a:t>
            </a:fld>
            <a:endParaRPr lang="sv-S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C9373A4-397E-4E21-A295-6EDD2B3D3A5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2331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073F4F-D731-4C1E-A56D-4BF22DC87330}" type="datetimeFigureOut">
              <a:rPr lang="sv-SE"/>
              <a:pPr>
                <a:defRPr/>
              </a:pPr>
              <a:t>2022-05-31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298700" y="514350"/>
            <a:ext cx="45466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A2E70D1-CE96-4DC2-85BE-F93092C95A7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089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i="0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9121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8033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800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2260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800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8966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sz="800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5408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sz="800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4200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800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3094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800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1694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793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812" userDrawn="1">
          <p15:clr>
            <a:srgbClr val="FBAE40"/>
          </p15:clr>
        </p15:guide>
        <p15:guide id="4" orient="horz" pos="1321" userDrawn="1">
          <p15:clr>
            <a:srgbClr val="A4A3A4"/>
          </p15:clr>
        </p15:guide>
        <p15:guide id="5" pos="902" userDrawn="1">
          <p15:clr>
            <a:srgbClr val="A4A3A4"/>
          </p15:clr>
        </p15:guide>
        <p15:guide id="6" orient="horz" pos="1979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C7DB90F-8B1D-4B31-A448-4A1A02B996C4}" type="datetime1">
              <a:rPr lang="sv-SE" sz="1200" smtClean="0">
                <a:solidFill>
                  <a:srgbClr val="E27F00"/>
                </a:solidFill>
                <a:latin typeface="Bell Gothic Light"/>
              </a:rPr>
              <a:t>2022-05-31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28636379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punktlista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853123" y="1989138"/>
            <a:ext cx="4993495" cy="36801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Nivå</a:t>
            </a:r>
            <a:r>
              <a:rPr lang="en-GB" noProof="0" dirty="0" smtClean="0"/>
              <a:t> fem</a:t>
            </a:r>
            <a:endParaRPr lang="en-GB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D635B9-BCEC-43A4-9B06-9B450C17D403}" type="datetime1">
              <a:rPr lang="sv-SE" sz="1200" smtClean="0">
                <a:solidFill>
                  <a:srgbClr val="E27F00"/>
                </a:solidFill>
                <a:latin typeface="Bell Gothic Light"/>
              </a:rPr>
              <a:t>2022-05-31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12964283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77F6219-ACA0-4594-9313-3133E442C515}" type="datetime1">
              <a:rPr lang="sv-SE" sz="1200" smtClean="0">
                <a:solidFill>
                  <a:srgbClr val="E27F00"/>
                </a:solidFill>
                <a:latin typeface="Bell Gothic Light"/>
              </a:rPr>
              <a:t>2022-05-31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4234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för att skriva tema/ämne</a:t>
            </a:r>
            <a:endParaRPr lang="sv-SE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Förnamn Efternamn 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557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0502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20">
          <p15:clr>
            <a:srgbClr val="FBAE40"/>
          </p15:clr>
        </p15:guide>
        <p15:guide id="3" pos="812">
          <p15:clr>
            <a:srgbClr val="FBAE40"/>
          </p15:clr>
        </p15:guide>
        <p15:guide id="4" orient="horz" pos="1298" userDrawn="1">
          <p15:clr>
            <a:srgbClr val="A4A3A4"/>
          </p15:clr>
        </p15:guide>
        <p15:guide id="5" pos="902">
          <p15:clr>
            <a:srgbClr val="A4A3A4"/>
          </p15:clr>
        </p15:guide>
        <p15:guide id="6" orient="horz" pos="1979">
          <p15:clr>
            <a:srgbClr val="F26B43"/>
          </p15:clr>
        </p15:guide>
        <p15:guide id="7" orient="horz" pos="935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för att skriva tema/ämne</a:t>
            </a:r>
            <a:endParaRPr lang="sv-SE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Förnamn Efternamn 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606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för att skriva tema/ämne</a:t>
            </a:r>
            <a:endParaRPr lang="sv-SE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Förnamn Efternamn 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142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Ämne/tema namn på ta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3483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321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2001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för att skriva tema/ämne</a:t>
            </a:r>
            <a:endParaRPr lang="sv-SE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Förnamn Efternamn 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94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54538" y="1989138"/>
            <a:ext cx="9743757" cy="2296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Bell Gothic Light"/>
                <a:cs typeface="Bell Gothic Light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853123" y="1240093"/>
            <a:ext cx="9733597" cy="61509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39F890-7236-4440-9309-6988D76924DD}" type="datetime1">
              <a:rPr lang="sv-SE" sz="1200" smtClean="0">
                <a:solidFill>
                  <a:srgbClr val="E27F00"/>
                </a:solidFill>
                <a:latin typeface="Bell Gothic Light"/>
              </a:rPr>
              <a:t>2022-05-31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81387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54538" y="1989138"/>
            <a:ext cx="9743757" cy="2296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Bell Gothic Light"/>
                <a:cs typeface="Bell Gothic Light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853123" y="1240093"/>
            <a:ext cx="9733597" cy="61509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F42679-FD3B-4762-BF3F-0868493DB284}" type="datetime1">
              <a:rPr lang="sv-SE" sz="1200" smtClean="0">
                <a:solidFill>
                  <a:srgbClr val="E27F00"/>
                </a:solidFill>
                <a:latin typeface="Bell Gothic Light"/>
              </a:rPr>
              <a:t>2022-05-31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70528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480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1253" userDrawn="1">
          <p15:clr>
            <a:srgbClr val="F26B43"/>
          </p15:clr>
        </p15:guide>
        <p15:guide id="7" orient="horz" pos="1094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853123" y="1989138"/>
            <a:ext cx="9733597" cy="36801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Nivå</a:t>
            </a:r>
            <a:r>
              <a:rPr lang="en-GB" noProof="0" dirty="0" smtClean="0"/>
              <a:t> fem</a:t>
            </a:r>
            <a:endParaRPr lang="en-GB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770413F-F9AF-4F04-B849-4FBA7ED1B1C7}" type="datetime1">
              <a:rPr lang="sv-SE" sz="1200" smtClean="0">
                <a:solidFill>
                  <a:srgbClr val="E27F00"/>
                </a:solidFill>
                <a:latin typeface="Bell Gothic Light"/>
              </a:rPr>
              <a:t>2022-05-31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4682991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480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1253" userDrawn="1">
          <p15:clr>
            <a:srgbClr val="F26B43"/>
          </p15:clr>
        </p15:guide>
        <p15:guide id="7" orient="horz" pos="1094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-1" y="-20043"/>
            <a:ext cx="12126911" cy="6974757"/>
          </a:xfrm>
          <a:prstGeom prst="rect">
            <a:avLst/>
          </a:prstGeom>
          <a:solidFill>
            <a:srgbClr val="E27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10" y="833554"/>
            <a:ext cx="4651888" cy="46961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138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65" y="654154"/>
            <a:ext cx="5188770" cy="518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4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1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2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4" y="182516"/>
            <a:ext cx="1211032" cy="1191939"/>
          </a:xfrm>
          <a:prstGeom prst="rect">
            <a:avLst/>
          </a:prstGeom>
        </p:spPr>
      </p:pic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51898" y="6364654"/>
            <a:ext cx="148492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>
                    <a:lumMod val="50000"/>
                  </a:schemeClr>
                </a:solidFill>
                <a:latin typeface="Bell Gothic Light"/>
              </a:defRPr>
            </a:lvl1pPr>
          </a:lstStyle>
          <a:p>
            <a:pPr>
              <a:defRPr/>
            </a:pPr>
            <a:fld id="{1A8E3C80-AADB-4094-8BA6-855C50FD642E}" type="datetime1">
              <a:rPr lang="sv-SE" smtClean="0"/>
              <a:t>2022-05-31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16723" y="6364654"/>
            <a:ext cx="2655277" cy="35682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>
                    <a:lumMod val="50000"/>
                  </a:schemeClr>
                </a:solidFill>
                <a:latin typeface="Bell Gothic Ligh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814981" y="6364654"/>
            <a:ext cx="1994877" cy="34754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>
                    <a:lumMod val="50000"/>
                  </a:schemeClr>
                </a:solidFill>
                <a:latin typeface="Calibri" pitchFamily="31" charset="0"/>
              </a:defRPr>
            </a:lvl1pPr>
          </a:lstStyle>
          <a:p>
            <a:pPr>
              <a:defRPr/>
            </a:pPr>
            <a:fld id="{20D37FCA-3DE3-40B4-AA6D-F4C03BA9DED3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r="-1"/>
          <a:stretch/>
        </p:blipFill>
        <p:spPr>
          <a:xfrm>
            <a:off x="-28279" y="6302788"/>
            <a:ext cx="12155192" cy="55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9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4" r:id="rId2"/>
    <p:sldLayoutId id="2147483759" r:id="rId3"/>
    <p:sldLayoutId id="2147483761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r="-1"/>
          <a:stretch/>
        </p:blipFill>
        <p:spPr>
          <a:xfrm>
            <a:off x="-28279" y="6302788"/>
            <a:ext cx="12155192" cy="55521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4" y="182516"/>
            <a:ext cx="1211032" cy="119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5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5" r:id="rId3"/>
    <p:sldLayoutId id="2147483736" r:id="rId4"/>
    <p:sldLayoutId id="2147483737" r:id="rId5"/>
    <p:sldLayoutId id="2147483760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mailto:indatastod@trafikverket.se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7" Type="http://schemas.openxmlformats.org/officeDocument/2006/relationships/hyperlink" Target="mailto:lastkajen@trafikverket.s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hyperlink" Target="mailto:indatastod@trafikverket.s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7246188" y="229722"/>
            <a:ext cx="5085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>
                <a:hlinkClick r:id="rId3"/>
              </a:rPr>
              <a:t>indatastod@trafikverket.se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419840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1085726" y="2521797"/>
            <a:ext cx="5415055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smtClean="0"/>
              <a:t>Inledning</a:t>
            </a:r>
          </a:p>
          <a:p>
            <a:endParaRPr lang="sv-SE" sz="1600" dirty="0" smtClean="0"/>
          </a:p>
          <a:p>
            <a:r>
              <a:rPr lang="sv-SE" sz="1600" dirty="0" smtClean="0"/>
              <a:t>NVDB - Datavalideringar i Lastkajen</a:t>
            </a:r>
          </a:p>
          <a:p>
            <a:endParaRPr lang="sv-SE" sz="1600" dirty="0"/>
          </a:p>
          <a:p>
            <a:r>
              <a:rPr lang="sv-SE" sz="1600" dirty="0" smtClean="0"/>
              <a:t>Blåljuskontroller</a:t>
            </a:r>
          </a:p>
          <a:p>
            <a:endParaRPr lang="sv-SE" sz="1600" dirty="0" smtClean="0"/>
          </a:p>
          <a:p>
            <a:r>
              <a:rPr lang="sv-SE" sz="1600" dirty="0" smtClean="0"/>
              <a:t>Hitta enskilda vägar</a:t>
            </a:r>
          </a:p>
          <a:p>
            <a:endParaRPr lang="sv-SE" sz="1600" dirty="0"/>
          </a:p>
          <a:p>
            <a:r>
              <a:rPr lang="sv-SE" sz="1600" dirty="0" smtClean="0"/>
              <a:t>Traktorvägar</a:t>
            </a:r>
          </a:p>
          <a:p>
            <a:endParaRPr lang="sv-SE" sz="1600" dirty="0" smtClean="0"/>
          </a:p>
          <a:p>
            <a:r>
              <a:rPr lang="sv-SE" sz="1600" dirty="0" smtClean="0"/>
              <a:t>Frågestund</a:t>
            </a:r>
          </a:p>
          <a:p>
            <a:endParaRPr lang="sv-SE" sz="18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Webbinarie maj 2022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1177165" y="1729267"/>
            <a:ext cx="4142979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8491976" y="5873660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3"/>
              </a:rPr>
              <a:t>indatastod@trafikverket.se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0771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5243782" y="316415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Inledning</a:t>
            </a:r>
            <a:endParaRPr lang="sv-SE" sz="24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699674" y="153691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NVDB maj 2022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8491976" y="5873660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3"/>
              </a:rPr>
              <a:t>indatastod@trafikverket.se</a:t>
            </a:r>
            <a:endParaRPr lang="sv-SE" b="1" dirty="0"/>
          </a:p>
        </p:txBody>
      </p:sp>
      <p:grpSp>
        <p:nvGrpSpPr>
          <p:cNvPr id="5" name="Grupp 4"/>
          <p:cNvGrpSpPr/>
          <p:nvPr/>
        </p:nvGrpSpPr>
        <p:grpSpPr>
          <a:xfrm>
            <a:off x="199301" y="798056"/>
            <a:ext cx="11510254" cy="5055627"/>
            <a:chOff x="93891" y="490374"/>
            <a:chExt cx="11572032" cy="5082762"/>
          </a:xfrm>
        </p:grpSpPr>
        <p:sp>
          <p:nvSpPr>
            <p:cNvPr id="9" name="Rektangel med rundade hörn 8"/>
            <p:cNvSpPr/>
            <p:nvPr/>
          </p:nvSpPr>
          <p:spPr>
            <a:xfrm>
              <a:off x="9422459" y="2198047"/>
              <a:ext cx="2243464" cy="3350216"/>
            </a:xfrm>
            <a:prstGeom prst="roundRect">
              <a:avLst/>
            </a:prstGeom>
            <a:solidFill>
              <a:srgbClr val="CED64B"/>
            </a:solidFill>
            <a:ln>
              <a:solidFill>
                <a:srgbClr val="CED6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Rektangel med rundade hörn 9"/>
            <p:cNvSpPr/>
            <p:nvPr/>
          </p:nvSpPr>
          <p:spPr>
            <a:xfrm>
              <a:off x="6960415" y="2155125"/>
              <a:ext cx="2257984" cy="3418011"/>
            </a:xfrm>
            <a:prstGeom prst="roundRect">
              <a:avLst/>
            </a:prstGeom>
            <a:solidFill>
              <a:srgbClr val="A8B400"/>
            </a:solidFill>
            <a:ln>
              <a:solidFill>
                <a:srgbClr val="A8B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1" name="Grupp 10"/>
            <p:cNvGrpSpPr/>
            <p:nvPr/>
          </p:nvGrpSpPr>
          <p:grpSpPr>
            <a:xfrm>
              <a:off x="7361644" y="2605603"/>
              <a:ext cx="1528914" cy="707011"/>
              <a:chOff x="7367472" y="2255937"/>
              <a:chExt cx="1447345" cy="567267"/>
            </a:xfrm>
          </p:grpSpPr>
          <p:sp>
            <p:nvSpPr>
              <p:cNvPr id="64" name="Rektangel 63"/>
              <p:cNvSpPr/>
              <p:nvPr/>
            </p:nvSpPr>
            <p:spPr>
              <a:xfrm>
                <a:off x="7367472" y="2255937"/>
                <a:ext cx="1447303" cy="56726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5" name="textruta 64"/>
              <p:cNvSpPr txBox="1"/>
              <p:nvPr/>
            </p:nvSpPr>
            <p:spPr>
              <a:xfrm>
                <a:off x="7395079" y="2347222"/>
                <a:ext cx="1419738" cy="37041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1194" dirty="0"/>
                  <a:t>Externa kvalitetskontroller</a:t>
                </a:r>
              </a:p>
            </p:txBody>
          </p:sp>
        </p:grpSp>
        <p:sp>
          <p:nvSpPr>
            <p:cNvPr id="12" name="Rektangel 11"/>
            <p:cNvSpPr/>
            <p:nvPr/>
          </p:nvSpPr>
          <p:spPr>
            <a:xfrm>
              <a:off x="7360097" y="4110866"/>
              <a:ext cx="1530417" cy="6603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textruta 12"/>
            <p:cNvSpPr txBox="1"/>
            <p:nvPr/>
          </p:nvSpPr>
          <p:spPr>
            <a:xfrm>
              <a:off x="7361645" y="4255049"/>
              <a:ext cx="1528869" cy="46166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1194" dirty="0"/>
                <a:t>Annan kvalitetsinformation</a:t>
              </a:r>
            </a:p>
          </p:txBody>
        </p:sp>
        <p:grpSp>
          <p:nvGrpSpPr>
            <p:cNvPr id="14" name="Grupp 13"/>
            <p:cNvGrpSpPr/>
            <p:nvPr/>
          </p:nvGrpSpPr>
          <p:grpSpPr>
            <a:xfrm>
              <a:off x="9745198" y="3501034"/>
              <a:ext cx="1417993" cy="766139"/>
              <a:chOff x="9702852" y="3677178"/>
              <a:chExt cx="1397197" cy="766139"/>
            </a:xfrm>
          </p:grpSpPr>
          <p:sp>
            <p:nvSpPr>
              <p:cNvPr id="62" name="Rektangel 61"/>
              <p:cNvSpPr/>
              <p:nvPr/>
            </p:nvSpPr>
            <p:spPr>
              <a:xfrm>
                <a:off x="9702852" y="3677178"/>
                <a:ext cx="1397197" cy="76613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3" name="textruta 62"/>
              <p:cNvSpPr txBox="1"/>
              <p:nvPr/>
            </p:nvSpPr>
            <p:spPr>
              <a:xfrm>
                <a:off x="9753735" y="3735270"/>
                <a:ext cx="1268239" cy="646331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194" dirty="0"/>
                  <a:t>NVDB-VISQ</a:t>
                </a:r>
              </a:p>
              <a:p>
                <a:pPr algn="ctr"/>
                <a:r>
                  <a:rPr lang="sv-SE" sz="796" dirty="0"/>
                  <a:t>Prioriterad grunddata</a:t>
                </a:r>
              </a:p>
              <a:p>
                <a:pPr algn="ctr"/>
                <a:r>
                  <a:rPr lang="sv-SE" sz="796" dirty="0"/>
                  <a:t>Intranätet samt extern inloggning</a:t>
                </a:r>
              </a:p>
            </p:txBody>
          </p:sp>
        </p:grpSp>
        <p:grpSp>
          <p:nvGrpSpPr>
            <p:cNvPr id="15" name="Grupp 14"/>
            <p:cNvGrpSpPr/>
            <p:nvPr/>
          </p:nvGrpSpPr>
          <p:grpSpPr>
            <a:xfrm>
              <a:off x="9745197" y="2782091"/>
              <a:ext cx="1417994" cy="567267"/>
              <a:chOff x="9647858" y="2444639"/>
              <a:chExt cx="1417994" cy="567267"/>
            </a:xfrm>
            <a:solidFill>
              <a:schemeClr val="bg1"/>
            </a:solidFill>
          </p:grpSpPr>
          <p:sp>
            <p:nvSpPr>
              <p:cNvPr id="60" name="Rektangel 59"/>
              <p:cNvSpPr/>
              <p:nvPr/>
            </p:nvSpPr>
            <p:spPr>
              <a:xfrm>
                <a:off x="9647858" y="2444639"/>
                <a:ext cx="1417994" cy="567267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1" name="textruta 60"/>
              <p:cNvSpPr txBox="1"/>
              <p:nvPr/>
            </p:nvSpPr>
            <p:spPr>
              <a:xfrm>
                <a:off x="9725538" y="2481150"/>
                <a:ext cx="1340314" cy="46166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194" dirty="0"/>
                  <a:t>Resultatrapport el. liknande</a:t>
                </a:r>
              </a:p>
            </p:txBody>
          </p:sp>
        </p:grpSp>
        <p:grpSp>
          <p:nvGrpSpPr>
            <p:cNvPr id="16" name="Grupp 15"/>
            <p:cNvGrpSpPr/>
            <p:nvPr/>
          </p:nvGrpSpPr>
          <p:grpSpPr>
            <a:xfrm>
              <a:off x="1868293" y="3300506"/>
              <a:ext cx="1764146" cy="923636"/>
              <a:chOff x="1976382" y="1715034"/>
              <a:chExt cx="1764146" cy="923636"/>
            </a:xfrm>
            <a:solidFill>
              <a:schemeClr val="bg1"/>
            </a:solidFill>
          </p:grpSpPr>
          <p:sp>
            <p:nvSpPr>
              <p:cNvPr id="58" name="Rektangel med rundade hörn 57"/>
              <p:cNvSpPr/>
              <p:nvPr/>
            </p:nvSpPr>
            <p:spPr>
              <a:xfrm>
                <a:off x="1976382" y="1715034"/>
                <a:ext cx="1764146" cy="923636"/>
              </a:xfrm>
              <a:prstGeom prst="round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textruta 58"/>
              <p:cNvSpPr txBox="1"/>
              <p:nvPr/>
            </p:nvSpPr>
            <p:spPr>
              <a:xfrm>
                <a:off x="2102257" y="1830753"/>
                <a:ext cx="1538268" cy="70788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dirty="0" smtClean="0"/>
                  <a:t>Ajourhållning</a:t>
                </a:r>
              </a:p>
              <a:p>
                <a:pPr algn="ctr"/>
                <a:r>
                  <a:rPr lang="sv-SE" sz="1094" dirty="0"/>
                  <a:t>Manuell eller automatiserad</a:t>
                </a:r>
              </a:p>
            </p:txBody>
          </p:sp>
        </p:grpSp>
        <p:sp>
          <p:nvSpPr>
            <p:cNvPr id="17" name="Höger 60"/>
            <p:cNvSpPr/>
            <p:nvPr/>
          </p:nvSpPr>
          <p:spPr>
            <a:xfrm>
              <a:off x="1276520" y="3745454"/>
              <a:ext cx="537882" cy="11654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8" name="Grupp 17"/>
            <p:cNvGrpSpPr/>
            <p:nvPr/>
          </p:nvGrpSpPr>
          <p:grpSpPr>
            <a:xfrm>
              <a:off x="4015406" y="2937824"/>
              <a:ext cx="913439" cy="396758"/>
              <a:chOff x="3197312" y="2161222"/>
              <a:chExt cx="913439" cy="396758"/>
            </a:xfrm>
          </p:grpSpPr>
          <p:sp>
            <p:nvSpPr>
              <p:cNvPr id="56" name="Rektangel 55"/>
              <p:cNvSpPr/>
              <p:nvPr/>
            </p:nvSpPr>
            <p:spPr>
              <a:xfrm>
                <a:off x="3251203" y="2161222"/>
                <a:ext cx="825463" cy="39675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textruta 56"/>
              <p:cNvSpPr txBox="1"/>
              <p:nvPr/>
            </p:nvSpPr>
            <p:spPr>
              <a:xfrm>
                <a:off x="3197312" y="2176281"/>
                <a:ext cx="913439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895" dirty="0"/>
                  <a:t>Diket &amp; Portvakten</a:t>
                </a:r>
              </a:p>
            </p:txBody>
          </p:sp>
        </p:grpSp>
        <p:grpSp>
          <p:nvGrpSpPr>
            <p:cNvPr id="19" name="Grupp 18"/>
            <p:cNvGrpSpPr/>
            <p:nvPr/>
          </p:nvGrpSpPr>
          <p:grpSpPr>
            <a:xfrm>
              <a:off x="7361649" y="3371760"/>
              <a:ext cx="1528867" cy="673483"/>
              <a:chOff x="7334102" y="3086639"/>
              <a:chExt cx="1512724" cy="567024"/>
            </a:xfrm>
            <a:solidFill>
              <a:schemeClr val="bg1"/>
            </a:solidFill>
          </p:grpSpPr>
          <p:sp>
            <p:nvSpPr>
              <p:cNvPr id="54" name="Rektangel 53"/>
              <p:cNvSpPr/>
              <p:nvPr/>
            </p:nvSpPr>
            <p:spPr>
              <a:xfrm>
                <a:off x="7334102" y="3086639"/>
                <a:ext cx="1512724" cy="567024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" name="textruta 54"/>
              <p:cNvSpPr txBox="1"/>
              <p:nvPr/>
            </p:nvSpPr>
            <p:spPr>
              <a:xfrm>
                <a:off x="7342251" y="3160687"/>
                <a:ext cx="1392345" cy="38868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1194" dirty="0"/>
                  <a:t>NVDB - Data-</a:t>
                </a:r>
              </a:p>
              <a:p>
                <a:r>
                  <a:rPr lang="sv-SE" sz="1194" dirty="0"/>
                  <a:t>valideringar</a:t>
                </a:r>
              </a:p>
            </p:txBody>
          </p:sp>
        </p:grpSp>
        <p:cxnSp>
          <p:nvCxnSpPr>
            <p:cNvPr id="20" name="Rak 117"/>
            <p:cNvCxnSpPr>
              <a:stCxn id="9" idx="0"/>
              <a:endCxn id="52" idx="2"/>
            </p:cNvCxnSpPr>
            <p:nvPr/>
          </p:nvCxnSpPr>
          <p:spPr>
            <a:xfrm flipH="1" flipV="1">
              <a:off x="9049487" y="1248020"/>
              <a:ext cx="1494705" cy="9500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121"/>
            <p:cNvCxnSpPr/>
            <p:nvPr/>
          </p:nvCxnSpPr>
          <p:spPr>
            <a:xfrm flipH="1">
              <a:off x="643974" y="633800"/>
              <a:ext cx="8113062" cy="268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k pil 124"/>
            <p:cNvCxnSpPr/>
            <p:nvPr/>
          </p:nvCxnSpPr>
          <p:spPr>
            <a:xfrm>
              <a:off x="2844989" y="673440"/>
              <a:ext cx="5787" cy="104778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ak pil 127"/>
            <p:cNvCxnSpPr/>
            <p:nvPr/>
          </p:nvCxnSpPr>
          <p:spPr>
            <a:xfrm>
              <a:off x="662405" y="673440"/>
              <a:ext cx="1" cy="12606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p 23"/>
            <p:cNvGrpSpPr/>
            <p:nvPr/>
          </p:nvGrpSpPr>
          <p:grpSpPr>
            <a:xfrm>
              <a:off x="7697997" y="490374"/>
              <a:ext cx="2629989" cy="757646"/>
              <a:chOff x="7844761" y="573619"/>
              <a:chExt cx="2629989" cy="757646"/>
            </a:xfrm>
          </p:grpSpPr>
          <p:sp>
            <p:nvSpPr>
              <p:cNvPr id="52" name="Rektangel 51"/>
              <p:cNvSpPr/>
              <p:nvPr/>
            </p:nvSpPr>
            <p:spPr>
              <a:xfrm>
                <a:off x="7990114" y="573619"/>
                <a:ext cx="2412274" cy="75764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textruta 52"/>
              <p:cNvSpPr txBox="1"/>
              <p:nvPr/>
            </p:nvSpPr>
            <p:spPr>
              <a:xfrm>
                <a:off x="7844761" y="641038"/>
                <a:ext cx="2629989" cy="67710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393" b="1" dirty="0"/>
                  <a:t>Rotfelsanalys</a:t>
                </a:r>
              </a:p>
              <a:p>
                <a:pPr algn="ctr"/>
                <a:r>
                  <a:rPr lang="sv-SE" sz="1194" dirty="0"/>
                  <a:t>Omedelbara åtgärder/rättningar</a:t>
                </a:r>
              </a:p>
              <a:p>
                <a:pPr algn="ctr"/>
                <a:r>
                  <a:rPr lang="sv-SE" sz="1194" dirty="0"/>
                  <a:t>Förebyggande åtgärder</a:t>
                </a:r>
              </a:p>
            </p:txBody>
          </p:sp>
        </p:grpSp>
        <p:grpSp>
          <p:nvGrpSpPr>
            <p:cNvPr id="25" name="Grupp 24"/>
            <p:cNvGrpSpPr/>
            <p:nvPr/>
          </p:nvGrpSpPr>
          <p:grpSpPr>
            <a:xfrm>
              <a:off x="5051313" y="3123108"/>
              <a:ext cx="1586871" cy="2084633"/>
              <a:chOff x="5069577" y="3121554"/>
              <a:chExt cx="1577902" cy="2073579"/>
            </a:xfrm>
          </p:grpSpPr>
          <p:sp>
            <p:nvSpPr>
              <p:cNvPr id="50" name="Cylinder 49"/>
              <p:cNvSpPr/>
              <p:nvPr/>
            </p:nvSpPr>
            <p:spPr>
              <a:xfrm>
                <a:off x="5069577" y="3121554"/>
                <a:ext cx="1577902" cy="2073579"/>
              </a:xfrm>
              <a:prstGeom prst="can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pic>
            <p:nvPicPr>
              <p:cNvPr id="51" name="Bildobjekt 5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63173" y="3548972"/>
                <a:ext cx="611854" cy="1421160"/>
              </a:xfrm>
              <a:prstGeom prst="rect">
                <a:avLst/>
              </a:prstGeom>
            </p:spPr>
          </p:pic>
        </p:grpSp>
        <p:cxnSp>
          <p:nvCxnSpPr>
            <p:cNvPr id="26" name="Rak pil 36"/>
            <p:cNvCxnSpPr/>
            <p:nvPr/>
          </p:nvCxnSpPr>
          <p:spPr>
            <a:xfrm flipH="1">
              <a:off x="4883104" y="2181966"/>
              <a:ext cx="151841" cy="2524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upp 26"/>
            <p:cNvGrpSpPr/>
            <p:nvPr/>
          </p:nvGrpSpPr>
          <p:grpSpPr>
            <a:xfrm>
              <a:off x="5470096" y="1262175"/>
              <a:ext cx="1032408" cy="679451"/>
              <a:chOff x="5411405" y="1286796"/>
              <a:chExt cx="1032408" cy="679451"/>
            </a:xfrm>
          </p:grpSpPr>
          <p:sp>
            <p:nvSpPr>
              <p:cNvPr id="46" name="textruta 45"/>
              <p:cNvSpPr txBox="1"/>
              <p:nvPr/>
            </p:nvSpPr>
            <p:spPr>
              <a:xfrm>
                <a:off x="6004261" y="1426112"/>
                <a:ext cx="439552" cy="4770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497" dirty="0"/>
                  <a:t>TDOK</a:t>
                </a:r>
              </a:p>
              <a:p>
                <a:pPr algn="ctr"/>
                <a:r>
                  <a:rPr lang="sv-SE" sz="497" dirty="0"/>
                  <a:t>---------</a:t>
                </a:r>
              </a:p>
              <a:p>
                <a:pPr algn="ctr"/>
                <a:r>
                  <a:rPr lang="sv-SE" sz="497" dirty="0"/>
                  <a:t>------------</a:t>
                </a:r>
              </a:p>
              <a:p>
                <a:pPr algn="ctr"/>
                <a:r>
                  <a:rPr lang="sv-SE" sz="497" dirty="0"/>
                  <a:t>------------</a:t>
                </a:r>
              </a:p>
              <a:p>
                <a:pPr algn="ctr"/>
                <a:r>
                  <a:rPr lang="sv-SE" sz="497" dirty="0"/>
                  <a:t>------------</a:t>
                </a:r>
              </a:p>
            </p:txBody>
          </p:sp>
          <p:grpSp>
            <p:nvGrpSpPr>
              <p:cNvPr id="47" name="Grupp 46"/>
              <p:cNvGrpSpPr/>
              <p:nvPr/>
            </p:nvGrpSpPr>
            <p:grpSpPr>
              <a:xfrm>
                <a:off x="5411405" y="1286796"/>
                <a:ext cx="647343" cy="679451"/>
                <a:chOff x="2776629" y="862849"/>
                <a:chExt cx="768707" cy="683180"/>
              </a:xfrm>
            </p:grpSpPr>
            <p:sp>
              <p:nvSpPr>
                <p:cNvPr id="48" name="Flersidigt dokument 65"/>
                <p:cNvSpPr/>
                <p:nvPr/>
              </p:nvSpPr>
              <p:spPr>
                <a:xfrm>
                  <a:off x="2909761" y="862849"/>
                  <a:ext cx="502445" cy="683180"/>
                </a:xfrm>
                <a:prstGeom prst="flowChartMultidocumen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9" name="textruta 48"/>
                <p:cNvSpPr txBox="1"/>
                <p:nvPr/>
              </p:nvSpPr>
              <p:spPr>
                <a:xfrm>
                  <a:off x="2776629" y="1003002"/>
                  <a:ext cx="768707" cy="4796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v-SE" sz="497" dirty="0"/>
                    <a:t>DPS</a:t>
                  </a:r>
                </a:p>
                <a:p>
                  <a:pPr algn="ctr"/>
                  <a:r>
                    <a:rPr lang="sv-SE" sz="497" dirty="0"/>
                    <a:t>---------</a:t>
                  </a:r>
                </a:p>
                <a:p>
                  <a:pPr algn="ctr"/>
                  <a:r>
                    <a:rPr lang="sv-SE" sz="497" dirty="0"/>
                    <a:t>------------</a:t>
                  </a:r>
                </a:p>
                <a:p>
                  <a:pPr algn="ctr"/>
                  <a:r>
                    <a:rPr lang="sv-SE" sz="497" dirty="0"/>
                    <a:t>------------</a:t>
                  </a:r>
                </a:p>
                <a:p>
                  <a:pPr algn="ctr"/>
                  <a:r>
                    <a:rPr lang="sv-SE" sz="497" dirty="0"/>
                    <a:t>-------------</a:t>
                  </a:r>
                </a:p>
              </p:txBody>
            </p:sp>
          </p:grpSp>
        </p:grpSp>
        <p:cxnSp>
          <p:nvCxnSpPr>
            <p:cNvPr id="28" name="Rak pil 39"/>
            <p:cNvCxnSpPr/>
            <p:nvPr/>
          </p:nvCxnSpPr>
          <p:spPr>
            <a:xfrm flipH="1">
              <a:off x="6083686" y="2198047"/>
              <a:ext cx="8965" cy="3944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pil 42"/>
            <p:cNvCxnSpPr/>
            <p:nvPr/>
          </p:nvCxnSpPr>
          <p:spPr>
            <a:xfrm>
              <a:off x="7290992" y="1847313"/>
              <a:ext cx="318614" cy="2078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pil 47"/>
            <p:cNvCxnSpPr/>
            <p:nvPr/>
          </p:nvCxnSpPr>
          <p:spPr>
            <a:xfrm flipH="1">
              <a:off x="3352800" y="1667435"/>
              <a:ext cx="878541" cy="3944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pil 49"/>
            <p:cNvCxnSpPr/>
            <p:nvPr/>
          </p:nvCxnSpPr>
          <p:spPr>
            <a:xfrm>
              <a:off x="5943600" y="651618"/>
              <a:ext cx="13063" cy="2968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 31"/>
            <p:cNvGrpSpPr/>
            <p:nvPr/>
          </p:nvGrpSpPr>
          <p:grpSpPr>
            <a:xfrm>
              <a:off x="93891" y="2187389"/>
              <a:ext cx="1147482" cy="3092824"/>
              <a:chOff x="93891" y="2187389"/>
              <a:chExt cx="1147482" cy="3092824"/>
            </a:xfrm>
          </p:grpSpPr>
          <p:pic>
            <p:nvPicPr>
              <p:cNvPr id="40" name="Bildobjekt 3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1" y="2958298"/>
                <a:ext cx="1147482" cy="582474"/>
              </a:xfrm>
              <a:prstGeom prst="rect">
                <a:avLst/>
              </a:prstGeom>
            </p:spPr>
          </p:pic>
          <p:pic>
            <p:nvPicPr>
              <p:cNvPr id="41" name="Bildobjekt 4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0953" y="2341690"/>
                <a:ext cx="752327" cy="502892"/>
              </a:xfrm>
              <a:prstGeom prst="rect">
                <a:avLst/>
              </a:prstGeom>
            </p:spPr>
          </p:pic>
          <p:pic>
            <p:nvPicPr>
              <p:cNvPr id="42" name="Bildobjekt 4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0190" y="4779610"/>
                <a:ext cx="857626" cy="304158"/>
              </a:xfrm>
              <a:prstGeom prst="rect">
                <a:avLst/>
              </a:prstGeom>
            </p:spPr>
          </p:pic>
          <p:pic>
            <p:nvPicPr>
              <p:cNvPr id="43" name="Bildobjekt 4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8331" y="3632745"/>
                <a:ext cx="854916" cy="415167"/>
              </a:xfrm>
              <a:prstGeom prst="rect">
                <a:avLst/>
              </a:prstGeom>
            </p:spPr>
          </p:pic>
          <p:sp>
            <p:nvSpPr>
              <p:cNvPr id="44" name="Rektangel 43"/>
              <p:cNvSpPr/>
              <p:nvPr/>
            </p:nvSpPr>
            <p:spPr>
              <a:xfrm>
                <a:off x="98612" y="2187389"/>
                <a:ext cx="1138517" cy="309282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pic>
            <p:nvPicPr>
              <p:cNvPr id="45" name="Bildobjekt 4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1823" y="4311681"/>
                <a:ext cx="925708" cy="225172"/>
              </a:xfrm>
              <a:prstGeom prst="rect">
                <a:avLst/>
              </a:prstGeom>
            </p:spPr>
          </p:pic>
        </p:grpSp>
        <p:sp>
          <p:nvSpPr>
            <p:cNvPr id="33" name="Höger 60"/>
            <p:cNvSpPr/>
            <p:nvPr/>
          </p:nvSpPr>
          <p:spPr>
            <a:xfrm>
              <a:off x="3704639" y="3757279"/>
              <a:ext cx="945227" cy="10471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4" name="textruta 33"/>
            <p:cNvSpPr txBox="1"/>
            <p:nvPr/>
          </p:nvSpPr>
          <p:spPr>
            <a:xfrm>
              <a:off x="7180836" y="4951123"/>
              <a:ext cx="18321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94" b="1" dirty="0"/>
                <a:t>Underlag för kvalitetsdeklaration</a:t>
              </a:r>
              <a:endParaRPr lang="en-GB" sz="1194" b="1" dirty="0"/>
            </a:p>
          </p:txBody>
        </p:sp>
        <p:sp>
          <p:nvSpPr>
            <p:cNvPr id="35" name="textruta 34"/>
            <p:cNvSpPr txBox="1"/>
            <p:nvPr/>
          </p:nvSpPr>
          <p:spPr>
            <a:xfrm>
              <a:off x="9655054" y="4951123"/>
              <a:ext cx="1557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94" b="1" dirty="0"/>
                <a:t>Redovisning &amp; visualisering</a:t>
              </a:r>
              <a:endParaRPr lang="en-GB" sz="1194" b="1" dirty="0"/>
            </a:p>
          </p:txBody>
        </p:sp>
        <p:pic>
          <p:nvPicPr>
            <p:cNvPr id="36" name="Bildobjekt 3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411371" y="3497739"/>
              <a:ext cx="315190" cy="303729"/>
            </a:xfrm>
            <a:prstGeom prst="rect">
              <a:avLst/>
            </a:prstGeom>
          </p:spPr>
        </p:pic>
        <p:cxnSp>
          <p:nvCxnSpPr>
            <p:cNvPr id="37" name="Rak pilkoppling 36"/>
            <p:cNvCxnSpPr/>
            <p:nvPr/>
          </p:nvCxnSpPr>
          <p:spPr>
            <a:xfrm>
              <a:off x="9234301" y="3540772"/>
              <a:ext cx="15290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Bildobjekt 3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057058" y="4258402"/>
              <a:ext cx="537388" cy="241025"/>
            </a:xfrm>
            <a:prstGeom prst="rect">
              <a:avLst/>
            </a:prstGeom>
          </p:spPr>
        </p:pic>
        <p:pic>
          <p:nvPicPr>
            <p:cNvPr id="39" name="Bildobjekt 3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143877" y="2672649"/>
              <a:ext cx="562706" cy="268721"/>
            </a:xfrm>
            <a:prstGeom prst="rect">
              <a:avLst/>
            </a:prstGeom>
          </p:spPr>
        </p:pic>
      </p:grpSp>
      <p:sp>
        <p:nvSpPr>
          <p:cNvPr id="69" name="Flersidigt dokument 65"/>
          <p:cNvSpPr/>
          <p:nvPr/>
        </p:nvSpPr>
        <p:spPr>
          <a:xfrm>
            <a:off x="6179467" y="1547409"/>
            <a:ext cx="420860" cy="675824"/>
          </a:xfrm>
          <a:prstGeom prst="flowChartMultidocumen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textruta 70"/>
          <p:cNvSpPr txBox="1"/>
          <p:nvPr/>
        </p:nvSpPr>
        <p:spPr>
          <a:xfrm>
            <a:off x="5325873" y="1734685"/>
            <a:ext cx="1548928" cy="36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rgbClr val="D80611"/>
                </a:solidFill>
              </a:rPr>
              <a:t>Regelverk</a:t>
            </a:r>
            <a:endParaRPr lang="sv-SE" dirty="0">
              <a:solidFill>
                <a:srgbClr val="D80611"/>
              </a:solidFill>
            </a:endParaRPr>
          </a:p>
        </p:txBody>
      </p:sp>
      <p:sp>
        <p:nvSpPr>
          <p:cNvPr id="72" name="Rektangel 71"/>
          <p:cNvSpPr/>
          <p:nvPr/>
        </p:nvSpPr>
        <p:spPr>
          <a:xfrm>
            <a:off x="5180301" y="1425195"/>
            <a:ext cx="1840075" cy="927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Rektangel med rundade hörn 72"/>
          <p:cNvSpPr/>
          <p:nvPr/>
        </p:nvSpPr>
        <p:spPr>
          <a:xfrm>
            <a:off x="2013203" y="4741009"/>
            <a:ext cx="1696963" cy="63003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93" dirty="0">
                <a:solidFill>
                  <a:schemeClr val="tx1"/>
                </a:solidFill>
              </a:rPr>
              <a:t>Dataprodukt-utveckling</a:t>
            </a:r>
          </a:p>
        </p:txBody>
      </p:sp>
      <p:sp>
        <p:nvSpPr>
          <p:cNvPr id="74" name="Höger 60"/>
          <p:cNvSpPr/>
          <p:nvPr/>
        </p:nvSpPr>
        <p:spPr>
          <a:xfrm>
            <a:off x="3781981" y="4936263"/>
            <a:ext cx="971006" cy="10927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7" name="Rak pilkoppling 76"/>
          <p:cNvCxnSpPr/>
          <p:nvPr/>
        </p:nvCxnSpPr>
        <p:spPr>
          <a:xfrm flipH="1">
            <a:off x="6746255" y="3915282"/>
            <a:ext cx="19772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ak pilkoppling 77"/>
          <p:cNvCxnSpPr/>
          <p:nvPr/>
        </p:nvCxnSpPr>
        <p:spPr>
          <a:xfrm>
            <a:off x="6762073" y="4590594"/>
            <a:ext cx="2424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ktangel 69"/>
          <p:cNvSpPr/>
          <p:nvPr/>
        </p:nvSpPr>
        <p:spPr>
          <a:xfrm>
            <a:off x="9799083" y="4697190"/>
            <a:ext cx="1410424" cy="39468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9841657" y="4763864"/>
            <a:ext cx="1280244" cy="27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190" dirty="0" smtClean="0"/>
              <a:t>Lastkajen</a:t>
            </a:r>
            <a:endParaRPr lang="sv-SE" sz="1190" dirty="0"/>
          </a:p>
        </p:txBody>
      </p:sp>
    </p:spTree>
    <p:extLst>
      <p:ext uri="{BB962C8B-B14F-4D97-AF65-F5344CB8AC3E}">
        <p14:creationId xmlns:p14="http://schemas.microsoft.com/office/powerpoint/2010/main" val="245438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703340" y="1597014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NVDB - Datavalideringar</a:t>
            </a:r>
            <a:endParaRPr lang="sv-SE" sz="24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NVDB maj 2022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8491976" y="5873660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5" name="Platshållare för text 2"/>
          <p:cNvSpPr txBox="1">
            <a:spLocks/>
          </p:cNvSpPr>
          <p:nvPr/>
        </p:nvSpPr>
        <p:spPr>
          <a:xfrm>
            <a:off x="5643685" y="2058679"/>
            <a:ext cx="5522048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smtClean="0"/>
              <a:t>Datavalideringskontroller med syfte att regelbundet fånga upp brister</a:t>
            </a:r>
          </a:p>
          <a:p>
            <a:endParaRPr lang="sv-SE" sz="1600" dirty="0" smtClean="0"/>
          </a:p>
          <a:p>
            <a:pPr lvl="1"/>
            <a:r>
              <a:rPr lang="sv-SE" sz="1600" b="1" dirty="0" smtClean="0"/>
              <a:t>Fullständighetskontroller</a:t>
            </a:r>
            <a:r>
              <a:rPr lang="sv-SE" sz="1600" dirty="0" smtClean="0"/>
              <a:t>: </a:t>
            </a:r>
            <a:r>
              <a:rPr lang="sv-SE" sz="1400" dirty="0" smtClean="0"/>
              <a:t>Företeelser som skall vara heltäckande; var saknas det utbredningar?</a:t>
            </a:r>
          </a:p>
          <a:p>
            <a:pPr lvl="1"/>
            <a:r>
              <a:rPr lang="sv-SE" sz="1600" b="1" dirty="0" smtClean="0"/>
              <a:t>Sambandskontroller</a:t>
            </a:r>
            <a:r>
              <a:rPr lang="sv-SE" sz="1600" dirty="0" smtClean="0"/>
              <a:t>: </a:t>
            </a:r>
            <a:r>
              <a:rPr lang="sv-SE" sz="1400" dirty="0" smtClean="0"/>
              <a:t>Företeelsers förekomst eller attributvärde, som villkoras av vilka värden vissa andra företeelser har.</a:t>
            </a:r>
          </a:p>
          <a:p>
            <a:pPr lvl="1"/>
            <a:endParaRPr lang="sv-SE" sz="1200" dirty="0" smtClean="0"/>
          </a:p>
          <a:p>
            <a:r>
              <a:rPr lang="sv-SE" sz="1600" dirty="0" smtClean="0"/>
              <a:t>Frekvens på kontrollerna</a:t>
            </a:r>
          </a:p>
          <a:p>
            <a:endParaRPr lang="sv-SE" sz="1600" dirty="0"/>
          </a:p>
          <a:p>
            <a:r>
              <a:rPr lang="sv-SE" sz="1600" dirty="0" smtClean="0"/>
              <a:t>Kommunicering av resultaten</a:t>
            </a:r>
          </a:p>
          <a:p>
            <a:endParaRPr lang="sv-SE" sz="1600" dirty="0" smtClean="0"/>
          </a:p>
          <a:p>
            <a:endParaRPr lang="sv-SE" sz="18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40" y="2570689"/>
            <a:ext cx="4136286" cy="1801286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76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703340" y="1597014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NVDB - Datavalideringar i Lastkajen</a:t>
            </a:r>
            <a:endParaRPr lang="sv-SE" sz="24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NVDB maj 2022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8491976" y="5873660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3"/>
              </a:rPr>
              <a:t>indatastod@trafikverket.se</a:t>
            </a:r>
            <a:endParaRPr lang="sv-SE" b="1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40" y="2346919"/>
            <a:ext cx="2910551" cy="3238500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  <p:sp>
        <p:nvSpPr>
          <p:cNvPr id="3" name="Högerpil 2"/>
          <p:cNvSpPr/>
          <p:nvPr/>
        </p:nvSpPr>
        <p:spPr>
          <a:xfrm>
            <a:off x="3854035" y="2664782"/>
            <a:ext cx="513890" cy="5486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900" y="2346919"/>
            <a:ext cx="3333750" cy="1524000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5588" y="2346919"/>
            <a:ext cx="3015010" cy="1768806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  <p:sp>
        <p:nvSpPr>
          <p:cNvPr id="11" name="Högerpil 10"/>
          <p:cNvSpPr/>
          <p:nvPr/>
        </p:nvSpPr>
        <p:spPr>
          <a:xfrm>
            <a:off x="8091626" y="2664782"/>
            <a:ext cx="513890" cy="5486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/>
          <p:cNvSpPr/>
          <p:nvPr/>
        </p:nvSpPr>
        <p:spPr>
          <a:xfrm>
            <a:off x="8605516" y="3383280"/>
            <a:ext cx="1988461" cy="58288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/>
          <p:cNvSpPr txBox="1"/>
          <p:nvPr/>
        </p:nvSpPr>
        <p:spPr>
          <a:xfrm>
            <a:off x="4562900" y="4469306"/>
            <a:ext cx="4976949" cy="1200329"/>
          </a:xfrm>
          <a:prstGeom prst="rect">
            <a:avLst/>
          </a:prstGeom>
          <a:noFill/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b="1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OBS!! </a:t>
            </a:r>
          </a:p>
          <a:p>
            <a:endParaRPr lang="sv-SE" b="1" dirty="0" smtClea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sv-SE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Begär tillgång till NVDB – Datavalideringar via mail till </a:t>
            </a:r>
            <a:r>
              <a:rPr lang="sv-SE" dirty="0" smtClean="0">
                <a:solidFill>
                  <a:srgbClr val="0070C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hlinkClick r:id="rId7"/>
              </a:rPr>
              <a:t>lastkajen@trafikverket.se</a:t>
            </a:r>
            <a:endParaRPr lang="sv-SE" dirty="0">
              <a:solidFill>
                <a:srgbClr val="0070C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3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703340" y="1597014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Blåljuskontroller</a:t>
            </a:r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NVDB maj 2022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8491976" y="5873660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3"/>
              </a:rPr>
              <a:t>indatastod@trafikverket.se</a:t>
            </a:r>
            <a:endParaRPr lang="sv-SE" b="1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622" y="337523"/>
            <a:ext cx="1974181" cy="1321996"/>
          </a:xfrm>
          <a:prstGeom prst="rect">
            <a:avLst/>
          </a:prstGeom>
          <a:effectLst>
            <a:outerShdw blurRad="50800" dist="101600" dir="2700000" algn="ctr" rotWithShape="0">
              <a:schemeClr val="accent2"/>
            </a:outerShdw>
            <a:softEdge rad="50800"/>
          </a:effectLst>
        </p:spPr>
      </p:pic>
      <p:pic>
        <p:nvPicPr>
          <p:cNvPr id="6" name="Platshållare för innehåll 3" descr="Skärmurklipp">
            <a:extLst>
              <a:ext uri="{FF2B5EF4-FFF2-40B4-BE49-F238E27FC236}">
                <a16:creationId xmlns:a16="http://schemas.microsoft.com/office/drawing/2014/main" id="{BBC277F9-02D9-4A5D-BD54-08CD07C99E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35"/>
          <a:stretch/>
        </p:blipFill>
        <p:spPr>
          <a:xfrm rot="21107930">
            <a:off x="7199023" y="2062618"/>
            <a:ext cx="3531921" cy="33524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14300" dir="24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4218" y="2349624"/>
            <a:ext cx="3123731" cy="3489201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00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051" y="1892673"/>
            <a:ext cx="5657850" cy="3419475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  <a:softEdge rad="63500"/>
          </a:effectLst>
        </p:spPr>
      </p:pic>
      <p:sp>
        <p:nvSpPr>
          <p:cNvPr id="7" name="textruta 6"/>
          <p:cNvSpPr txBox="1"/>
          <p:nvPr/>
        </p:nvSpPr>
        <p:spPr>
          <a:xfrm>
            <a:off x="703340" y="1597014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Hitta enskilda </a:t>
            </a:r>
            <a:r>
              <a:rPr lang="sv-SE" sz="24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vägar</a:t>
            </a:r>
            <a:endParaRPr lang="sv-SE" sz="24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NVDB maj 2022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8491976" y="5873660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4"/>
              </a:rPr>
              <a:t>indatastod@trafikverket.se</a:t>
            </a:r>
            <a:endParaRPr lang="sv-SE" b="1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487" y="2436254"/>
            <a:ext cx="3683438" cy="2875894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  <a:softEdge rad="63500"/>
          </a:effectLst>
        </p:spPr>
      </p:pic>
      <p:sp>
        <p:nvSpPr>
          <p:cNvPr id="3" name="textruta 2"/>
          <p:cNvSpPr txBox="1"/>
          <p:nvPr/>
        </p:nvSpPr>
        <p:spPr>
          <a:xfrm>
            <a:off x="9950334" y="5312148"/>
            <a:ext cx="1571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err="1" smtClean="0"/>
              <a:t>Otrofoto</a:t>
            </a:r>
            <a:r>
              <a:rPr lang="sv-SE" sz="800" dirty="0" smtClean="0"/>
              <a:t> Lantmäteriet 2021</a:t>
            </a:r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226188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703340" y="1597014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Traktorvägar</a:t>
            </a:r>
            <a:endParaRPr lang="sv-SE" sz="24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NVDB maj 2022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8491976" y="5873660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3"/>
              </a:rPr>
              <a:t>indatastod@trafikverket.se</a:t>
            </a:r>
            <a:endParaRPr lang="sv-SE" b="1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0138" y="3423244"/>
            <a:ext cx="5962650" cy="1085850"/>
          </a:xfrm>
          <a:prstGeom prst="rect">
            <a:avLst/>
          </a:prstGeom>
          <a:effectLst>
            <a:outerShdw blurRad="190500" dist="50800" dir="30000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340" y="2280108"/>
            <a:ext cx="4431176" cy="3758741"/>
          </a:xfrm>
          <a:prstGeom prst="rect">
            <a:avLst/>
          </a:prstGeom>
          <a:effectLst>
            <a:outerShdw blurRad="190500" dist="50800" dir="3000000" algn="ctr" rotWithShape="0">
              <a:srgbClr val="000000">
                <a:alpha val="70000"/>
              </a:srgbClr>
            </a:outerShdw>
          </a:effectLst>
        </p:spPr>
      </p:pic>
      <p:sp>
        <p:nvSpPr>
          <p:cNvPr id="9" name="textruta 8"/>
          <p:cNvSpPr txBox="1"/>
          <p:nvPr/>
        </p:nvSpPr>
        <p:spPr>
          <a:xfrm>
            <a:off x="3781222" y="6038849"/>
            <a:ext cx="1571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err="1" smtClean="0"/>
              <a:t>Otrofoto</a:t>
            </a:r>
            <a:r>
              <a:rPr lang="sv-SE" sz="800" dirty="0" smtClean="0"/>
              <a:t> Lantmäteriet 2021</a:t>
            </a:r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108771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42963" y="2427316"/>
            <a:ext cx="1456400" cy="640080"/>
          </a:xfrm>
        </p:spPr>
        <p:txBody>
          <a:bodyPr/>
          <a:lstStyle/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ctrTitle"/>
          </p:nvPr>
        </p:nvSpPr>
        <p:spPr>
          <a:xfrm>
            <a:off x="2563697" y="2119768"/>
            <a:ext cx="4867881" cy="61509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sv-SE" sz="4800" dirty="0" smtClean="0"/>
              <a:t>Frågor??</a:t>
            </a:r>
            <a:endParaRPr lang="sv-SE" sz="4800" dirty="0"/>
          </a:p>
        </p:txBody>
      </p:sp>
      <p:sp>
        <p:nvSpPr>
          <p:cNvPr id="4" name="textruta 3"/>
          <p:cNvSpPr txBox="1"/>
          <p:nvPr/>
        </p:nvSpPr>
        <p:spPr>
          <a:xfrm>
            <a:off x="8491976" y="5873660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3"/>
              </a:rPr>
              <a:t>indatastod@trafikverket.se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40698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rtbild logo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5A56E023-8A30-4F78-BC3C-64FB6BC75F41}"/>
    </a:ext>
  </a:extLst>
</a:theme>
</file>

<file path=ppt/theme/theme2.xml><?xml version="1.0" encoding="utf-8"?>
<a:theme xmlns:a="http://schemas.openxmlformats.org/drawingml/2006/main" name="2_startbild logo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D4A4AB15-BA20-43F8-8468-5709253D5ED5}"/>
    </a:ext>
  </a:extLst>
</a:theme>
</file>

<file path=ppt/theme/theme3.xml><?xml version="1.0" encoding="utf-8"?>
<a:theme xmlns:a="http://schemas.openxmlformats.org/drawingml/2006/main" name="2_Ämne/tema namn på talare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368154D1-D5B3-46D9-8553-62F6A175A82A}"/>
    </a:ext>
  </a:extLst>
</a:theme>
</file>

<file path=ppt/theme/theme4.xml><?xml version="1.0" encoding="utf-8"?>
<a:theme xmlns:a="http://schemas.openxmlformats.org/drawingml/2006/main" name="1_Office-tema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8F83B684-922C-408B-B96C-417D8F10B384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ppladdat arbetsrumsdokument" ma:contentTypeID="0x0101002EE44F411E754ABAB6EB27FC7D8442BF00FBDC29B7F7B140FA848AB6ABEF7636D900F1895E12A6F3C849A0714188E5B04942" ma:contentTypeVersion="4" ma:contentTypeDescription="Skapa ett nytt dokument." ma:contentTypeScope="" ma:versionID="f35f253959b37b378d76142c8d407235">
  <xsd:schema xmlns:xsd="http://www.w3.org/2001/XMLSchema" xmlns:xs="http://www.w3.org/2001/XMLSchema" xmlns:p="http://schemas.microsoft.com/office/2006/metadata/properties" xmlns:ns1="Trafikverket" xmlns:ns3="a0fc29a5-e8c2-4770-ab5a-0e35f67373e1" targetNamespace="http://schemas.microsoft.com/office/2006/metadata/properties" ma:root="true" ma:fieldsID="d23bc5663fae010e8ff40bf66f6a8bbb" ns1:_="" ns3:_="">
    <xsd:import namespace="Trafikverket"/>
    <xsd:import namespace="a0fc29a5-e8c2-4770-ab5a-0e35f67373e1"/>
    <xsd:element name="properties">
      <xsd:complexType>
        <xsd:sequence>
          <xsd:element name="documentManagement">
            <xsd:complexType>
              <xsd:all>
                <xsd:element ref="ns1:Skapat_x0020_av_x0020_NY"/>
                <xsd:element ref="ns1:Dokumentdatum_x0020_NY"/>
                <xsd:element ref="ns1:TRVversionNY" minOccurs="0"/>
                <xsd:element ref="ns1:TrvDocumentTemplateId" minOccurs="0"/>
                <xsd:element ref="ns1:TrvDocumentTemplateVersion" minOccurs="0"/>
                <xsd:element ref="ns3:TrvUploadedDocumentTypeTaxHTField0" minOccurs="0"/>
                <xsd:element ref="ns3:TaxCatchAll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Trafikverket" elementFormDefault="qualified">
    <xsd:import namespace="http://schemas.microsoft.com/office/2006/documentManagement/types"/>
    <xsd:import namespace="http://schemas.microsoft.com/office/infopath/2007/PartnerControls"/>
    <xsd:element name="Skapat_x0020_av_x0020_NY" ma:index="0" ma:displayName="Skapat av" ma:description="Namn och organisationsbeteckning för den person som skapat dokumentet." ma:internalName="TrvCreatedBy" ma:readOnly="false">
      <xsd:simpleType>
        <xsd:restriction base="dms:Text"/>
      </xsd:simpleType>
    </xsd:element>
    <xsd:element name="Dokumentdatum_x0020_NY" ma:index="2" ma:displayName="Dokumentdatum" ma:description="Datum för nuvarande version" ma:format="DateOnly" ma:internalName="TrvDocumentDate" ma:readOnly="false">
      <xsd:simpleType>
        <xsd:restriction base="dms:DateTime"/>
      </xsd:simpleType>
    </xsd:element>
    <xsd:element name="TRVversionNY" ma:index="8" nillable="true" ma:displayName="Version" ma:description="Dokumentets versionsnummer" ma:internalName="TrvVersion" ma:readOnly="true">
      <xsd:simpleType>
        <xsd:restriction base="dms:Text"/>
      </xsd:simpleType>
    </xsd:element>
    <xsd:element name="TrvDocumentTemplateId" ma:index="9" nillable="true" ma:displayName="TMALL-nummer" ma:description="Unik sträng eller nummer som identifierar dokumentmallen. Värdet sätts av respektive system." ma:internalName="TrvDocumentTemplateId" ma:readOnly="true">
      <xsd:simpleType>
        <xsd:restriction base="dms:Text"/>
      </xsd:simpleType>
    </xsd:element>
    <xsd:element name="TrvDocumentTemplateVersion" ma:index="10" nillable="true" ma:displayName="Mallversion" ma:description="Dokumentmallens versionsnummer" ma:internalName="TrvDocumentTemplateVers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fc29a5-e8c2-4770-ab5a-0e35f67373e1" elementFormDefault="qualified">
    <xsd:import namespace="http://schemas.microsoft.com/office/2006/documentManagement/types"/>
    <xsd:import namespace="http://schemas.microsoft.com/office/infopath/2007/PartnerControls"/>
    <xsd:element name="TrvUploadedDocumentTypeTaxHTField0" ma:index="13" ma:taxonomy="true" ma:internalName="TrvUploadedDocumentTypeTaxHTField0" ma:taxonomyFieldName="TrvUploadedDocumentType" ma:displayName="Dokumenttyp för uppladdade dokument" ma:readOnly="false" ma:fieldId="{eb96df49-af7b-4885-ae87-85b965eb0ad2}" ma:sspId="186cccb1-9fab-4187-b54f-d2fc3705fc8a" ma:termSetId="152f56a5-fdb2-4180-8a6e-79ef00400bc3" ma:anchorId="238613c4-8162-47c5-b0c8-3db178651ae8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4b28c2f6-f56f-4aeb-b69b-1f7e22a8d85f}" ma:internalName="TaxCatchAll" ma:showField="CatchAllData" ma:web="a0fc29a5-e8c2-4770-ab5a-0e35f67373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description="" ma:hidden="true" ma:list="{4b28c2f6-f56f-4aeb-b69b-1f7e22a8d85f}" ma:internalName="TaxCatchAllLabel" ma:readOnly="true" ma:showField="CatchAllDataLabel" ma:web="a0fc29a5-e8c2-4770-ab5a-0e35f67373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Innehållstyp"/>
        <xsd:element ref="dc:title" maxOccurs="1" ma:index="1" ma:displayName="Dokument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datum_x0020_NY xmlns="Trafikverket">2021-05-23T22:00:00+00:00</Dokumentdatum_x0020_NY>
    <Skapat_x0020_av_x0020_NY xmlns="Trafikverket">Göransson Staffan, UHvädi Konsult</Skapat_x0020_av_x0020_NY>
    <TRVversionNY xmlns="Trafikverket">0.8</TRVversionNY>
    <TaxCatchAll xmlns="a0fc29a5-e8c2-4770-ab5a-0e35f67373e1">
      <Value>28</Value>
    </TaxCatchAll>
    <TrvUploadedDocumentTypeTaxHTField0 xmlns="a0fc29a5-e8c2-4770-ab5a-0e35f67373e1">
      <Terms xmlns="http://schemas.microsoft.com/office/infopath/2007/PartnerControls">
        <TermInfo xmlns="http://schemas.microsoft.com/office/infopath/2007/PartnerControls">
          <TermName xmlns="http://schemas.microsoft.com/office/infopath/2007/PartnerControls">ARBETSMATERIAL</TermName>
          <TermId xmlns="http://schemas.microsoft.com/office/infopath/2007/PartnerControls">a2894791-a90f-4fd8-bd38-5426c743cb42</TermId>
        </TermInfo>
      </Terms>
    </TrvUploadedDocumentTypeTaxHTField0>
  </documentManagement>
</p:properties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D476CF-CEA5-4F78-A408-506450E6F9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Trafikverket"/>
    <ds:schemaRef ds:uri="a0fc29a5-e8c2-4770-ab5a-0e35f67373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0BD662-5DA5-4401-9BAE-20DBDA3C6EA6}">
  <ds:schemaRefs>
    <ds:schemaRef ds:uri="http://schemas.microsoft.com/office/2006/documentManagement/types"/>
    <ds:schemaRef ds:uri="Trafikverket"/>
    <ds:schemaRef ds:uri="http://purl.org/dc/elements/1.1/"/>
    <ds:schemaRef ds:uri="http://schemas.microsoft.com/office/2006/metadata/properties"/>
    <ds:schemaRef ds:uri="a0fc29a5-e8c2-4770-ab5a-0e35f67373e1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1DA72A6-E798-4205-BB1C-EBAF88926E97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1F9DE687-7270-41C1-9B3B-83818E61D4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Webbinarie 2021</Template>
  <TotalTime>1417</TotalTime>
  <Words>181</Words>
  <Application>Microsoft Office PowerPoint</Application>
  <PresentationFormat>Anpassad</PresentationFormat>
  <Paragraphs>90</Paragraphs>
  <Slides>9</Slides>
  <Notes>9</Notes>
  <HiddenSlides>0</HiddenSlides>
  <MMClips>0</MMClips>
  <ScaleCrop>false</ScaleCrop>
  <HeadingPairs>
    <vt:vector size="8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9</vt:i4>
      </vt:variant>
      <vt:variant>
        <vt:lpstr>Anpassade bildspel</vt:lpstr>
      </vt:variant>
      <vt:variant>
        <vt:i4>1</vt:i4>
      </vt:variant>
    </vt:vector>
  </HeadingPairs>
  <TitlesOfParts>
    <vt:vector size="21" baseType="lpstr">
      <vt:lpstr>ＭＳ Ｐゴシック</vt:lpstr>
      <vt:lpstr>Arial</vt:lpstr>
      <vt:lpstr>Bell Gothic Black</vt:lpstr>
      <vt:lpstr>Bell Gothic Light</vt:lpstr>
      <vt:lpstr>Calibri</vt:lpstr>
      <vt:lpstr>Lucida Sans Unicode</vt:lpstr>
      <vt:lpstr>Open Sans SemiBold</vt:lpstr>
      <vt:lpstr>1_startbild logo</vt:lpstr>
      <vt:lpstr>2_startbild logo</vt:lpstr>
      <vt:lpstr>2_Ämne/tema namn på talare</vt:lpstr>
      <vt:lpstr>1_Office-tema</vt:lpstr>
      <vt:lpstr>PowerPoint-presentation</vt:lpstr>
      <vt:lpstr>Webbinarie maj 2022</vt:lpstr>
      <vt:lpstr>NVDB maj 2022</vt:lpstr>
      <vt:lpstr>NVDB maj 2022</vt:lpstr>
      <vt:lpstr>NVDB maj 2022</vt:lpstr>
      <vt:lpstr>NVDB maj 2022</vt:lpstr>
      <vt:lpstr>NVDB maj 2022</vt:lpstr>
      <vt:lpstr>NVDB maj 2022</vt:lpstr>
      <vt:lpstr>Frågor??</vt:lpstr>
      <vt:lpstr>Test1</vt:lpstr>
    </vt:vector>
  </TitlesOfParts>
  <Company>Trafikverket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Webbinarie</dc:title>
  <dc:subject>NVDB</dc:subject>
  <dc:creator>Göransson Staffan, UHvädi Konsult</dc:creator>
  <cp:lastModifiedBy>Göransson Staffan, UHvädi Konsult</cp:lastModifiedBy>
  <cp:revision>115</cp:revision>
  <dcterms:created xsi:type="dcterms:W3CDTF">2021-03-30T09:55:20Z</dcterms:created>
  <dcterms:modified xsi:type="dcterms:W3CDTF">2022-05-31T05:32:23Z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0x0101002EE44F411E754ABAB6EB27FC7D8442BF00FBDC29B7F7B140FA848AB6ABEF7636D900F1895E12A6F3C849A0714188E5B04942</vt:lpwstr>
  </property>
  <property fmtid="{D5CDD505-2E9C-101B-9397-08002B2CF9AE}" pid="3" name="Dokumenttyp_x0020_NY">
    <vt:lpwstr/>
  </property>
  <property fmtid="{D5CDD505-2E9C-101B-9397-08002B2CF9AE}" pid="4" name="Dokumenttyp NY">
    <vt:lpwstr/>
  </property>
  <property fmtid="{D5CDD505-2E9C-101B-9397-08002B2CF9AE}" pid="5" name="TrvDocumentType">
    <vt:lpwstr>28;#ARBETSMATERIAL|a2894791-a90f-4fd8-bd38-5426c743cb42</vt:lpwstr>
  </property>
  <property fmtid="{D5CDD505-2E9C-101B-9397-08002B2CF9AE}" pid="6" name="TrvUploadedDocumentType">
    <vt:lpwstr>28;#ARBETSMATERIAL|a2894791-a90f-4fd8-bd38-5426c743cb42</vt:lpwstr>
  </property>
  <property fmtid="{D5CDD505-2E9C-101B-9397-08002B2CF9AE}" pid="7" name="TrvDocumentTypeTaxHTField0">
    <vt:lpwstr>ARBETSMATERIAL|a2894791-a90f-4fd8-bd38-5426c743cb42</vt:lpwstr>
  </property>
</Properties>
</file>