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  <p:sldMasterId id="2147483738" r:id="rId6"/>
    <p:sldMasterId id="2147483731" r:id="rId7"/>
    <p:sldMasterId id="2147483725" r:id="rId8"/>
  </p:sldMasterIdLst>
  <p:notesMasterIdLst>
    <p:notesMasterId r:id="rId19"/>
  </p:notesMasterIdLst>
  <p:handoutMasterIdLst>
    <p:handoutMasterId r:id="rId20"/>
  </p:handoutMasterIdLst>
  <p:sldIdLst>
    <p:sldId id="768" r:id="rId9"/>
    <p:sldId id="732" r:id="rId10"/>
    <p:sldId id="767" r:id="rId11"/>
    <p:sldId id="769" r:id="rId12"/>
    <p:sldId id="770" r:id="rId13"/>
    <p:sldId id="771" r:id="rId14"/>
    <p:sldId id="772" r:id="rId15"/>
    <p:sldId id="773" r:id="rId16"/>
    <p:sldId id="774" r:id="rId17"/>
    <p:sldId id="740" r:id="rId18"/>
  </p:sldIdLst>
  <p:sldSz cx="12126913" cy="6858000"/>
  <p:notesSz cx="9144000" cy="6858000"/>
  <p:custShowLst>
    <p:custShow name="Test1" id="0">
      <p:sldLst/>
    </p:custShow>
  </p:custShow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öjd Stina, UHnvf" initials="FSU" lastIdx="200" clrIdx="0">
    <p:extLst>
      <p:ext uri="{19B8F6BF-5375-455C-9EA6-DF929625EA0E}">
        <p15:presenceInfo xmlns:p15="http://schemas.microsoft.com/office/powerpoint/2012/main" userId="S-1-5-21-3282178652-2823510310-3805757255-423658" providerId="AD"/>
      </p:ext>
    </p:extLst>
  </p:cmAuthor>
  <p:cmAuthor id="2" name="Elfwing Yngwe, UHväda Konsult" initials="EYUK" lastIdx="36" clrIdx="1">
    <p:extLst>
      <p:ext uri="{19B8F6BF-5375-455C-9EA6-DF929625EA0E}">
        <p15:presenceInfo xmlns:p15="http://schemas.microsoft.com/office/powerpoint/2012/main" userId="S-1-5-21-3282178652-2823510310-3805757255-8923" providerId="AD"/>
      </p:ext>
    </p:extLst>
  </p:cmAuthor>
  <p:cmAuthor id="3" name="Åström Åsa, UHvädi" initials="ÅÅU" lastIdx="17" clrIdx="2">
    <p:extLst>
      <p:ext uri="{19B8F6BF-5375-455C-9EA6-DF929625EA0E}">
        <p15:presenceInfo xmlns:p15="http://schemas.microsoft.com/office/powerpoint/2012/main" userId="S-1-5-21-3282178652-2823510310-3805757255-8652" providerId="AD"/>
      </p:ext>
    </p:extLst>
  </p:cmAuthor>
  <p:cmAuthor id="4" name="Göransson Staffan, UHvädi Konsult" initials="GSUK" lastIdx="2" clrIdx="3">
    <p:extLst>
      <p:ext uri="{19B8F6BF-5375-455C-9EA6-DF929625EA0E}">
        <p15:presenceInfo xmlns:p15="http://schemas.microsoft.com/office/powerpoint/2012/main" userId="S-1-5-21-3282178652-2823510310-3805757255-5307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A72"/>
    <a:srgbClr val="34B25B"/>
    <a:srgbClr val="3BC566"/>
    <a:srgbClr val="77D795"/>
    <a:srgbClr val="298B47"/>
    <a:srgbClr val="0099CC"/>
    <a:srgbClr val="E27F00"/>
    <a:srgbClr val="F9E6D1"/>
    <a:srgbClr val="DEEBEE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41512" autoAdjust="0"/>
  </p:normalViewPr>
  <p:slideViewPr>
    <p:cSldViewPr snapToGrid="0">
      <p:cViewPr varScale="1">
        <p:scale>
          <a:sx n="47" d="100"/>
          <a:sy n="47" d="100"/>
        </p:scale>
        <p:origin x="2832" y="60"/>
      </p:cViewPr>
      <p:guideLst>
        <p:guide orient="horz" pos="2160"/>
        <p:guide pos="37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16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F425B34-1DFE-4C52-8B4F-32D6793076A7}" type="datetimeFigureOut">
              <a:rPr lang="sv-SE"/>
              <a:pPr>
                <a:defRPr/>
              </a:pPr>
              <a:t>2022-10-17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9373A4-397E-4E21-A295-6EDD2B3D3A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3316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A073F4F-D731-4C1E-A56D-4BF22DC87330}" type="datetimeFigureOut">
              <a:rPr lang="sv-SE"/>
              <a:pPr>
                <a:defRPr/>
              </a:pPr>
              <a:t>2022-10-17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98700" y="514350"/>
            <a:ext cx="45466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A2E70D1-CE96-4DC2-85BE-F93092C95A7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0893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i="0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indatastod@trafikverket.se</a:t>
            </a: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1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803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baseline="0" dirty="0" smtClean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563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907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7149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589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indatastod@trafikverket.se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793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812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902" userDrawn="1">
          <p15:clr>
            <a:srgbClr val="A4A3A4"/>
          </p15:clr>
        </p15:guide>
        <p15:guide id="6" orient="horz" pos="1979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70528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9733597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4682991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480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1253" userDrawn="1">
          <p15:clr>
            <a:srgbClr val="F26B43"/>
          </p15:clr>
        </p15:guide>
        <p15:guide id="7" orient="horz" pos="1094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8636379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punktlista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53123" y="1239520"/>
            <a:ext cx="9733597" cy="624461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853123" y="1989138"/>
            <a:ext cx="4993495" cy="368014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 smtClean="0"/>
              <a:t>Klicka</a:t>
            </a:r>
            <a:r>
              <a:rPr lang="en-GB" noProof="0" dirty="0" smtClean="0"/>
              <a:t> </a:t>
            </a:r>
            <a:r>
              <a:rPr lang="en-GB" noProof="0" dirty="0" err="1" smtClean="0"/>
              <a:t>här</a:t>
            </a:r>
            <a:r>
              <a:rPr lang="en-GB" noProof="0" dirty="0" smtClean="0"/>
              <a:t> </a:t>
            </a:r>
            <a:r>
              <a:rPr lang="en-GB" noProof="0" dirty="0" err="1" smtClean="0"/>
              <a:t>för</a:t>
            </a:r>
            <a:r>
              <a:rPr lang="en-GB" noProof="0" dirty="0" smtClean="0"/>
              <a:t> </a:t>
            </a:r>
            <a:r>
              <a:rPr lang="en-GB" noProof="0" dirty="0" err="1" smtClean="0"/>
              <a:t>att</a:t>
            </a:r>
            <a:r>
              <a:rPr lang="en-GB" noProof="0" dirty="0" smtClean="0"/>
              <a:t> </a:t>
            </a:r>
            <a:r>
              <a:rPr lang="en-GB" noProof="0" dirty="0" err="1" smtClean="0"/>
              <a:t>ändra</a:t>
            </a:r>
            <a:r>
              <a:rPr lang="en-GB" noProof="0" dirty="0" smtClean="0"/>
              <a:t> format </a:t>
            </a:r>
            <a:r>
              <a:rPr lang="en-GB" noProof="0" dirty="0" err="1" smtClean="0"/>
              <a:t>på</a:t>
            </a:r>
            <a:r>
              <a:rPr lang="en-GB" noProof="0" dirty="0" smtClean="0"/>
              <a:t> </a:t>
            </a:r>
            <a:r>
              <a:rPr lang="en-GB" noProof="0" dirty="0" err="1" smtClean="0"/>
              <a:t>bakgrundstexten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två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tre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Nivå</a:t>
            </a:r>
            <a:r>
              <a:rPr lang="en-GB" noProof="0" dirty="0" smtClean="0"/>
              <a:t> </a:t>
            </a:r>
            <a:r>
              <a:rPr lang="en-GB" noProof="0" dirty="0" err="1" smtClean="0"/>
              <a:t>fyra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Nivå</a:t>
            </a:r>
            <a:r>
              <a:rPr lang="en-GB" noProof="0" dirty="0" smtClean="0"/>
              <a:t> fem</a:t>
            </a:r>
            <a:endParaRPr lang="en-GB" noProof="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428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2534234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5579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text röd bakgrund">
    <p:bg>
      <p:bgPr>
        <a:solidFill>
          <a:srgbClr val="D7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D7E678-F878-4A88-B37F-CF88CE888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285" y="1998000"/>
            <a:ext cx="10742344" cy="1080000"/>
          </a:xfrm>
          <a:prstGeom prst="rect">
            <a:avLst/>
          </a:prstGeom>
        </p:spPr>
        <p:txBody>
          <a:bodyPr anchor="ctr"/>
          <a:lstStyle>
            <a:lvl1pPr algn="ctr">
              <a:defRPr sz="5968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- lägg till rubrik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AAAF19A-C108-416B-94E8-AE411170A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285" y="3789000"/>
            <a:ext cx="10742344" cy="1800000"/>
          </a:xfrm>
          <a:prstGeom prst="rect">
            <a:avLst/>
          </a:prstGeom>
        </p:spPr>
        <p:txBody>
          <a:bodyPr/>
          <a:lstStyle>
            <a:lvl1pPr marL="0" marR="0" indent="0" algn="ctr" defTabSz="909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387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09554" rtl="0" eaLnBrk="1" fontAlgn="auto" latinLnBrk="0" hangingPunct="1">
              <a:lnSpc>
                <a:spcPct val="9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Skriv text här</a:t>
            </a:r>
            <a:endParaRPr lang="en-US" dirty="0" smtClean="0"/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097804" y="201601"/>
            <a:ext cx="175768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1091" y="201601"/>
            <a:ext cx="4028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Titel</a:t>
            </a:r>
            <a:endParaRPr lang="sv-SE" dirty="0"/>
          </a:p>
        </p:txBody>
      </p:sp>
      <p:sp>
        <p:nvSpPr>
          <p:cNvPr id="10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1"/>
            <a:ext cx="780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bg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10677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91091" y="1270800"/>
            <a:ext cx="10742344" cy="900000"/>
          </a:xfrm>
          <a:prstGeom prst="rect">
            <a:avLst/>
          </a:prstGeom>
        </p:spPr>
        <p:txBody>
          <a:bodyPr anchor="ctr"/>
          <a:lstStyle>
            <a:lvl1pPr algn="l">
              <a:defRPr sz="3979"/>
            </a:lvl1pPr>
          </a:lstStyle>
          <a:p>
            <a:r>
              <a:rPr lang="sv-SE" dirty="0" smtClean="0"/>
              <a:t>Klicka – lägg till rubrik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691091" y="2529000"/>
            <a:ext cx="8561648" cy="3060000"/>
          </a:xfrm>
          <a:prstGeom prst="rect">
            <a:avLst/>
          </a:prstGeom>
        </p:spPr>
        <p:txBody>
          <a:bodyPr/>
          <a:lstStyle>
            <a:lvl1pPr marL="358092" indent="-358092" defTabSz="358092">
              <a:lnSpc>
                <a:spcPct val="100000"/>
              </a:lnSpc>
              <a:buFont typeface="Arial" panose="020B0604020202020204" pitchFamily="34" charset="0"/>
              <a:buChar char="•"/>
              <a:defRPr sz="1989" spc="0"/>
            </a:lvl1pPr>
            <a:lvl2pPr marL="716184" marR="0" indent="-358092" algn="l" defTabSz="358092" rtl="0" eaLnBrk="1" fontAlgn="auto" latinLnBrk="0" hangingPunct="1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58092" algn="l"/>
              </a:tabLst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276" marR="0" indent="-358092" algn="l" defTabSz="909554" rtl="0" eaLnBrk="1" fontAlgn="auto" latinLnBrk="0" hangingPunct="1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2368" marR="0" indent="-358092" algn="l" defTabSz="909554" rtl="0" eaLnBrk="1" fontAlgn="auto" latinLnBrk="0" hangingPunct="1">
              <a:lnSpc>
                <a:spcPct val="90000"/>
              </a:lnSpc>
              <a:spcBef>
                <a:spcPts val="49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0460" indent="-358092" defTabSz="3222828">
              <a:buFont typeface="Arial" panose="020B0604020202020204" pitchFamily="34" charset="0"/>
              <a:buChar char="‒"/>
              <a:tabLst>
                <a:tab pos="358092" algn="l"/>
                <a:tab pos="716184" algn="l"/>
                <a:tab pos="1074276" algn="l"/>
                <a:tab pos="1432368" algn="l"/>
                <a:tab pos="1790460" algn="l"/>
                <a:tab pos="2148552" algn="l"/>
                <a:tab pos="2506644" algn="l"/>
                <a:tab pos="2864736" algn="l"/>
                <a:tab pos="3222828" algn="l"/>
              </a:tabLst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552" indent="-358092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06644" indent="-358092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4736" indent="-358092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22828" indent="-322283">
              <a:buFont typeface="Arial" panose="020B0604020202020204" pitchFamily="34" charset="0"/>
              <a:buChar char="‒"/>
              <a:defRPr lang="sv-SE" sz="179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dirty="0" smtClean="0"/>
              <a:t>Skriv text här</a:t>
            </a:r>
          </a:p>
        </p:txBody>
      </p:sp>
      <p:sp>
        <p:nvSpPr>
          <p:cNvPr id="10" name="Platshållare för datum 2"/>
          <p:cNvSpPr>
            <a:spLocks noGrp="1"/>
          </p:cNvSpPr>
          <p:nvPr>
            <p:ph type="dt" sz="half" idx="2"/>
          </p:nvPr>
        </p:nvSpPr>
        <p:spPr>
          <a:xfrm>
            <a:off x="10097804" y="201601"/>
            <a:ext cx="175768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95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91091" y="201601"/>
            <a:ext cx="4028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5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Titel</a:t>
            </a:r>
            <a:endParaRPr lang="sv-SE" dirty="0"/>
          </a:p>
        </p:txBody>
      </p:sp>
      <p:sp>
        <p:nvSpPr>
          <p:cNvPr id="12" name="Platshållare för bildnummer 1"/>
          <p:cNvSpPr>
            <a:spLocks noGrp="1"/>
          </p:cNvSpPr>
          <p:nvPr>
            <p:ph type="sldNum" sz="quarter" idx="4"/>
          </p:nvPr>
        </p:nvSpPr>
        <p:spPr>
          <a:xfrm>
            <a:off x="0" y="201601"/>
            <a:ext cx="7806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5">
                <a:solidFill>
                  <a:schemeClr val="tx1"/>
                </a:solidFill>
              </a:defRPr>
            </a:lvl1pPr>
          </a:lstStyle>
          <a:p>
            <a:fld id="{816FEC2C-AD63-44F4-896C-A2025F5FB26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7211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044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32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0502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298" userDrawn="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606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1423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Ämne/tema namn på ta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348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0" userDrawn="1">
          <p15:clr>
            <a:srgbClr val="FBAE40"/>
          </p15:clr>
        </p15:guide>
        <p15:guide id="3" pos="531" userDrawn="1">
          <p15:clr>
            <a:srgbClr val="FBAE40"/>
          </p15:clr>
        </p15:guide>
        <p15:guide id="4" orient="horz" pos="1321" userDrawn="1">
          <p15:clr>
            <a:srgbClr val="A4A3A4"/>
          </p15:clr>
        </p15:guide>
        <p15:guide id="5" pos="758" userDrawn="1">
          <p15:clr>
            <a:srgbClr val="A4A3A4"/>
          </p15:clr>
        </p15:guide>
        <p15:guide id="6" orient="horz" pos="2001" userDrawn="1">
          <p15:clr>
            <a:srgbClr val="F26B43"/>
          </p15:clr>
        </p15:guide>
        <p15:guide id="7" orient="horz" pos="935" userDrawn="1">
          <p15:clr>
            <a:srgbClr val="F26B43"/>
          </p15:clr>
        </p15:guide>
        <p15:guide id="8" pos="710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Ämne Nam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-1" y="1899505"/>
            <a:ext cx="12126913" cy="615095"/>
          </a:xfrm>
          <a:prstGeom prst="rect">
            <a:avLst/>
          </a:prstGeom>
        </p:spPr>
        <p:txBody>
          <a:bodyPr/>
          <a:lstStyle>
            <a:lvl1pPr algn="ctr">
              <a:defRPr sz="4800" b="1" baseline="0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för att skriva tema/ämne</a:t>
            </a:r>
            <a:endParaRPr lang="sv-SE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-1" y="2723540"/>
            <a:ext cx="12126913" cy="705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E27F00"/>
                </a:solidFill>
                <a:latin typeface="Bell Gothic Light"/>
                <a:cs typeface="Bell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Förnamn Efternamn 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4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derrubrik 2"/>
          <p:cNvSpPr>
            <a:spLocks noGrp="1"/>
          </p:cNvSpPr>
          <p:nvPr>
            <p:ph type="subTitle" idx="1"/>
          </p:nvPr>
        </p:nvSpPr>
        <p:spPr>
          <a:xfrm>
            <a:off x="854538" y="1989138"/>
            <a:ext cx="9743757" cy="2296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Bell Gothic Light"/>
                <a:cs typeface="Bell Gothic Light"/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ctrTitle"/>
          </p:nvPr>
        </p:nvSpPr>
        <p:spPr>
          <a:xfrm>
            <a:off x="853123" y="1240093"/>
            <a:ext cx="9733597" cy="615095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E27F00"/>
                </a:solidFill>
                <a:latin typeface="Bell Gothic Black"/>
                <a:cs typeface="Bell Gothic Black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42963" y="6418496"/>
            <a:ext cx="127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36669" y="6418496"/>
            <a:ext cx="671151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sv-SE" sz="1200" smtClean="0">
                <a:solidFill>
                  <a:srgbClr val="E27F00"/>
                </a:solidFill>
                <a:latin typeface="Bell Gothic Light"/>
              </a:rPr>
              <a:t>indatastod@trafikverket.se</a:t>
            </a:r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418496"/>
            <a:ext cx="1526958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20D37FCA-3DE3-40B4-AA6D-F4C03BA9DED3}" type="slidenum">
              <a:rPr lang="sv-SE" sz="1200" smtClean="0">
                <a:solidFill>
                  <a:srgbClr val="E27F00"/>
                </a:solidFill>
                <a:latin typeface="Bell Gothic Light"/>
              </a:rPr>
              <a:pPr algn="r">
                <a:defRPr/>
              </a:pPr>
              <a:t>‹#›</a:t>
            </a:fld>
            <a:endParaRPr lang="sv-SE" sz="1200" dirty="0">
              <a:solidFill>
                <a:srgbClr val="E27F00"/>
              </a:solidFill>
              <a:latin typeface="Bell Gothic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8138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20">
          <p15:clr>
            <a:srgbClr val="FBAE40"/>
          </p15:clr>
        </p15:guide>
        <p15:guide id="3" pos="531">
          <p15:clr>
            <a:srgbClr val="FBAE40"/>
          </p15:clr>
        </p15:guide>
        <p15:guide id="4" orient="horz" pos="1480">
          <p15:clr>
            <a:srgbClr val="A4A3A4"/>
          </p15:clr>
        </p15:guide>
        <p15:guide id="5" pos="758">
          <p15:clr>
            <a:srgbClr val="A4A3A4"/>
          </p15:clr>
        </p15:guide>
        <p15:guide id="6" orient="horz" pos="1253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pos="71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rtbil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8722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0">
          <p15:clr>
            <a:srgbClr val="FBAE40"/>
          </p15:clr>
        </p15:guide>
        <p15:guide id="3" pos="812">
          <p15:clr>
            <a:srgbClr val="FBAE40"/>
          </p15:clr>
        </p15:guide>
        <p15:guide id="4" orient="horz" pos="1321">
          <p15:clr>
            <a:srgbClr val="A4A3A4"/>
          </p15:clr>
        </p15:guide>
        <p15:guide id="5" pos="902">
          <p15:clr>
            <a:srgbClr val="A4A3A4"/>
          </p15:clr>
        </p15:guide>
        <p15:guide id="6" orient="horz" pos="1979">
          <p15:clr>
            <a:srgbClr val="F26B43"/>
          </p15:clr>
        </p15:guide>
        <p15:guide id="7" orient="horz" pos="935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-1" y="-20043"/>
            <a:ext cx="12126911" cy="6974757"/>
          </a:xfrm>
          <a:prstGeom prst="rect">
            <a:avLst/>
          </a:prstGeom>
          <a:solidFill>
            <a:srgbClr val="E27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10" y="833554"/>
            <a:ext cx="4651888" cy="46961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65" y="654154"/>
            <a:ext cx="5188770" cy="51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51898" y="6364654"/>
            <a:ext cx="148492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16723" y="6364654"/>
            <a:ext cx="2655277" cy="35682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accent1">
                    <a:lumMod val="50000"/>
                  </a:schemeClr>
                </a:solidFill>
                <a:latin typeface="Bell Gothic Light"/>
              </a:defRPr>
            </a:lvl1pPr>
          </a:lstStyle>
          <a:p>
            <a:pPr>
              <a:defRPr/>
            </a:pPr>
            <a:r>
              <a:rPr lang="sv-SE" smtClean="0"/>
              <a:t>indatastod@trafikverket.se</a:t>
            </a:r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814981" y="6364654"/>
            <a:ext cx="1994877" cy="347540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Calibri" pitchFamily="31" charset="0"/>
              </a:defRPr>
            </a:lvl1pPr>
          </a:lstStyle>
          <a:p>
            <a:pPr>
              <a:defRPr/>
            </a:pPr>
            <a:fld id="{20D37FCA-3DE3-40B4-AA6D-F4C03BA9DED3}" type="slidenum">
              <a:rPr lang="sv-SE" smtClean="0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59" r:id="rId3"/>
    <p:sldLayoutId id="2147483761" r:id="rId4"/>
    <p:sldLayoutId id="2147483873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r="-1"/>
          <a:stretch/>
        </p:blipFill>
        <p:spPr>
          <a:xfrm>
            <a:off x="-28279" y="6302788"/>
            <a:ext cx="12155192" cy="55521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434" y="182516"/>
            <a:ext cx="1211032" cy="11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5" r:id="rId3"/>
    <p:sldLayoutId id="2147483736" r:id="rId4"/>
    <p:sldLayoutId id="2147483737" r:id="rId5"/>
    <p:sldLayoutId id="2147483760" r:id="rId6"/>
    <p:sldLayoutId id="2147483874" r:id="rId7"/>
    <p:sldLayoutId id="2147483875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138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1" charset="-128"/>
          <a:cs typeface="ＭＳ Ｐゴシック"/>
        </a:defRPr>
      </a:lvl1pPr>
      <a:lvl2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2pPr>
      <a:lvl3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3pPr>
      <a:lvl4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4pPr>
      <a:lvl5pPr algn="ctr" defTabSz="4571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  <a:cs typeface="ＭＳ Ｐゴシック"/>
        </a:defRPr>
      </a:lvl5pPr>
      <a:lvl6pPr marL="457138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6pPr>
      <a:lvl7pPr marL="914276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7pPr>
      <a:lvl8pPr marL="1371414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8pPr>
      <a:lvl9pPr marL="1828553" algn="ctr" defTabSz="45713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1" charset="0"/>
          <a:ea typeface="ＭＳ Ｐゴシック" pitchFamily="31" charset="-128"/>
        </a:defRPr>
      </a:lvl9pPr>
    </p:titleStyle>
    <p:bodyStyle>
      <a:lvl1pPr marL="342854" indent="-342854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1pPr>
      <a:lvl2pPr marL="742848" indent="-285711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2pPr>
      <a:lvl3pPr marL="1142845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3pPr>
      <a:lvl4pPr marL="1599982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4pPr>
      <a:lvl5pPr marL="2057121" indent="-228568" algn="l" defTabSz="45713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ell Gothic Light"/>
          <a:ea typeface="ＭＳ Ｐゴシック" pitchFamily="31" charset="-128"/>
          <a:cs typeface="Bell Gothic Light"/>
        </a:defRPr>
      </a:lvl5pPr>
      <a:lvl6pPr marL="2514261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6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8" algn="l" defTabSz="45713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5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4571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datastod@trafikverket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vdb.s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hyperlink" Target="mailto:indatastod@trafikverket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indatastod@trafikverket.s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indatastod@trafikverket.se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279705" y="488515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indatastod@trafikverket.se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9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42963" y="2427316"/>
            <a:ext cx="1456400" cy="640080"/>
          </a:xfrm>
        </p:spPr>
        <p:txBody>
          <a:bodyPr/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984279" y="1134345"/>
            <a:ext cx="4867881" cy="61509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sv-SE" sz="4800" dirty="0" smtClean="0"/>
              <a:t>Frågor??</a:t>
            </a:r>
            <a:endParaRPr lang="sv-SE" sz="4800" dirty="0"/>
          </a:p>
        </p:txBody>
      </p:sp>
      <p:sp>
        <p:nvSpPr>
          <p:cNvPr id="3" name="textruta 2"/>
          <p:cNvSpPr txBox="1"/>
          <p:nvPr/>
        </p:nvSpPr>
        <p:spPr>
          <a:xfrm>
            <a:off x="1168747" y="3808054"/>
            <a:ext cx="5575300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https://</a:t>
            </a:r>
            <a:r>
              <a:rPr lang="sv-SE" dirty="0" smtClean="0">
                <a:hlinkClick r:id="rId3"/>
              </a:rPr>
              <a:t>www.nvdb.se</a:t>
            </a:r>
            <a:endParaRPr lang="sv-SE" dirty="0" smtClean="0"/>
          </a:p>
          <a:p>
            <a:endParaRPr lang="sv-SE" dirty="0" smtClean="0"/>
          </a:p>
          <a:p>
            <a:r>
              <a:rPr lang="sv-SE" dirty="0" smtClean="0">
                <a:hlinkClick r:id="rId4"/>
              </a:rPr>
              <a:t>indatastod@trafikverket.se</a:t>
            </a:r>
            <a:endParaRPr lang="sv-SE" dirty="0"/>
          </a:p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5"/>
          <a:srcRect t="1" b="333"/>
          <a:stretch/>
        </p:blipFill>
        <p:spPr>
          <a:xfrm>
            <a:off x="4827617" y="914400"/>
            <a:ext cx="5382334" cy="5093110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8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42612" y="3054005"/>
            <a:ext cx="376336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dirty="0" smtClean="0"/>
          </a:p>
          <a:p>
            <a:r>
              <a:rPr lang="sv-SE" sz="2000" dirty="0" smtClean="0"/>
              <a:t>Hantering idag</a:t>
            </a:r>
          </a:p>
          <a:p>
            <a:endParaRPr lang="sv-SE" sz="2000" dirty="0" smtClean="0"/>
          </a:p>
          <a:p>
            <a:r>
              <a:rPr lang="sv-SE" sz="2000" dirty="0" smtClean="0"/>
              <a:t>Framtida hantering</a:t>
            </a:r>
          </a:p>
          <a:p>
            <a:endParaRPr lang="sv-SE" sz="2800" dirty="0" smtClean="0"/>
          </a:p>
          <a:p>
            <a:endParaRPr lang="sv-SE" sz="2800" dirty="0" smtClean="0"/>
          </a:p>
          <a:p>
            <a:endParaRPr lang="sv-SE" sz="1800" dirty="0"/>
          </a:p>
        </p:txBody>
      </p:sp>
      <p:sp>
        <p:nvSpPr>
          <p:cNvPr id="2" name="textruta 1"/>
          <p:cNvSpPr txBox="1"/>
          <p:nvPr/>
        </p:nvSpPr>
        <p:spPr>
          <a:xfrm>
            <a:off x="1292719" y="2080051"/>
            <a:ext cx="6969308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sv-SE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latshållare för innehåll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6917" y="2521797"/>
            <a:ext cx="3128328" cy="312832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190500" dist="508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8490134" y="6362469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4"/>
              </a:rPr>
              <a:t>indatastod@trafikverket.se</a:t>
            </a: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7284816" y="1777704"/>
            <a:ext cx="3332529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Staffan Göransson</a:t>
            </a:r>
            <a:endParaRPr lang="sv-S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69979" y="691815"/>
            <a:ext cx="7671997" cy="707886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Trafikverket - NVDB</a:t>
            </a:r>
            <a:endParaRPr lang="sv-SE" sz="4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85726" y="2521797"/>
            <a:ext cx="5415055" cy="3308464"/>
          </a:xfrm>
          <a:prstGeom prst="rect">
            <a:avLst/>
          </a:prstGeom>
        </p:spPr>
        <p:txBody>
          <a:bodyPr/>
          <a:lstStyle>
            <a:lvl1pPr marL="342854" indent="-342854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1pPr>
            <a:lvl2pPr marL="742848" indent="-285711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2pPr>
            <a:lvl3pPr marL="1142845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3pPr>
            <a:lvl4pPr marL="1599982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4pPr>
            <a:lvl5pPr marL="2057121" indent="-228568" algn="l" defTabSz="45713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ell Gothic Light"/>
                <a:ea typeface="ＭＳ Ｐゴシック" pitchFamily="31" charset="-128"/>
                <a:cs typeface="Bell Gothic Light"/>
              </a:defRPr>
            </a:lvl5pPr>
            <a:lvl6pPr marL="2514261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6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35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73" indent="-228568" algn="l" defTabSz="45713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1800" dirty="0" smtClean="0"/>
          </a:p>
          <a:p>
            <a:endParaRPr lang="sv-SE" sz="1800" dirty="0" smtClean="0"/>
          </a:p>
          <a:p>
            <a:endParaRPr lang="sv-SE" sz="1800" dirty="0"/>
          </a:p>
        </p:txBody>
      </p:sp>
      <p:sp>
        <p:nvSpPr>
          <p:cNvPr id="5" name="textruta 4"/>
          <p:cNvSpPr txBox="1"/>
          <p:nvPr/>
        </p:nvSpPr>
        <p:spPr>
          <a:xfrm>
            <a:off x="8490134" y="6362469"/>
            <a:ext cx="3482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hlinkClick r:id="rId3"/>
              </a:rPr>
              <a:t>indatastod@trafikverket.se</a:t>
            </a:r>
            <a:endParaRPr lang="sv-SE" b="1" dirty="0"/>
          </a:p>
        </p:txBody>
      </p:sp>
      <p:sp>
        <p:nvSpPr>
          <p:cNvPr id="14" name="Cylinder 13"/>
          <p:cNvSpPr/>
          <p:nvPr/>
        </p:nvSpPr>
        <p:spPr>
          <a:xfrm>
            <a:off x="6177377" y="3025137"/>
            <a:ext cx="1321008" cy="1435274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 smtClean="0"/>
              <a:t>NVDB</a:t>
            </a:r>
            <a:endParaRPr lang="sv-SE" b="1" dirty="0"/>
          </a:p>
        </p:txBody>
      </p:sp>
      <p:sp>
        <p:nvSpPr>
          <p:cNvPr id="16" name="Rektangel 15"/>
          <p:cNvSpPr/>
          <p:nvPr/>
        </p:nvSpPr>
        <p:spPr>
          <a:xfrm>
            <a:off x="1289682" y="3130790"/>
            <a:ext cx="1319464" cy="17242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Cylinder 16"/>
          <p:cNvSpPr/>
          <p:nvPr/>
        </p:nvSpPr>
        <p:spPr>
          <a:xfrm>
            <a:off x="3837059" y="2124865"/>
            <a:ext cx="1084217" cy="102022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 smtClean="0"/>
              <a:t>STFS/RDT</a:t>
            </a:r>
            <a:endParaRPr lang="sv-SE" sz="1400" b="1" dirty="0"/>
          </a:p>
        </p:txBody>
      </p:sp>
      <p:cxnSp>
        <p:nvCxnSpPr>
          <p:cNvPr id="19" name="Rak pilkoppling 18"/>
          <p:cNvCxnSpPr>
            <a:stCxn id="14" idx="4"/>
            <a:endCxn id="22" idx="1"/>
          </p:cNvCxnSpPr>
          <p:nvPr/>
        </p:nvCxnSpPr>
        <p:spPr>
          <a:xfrm flipV="1">
            <a:off x="7498385" y="3734200"/>
            <a:ext cx="1167231" cy="85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objekt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193" y="2504422"/>
            <a:ext cx="1461266" cy="740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792" y="3464559"/>
            <a:ext cx="1606537" cy="6813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ktangel 21"/>
          <p:cNvSpPr/>
          <p:nvPr/>
        </p:nvSpPr>
        <p:spPr>
          <a:xfrm>
            <a:off x="8665616" y="2285245"/>
            <a:ext cx="1878891" cy="289791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3" name="Rektangel 22"/>
          <p:cNvSpPr/>
          <p:nvPr/>
        </p:nvSpPr>
        <p:spPr>
          <a:xfrm>
            <a:off x="655822" y="2433914"/>
            <a:ext cx="2585156" cy="25715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4" name="Rektangel 23"/>
          <p:cNvSpPr/>
          <p:nvPr/>
        </p:nvSpPr>
        <p:spPr>
          <a:xfrm>
            <a:off x="3440798" y="1622787"/>
            <a:ext cx="1930982" cy="17313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Rektangel 24"/>
          <p:cNvSpPr/>
          <p:nvPr/>
        </p:nvSpPr>
        <p:spPr>
          <a:xfrm>
            <a:off x="5524524" y="2522464"/>
            <a:ext cx="2691253" cy="22092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6" name="textruta 25"/>
          <p:cNvSpPr txBox="1"/>
          <p:nvPr/>
        </p:nvSpPr>
        <p:spPr>
          <a:xfrm>
            <a:off x="3390690" y="1659649"/>
            <a:ext cx="20311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/>
              <a:t>Transportstyrelsen</a:t>
            </a:r>
            <a:endParaRPr lang="sv-SE" b="1" dirty="0"/>
          </a:p>
        </p:txBody>
      </p:sp>
      <p:sp>
        <p:nvSpPr>
          <p:cNvPr id="27" name="textruta 26"/>
          <p:cNvSpPr txBox="1"/>
          <p:nvPr/>
        </p:nvSpPr>
        <p:spPr>
          <a:xfrm>
            <a:off x="781281" y="2465698"/>
            <a:ext cx="2383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/>
              <a:t>Beslutande myndighet</a:t>
            </a:r>
            <a:endParaRPr lang="sv-SE" sz="1600" b="1" dirty="0"/>
          </a:p>
        </p:txBody>
      </p:sp>
      <p:sp>
        <p:nvSpPr>
          <p:cNvPr id="28" name="textruta 27"/>
          <p:cNvSpPr txBox="1"/>
          <p:nvPr/>
        </p:nvSpPr>
        <p:spPr>
          <a:xfrm>
            <a:off x="6161288" y="2572436"/>
            <a:ext cx="1337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 smtClean="0"/>
              <a:t>Trafikverket</a:t>
            </a:r>
            <a:endParaRPr lang="sv-SE" b="1" dirty="0"/>
          </a:p>
        </p:txBody>
      </p:sp>
      <p:sp>
        <p:nvSpPr>
          <p:cNvPr id="29" name="textruta 28"/>
          <p:cNvSpPr txBox="1"/>
          <p:nvPr/>
        </p:nvSpPr>
        <p:spPr>
          <a:xfrm>
            <a:off x="8444983" y="181705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Användning av data</a:t>
            </a:r>
            <a:endParaRPr lang="sv-SE" dirty="0"/>
          </a:p>
        </p:txBody>
      </p:sp>
      <p:sp>
        <p:nvSpPr>
          <p:cNvPr id="30" name="textruta 29"/>
          <p:cNvSpPr txBox="1"/>
          <p:nvPr/>
        </p:nvSpPr>
        <p:spPr>
          <a:xfrm>
            <a:off x="1308608" y="2853791"/>
            <a:ext cx="1289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Trafikföreskrifter</a:t>
            </a:r>
            <a:endParaRPr lang="sv-SE" sz="1200" dirty="0"/>
          </a:p>
        </p:txBody>
      </p:sp>
      <p:cxnSp>
        <p:nvCxnSpPr>
          <p:cNvPr id="31" name="Rak pilkoppling 30"/>
          <p:cNvCxnSpPr>
            <a:stCxn id="17" idx="4"/>
            <a:endCxn id="14" idx="2"/>
          </p:cNvCxnSpPr>
          <p:nvPr/>
        </p:nvCxnSpPr>
        <p:spPr>
          <a:xfrm>
            <a:off x="4921276" y="2634975"/>
            <a:ext cx="1256101" cy="1107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objekt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6193" y="4267325"/>
            <a:ext cx="1582136" cy="789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textruta 32"/>
          <p:cNvSpPr txBox="1"/>
          <p:nvPr/>
        </p:nvSpPr>
        <p:spPr>
          <a:xfrm>
            <a:off x="8665616" y="5325256"/>
            <a:ext cx="2957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Ex transportdispenser, </a:t>
            </a:r>
          </a:p>
          <a:p>
            <a:r>
              <a:rPr lang="sv-SE" sz="1400" dirty="0" smtClean="0"/>
              <a:t>räddningstjänst, andra transporter..</a:t>
            </a:r>
            <a:endParaRPr lang="sv-SE" sz="1400" dirty="0"/>
          </a:p>
        </p:txBody>
      </p:sp>
      <p:sp>
        <p:nvSpPr>
          <p:cNvPr id="34" name="textruta 33"/>
          <p:cNvSpPr txBox="1"/>
          <p:nvPr/>
        </p:nvSpPr>
        <p:spPr>
          <a:xfrm>
            <a:off x="969979" y="691815"/>
            <a:ext cx="3218645" cy="52322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sv-SE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Trafikföreskrifter</a:t>
            </a:r>
            <a:endParaRPr lang="sv-SE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arallellogram 5"/>
          <p:cNvSpPr/>
          <p:nvPr/>
        </p:nvSpPr>
        <p:spPr>
          <a:xfrm rot="877243" flipV="1">
            <a:off x="9869397" y="3683927"/>
            <a:ext cx="211803" cy="107833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9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50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Parallellogram 34"/>
          <p:cNvSpPr/>
          <p:nvPr/>
        </p:nvSpPr>
        <p:spPr>
          <a:xfrm rot="877243" flipV="1">
            <a:off x="10242115" y="3746666"/>
            <a:ext cx="120467" cy="101521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7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arallellogram 6"/>
          <p:cNvSpPr/>
          <p:nvPr/>
        </p:nvSpPr>
        <p:spPr>
          <a:xfrm rot="971480" flipV="1">
            <a:off x="9440659" y="3541433"/>
            <a:ext cx="464120" cy="260777"/>
          </a:xfrm>
          <a:prstGeom prst="parallelogram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0800000" scaled="1"/>
            <a:tileRect/>
          </a:gradFill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2099144" y="3503366"/>
            <a:ext cx="98066" cy="45719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softEdge rad="1016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6" name="Bildobjekt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7605" y="3199843"/>
            <a:ext cx="1138474" cy="1586189"/>
          </a:xfrm>
          <a:prstGeom prst="rect">
            <a:avLst/>
          </a:prstGeom>
        </p:spPr>
      </p:pic>
      <p:cxnSp>
        <p:nvCxnSpPr>
          <p:cNvPr id="37" name="Rak pilkoppling 36"/>
          <p:cNvCxnSpPr>
            <a:stCxn id="16" idx="3"/>
            <a:endCxn id="17" idx="2"/>
          </p:cNvCxnSpPr>
          <p:nvPr/>
        </p:nvCxnSpPr>
        <p:spPr>
          <a:xfrm flipV="1">
            <a:off x="2609146" y="2634975"/>
            <a:ext cx="1227913" cy="13579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/>
          <p:cNvSpPr/>
          <p:nvPr/>
        </p:nvSpPr>
        <p:spPr>
          <a:xfrm>
            <a:off x="3440797" y="3992937"/>
            <a:ext cx="1930982" cy="173138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39" name="Rak pilkoppling 38"/>
          <p:cNvCxnSpPr>
            <a:stCxn id="16" idx="3"/>
            <a:endCxn id="41" idx="1"/>
          </p:cNvCxnSpPr>
          <p:nvPr/>
        </p:nvCxnSpPr>
        <p:spPr>
          <a:xfrm>
            <a:off x="2609146" y="3992939"/>
            <a:ext cx="1192982" cy="10895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dobjekt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2128" y="4631704"/>
            <a:ext cx="1199538" cy="901666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>
            <a:off x="3640616" y="4251371"/>
            <a:ext cx="1487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 smtClean="0"/>
              <a:t>Vägnätsanknytning</a:t>
            </a:r>
            <a:endParaRPr lang="sv-SE" sz="1200" dirty="0"/>
          </a:p>
        </p:txBody>
      </p:sp>
      <p:cxnSp>
        <p:nvCxnSpPr>
          <p:cNvPr id="44" name="Rak pilkoppling 43"/>
          <p:cNvCxnSpPr>
            <a:stCxn id="42" idx="0"/>
            <a:endCxn id="17" idx="3"/>
          </p:cNvCxnSpPr>
          <p:nvPr/>
        </p:nvCxnSpPr>
        <p:spPr>
          <a:xfrm flipH="1" flipV="1">
            <a:off x="4379168" y="3145085"/>
            <a:ext cx="5402" cy="11062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ak pilkoppling 64"/>
          <p:cNvCxnSpPr>
            <a:stCxn id="41" idx="3"/>
            <a:endCxn id="14" idx="2"/>
          </p:cNvCxnSpPr>
          <p:nvPr/>
        </p:nvCxnSpPr>
        <p:spPr>
          <a:xfrm flipV="1">
            <a:off x="5001666" y="3742774"/>
            <a:ext cx="1175711" cy="133976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2761945" y="3068009"/>
            <a:ext cx="71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2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2756060" y="4342218"/>
            <a:ext cx="71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3989804" y="3450461"/>
            <a:ext cx="71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1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8479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3" grpId="0"/>
      <p:bldP spid="6" grpId="0" animBg="1"/>
      <p:bldP spid="35" grpId="0" animBg="1"/>
      <p:bldP spid="7" grpId="0" animBg="1"/>
      <p:bldP spid="38" grpId="0" animBg="1"/>
      <p:bldP spid="42" grpId="0"/>
      <p:bldP spid="2" grpId="0"/>
      <p:bldP spid="40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 Hållbara trafikregler  </a:t>
            </a:r>
            <a:r>
              <a:rPr lang="sv-SE" sz="3979" dirty="0"/>
              <a:t>Trafikregeldata för framtidens fordon</a:t>
            </a:r>
            <a:endParaRPr lang="sv-SE" sz="7162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Trafikverket i samarbete med Göteborgs Stad</a:t>
            </a:r>
          </a:p>
          <a:p>
            <a:r>
              <a:rPr lang="sv-SE" dirty="0"/>
              <a:t>lars.brink@trafikverket.se</a:t>
            </a:r>
          </a:p>
          <a:p>
            <a:endParaRPr lang="sv-SE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39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2955" y="1292351"/>
            <a:ext cx="10742344" cy="895195"/>
          </a:xfrm>
        </p:spPr>
        <p:txBody>
          <a:bodyPr/>
          <a:lstStyle/>
          <a:p>
            <a:r>
              <a:rPr lang="sv-SE" sz="3183" dirty="0"/>
              <a:t>Automatiserade fordon </a:t>
            </a:r>
            <a:r>
              <a:rPr lang="sv-SE" sz="3183" dirty="0"/>
              <a:t>behöver </a:t>
            </a:r>
            <a:r>
              <a:rPr lang="sv-SE" sz="3183" dirty="0"/>
              <a:t>data om trafikregler</a:t>
            </a:r>
            <a:endParaRPr lang="sv-SE" sz="3183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B7379-CE96-4222-83C9-3CB2A126BF36}" type="datetime1">
              <a:rPr lang="sv-SE" smtClean="0"/>
              <a:t>2022-10-17</a:t>
            </a:fld>
            <a:endParaRPr lang="sv-SE" dirty="0"/>
          </a:p>
        </p:txBody>
      </p:sp>
      <p:grpSp>
        <p:nvGrpSpPr>
          <p:cNvPr id="7" name="Grupp 6"/>
          <p:cNvGrpSpPr/>
          <p:nvPr/>
        </p:nvGrpSpPr>
        <p:grpSpPr>
          <a:xfrm>
            <a:off x="776092" y="2190720"/>
            <a:ext cx="9730121" cy="3960520"/>
            <a:chOff x="961140" y="2184071"/>
            <a:chExt cx="8619529" cy="3438437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 rotWithShape="1">
            <a:blip r:embed="rId3"/>
            <a:srcRect b="2728"/>
            <a:stretch/>
          </p:blipFill>
          <p:spPr>
            <a:xfrm>
              <a:off x="961140" y="3919720"/>
              <a:ext cx="3219308" cy="1702788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 rotWithShape="1">
            <a:blip r:embed="rId4"/>
            <a:srcRect l="1731" t="40350" r="2487" b="19019"/>
            <a:stretch/>
          </p:blipFill>
          <p:spPr>
            <a:xfrm>
              <a:off x="4012499" y="3919719"/>
              <a:ext cx="2990305" cy="1702789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 rotWithShape="1">
            <a:blip r:embed="rId5"/>
            <a:srcRect b="28366"/>
            <a:stretch/>
          </p:blipFill>
          <p:spPr>
            <a:xfrm>
              <a:off x="961665" y="2184072"/>
              <a:ext cx="3141569" cy="1735648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2" t="37206" r="30763"/>
            <a:stretch/>
          </p:blipFill>
          <p:spPr>
            <a:xfrm>
              <a:off x="4097188" y="2184073"/>
              <a:ext cx="2905616" cy="1748919"/>
            </a:xfrm>
            <a:prstGeom prst="rect">
              <a:avLst/>
            </a:prstGeom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805" y="3684813"/>
              <a:ext cx="2577864" cy="1937695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2805" y="2184071"/>
              <a:ext cx="2577864" cy="1718576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 rot="19305679">
              <a:off x="4012498" y="2556984"/>
              <a:ext cx="1663276" cy="238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194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GEOFENCING*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4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183" dirty="0"/>
              <a:t>Data om trafikregler ökar ”träffbilden”</a:t>
            </a:r>
            <a:endParaRPr lang="sv-SE" sz="3183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B7379-CE96-4222-83C9-3CB2A126BF36}" type="datetime1">
              <a:rPr lang="sv-SE" smtClean="0"/>
              <a:t>2022-10-17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72" y="2177516"/>
            <a:ext cx="7507049" cy="3602846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</p:pic>
      <p:sp>
        <p:nvSpPr>
          <p:cNvPr id="7" name="textruta 6"/>
          <p:cNvSpPr txBox="1"/>
          <p:nvPr/>
        </p:nvSpPr>
        <p:spPr>
          <a:xfrm>
            <a:off x="691613" y="6151240"/>
            <a:ext cx="10435348" cy="3061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1393" dirty="0"/>
              <a:t>* EU </a:t>
            </a:r>
            <a:r>
              <a:rPr lang="sv-SE" sz="1393" dirty="0"/>
              <a:t>har beslutat om lagkrav på att alla nya fordon ska ha ISA-utrustning från </a:t>
            </a:r>
            <a:r>
              <a:rPr lang="sv-SE" sz="1393" dirty="0"/>
              <a:t>2022</a:t>
            </a:r>
          </a:p>
        </p:txBody>
      </p:sp>
      <p:sp>
        <p:nvSpPr>
          <p:cNvPr id="8" name="Rektangel 7"/>
          <p:cNvSpPr/>
          <p:nvPr/>
        </p:nvSpPr>
        <p:spPr>
          <a:xfrm>
            <a:off x="970153" y="4206931"/>
            <a:ext cx="7198190" cy="584182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183" dirty="0"/>
              <a:t>Trafikverket driver uppdraget Hållbara Trafikregler</a:t>
            </a:r>
            <a:endParaRPr lang="sv-SE" sz="3183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1091" y="2177517"/>
            <a:ext cx="5171169" cy="3546236"/>
          </a:xfrm>
        </p:spPr>
        <p:txBody>
          <a:bodyPr/>
          <a:lstStyle/>
          <a:p>
            <a:r>
              <a:rPr lang="sv-SE" dirty="0" smtClean="0"/>
              <a:t>Idag finns skillnader mellan vägmärken, trafikföreskrifter och trafikregeldata i NVDB</a:t>
            </a:r>
          </a:p>
          <a:p>
            <a:r>
              <a:rPr lang="sv-SE" dirty="0"/>
              <a:t>Vi behöver förbättra vår förmåga att skapa </a:t>
            </a:r>
            <a:r>
              <a:rPr lang="sv-SE" dirty="0" smtClean="0"/>
              <a:t>”hållbara trafikregler” </a:t>
            </a:r>
            <a:r>
              <a:rPr lang="sv-SE" dirty="0"/>
              <a:t>i framtiden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4B7379-CE96-4222-83C9-3CB2A126BF36}" type="datetime1">
              <a:rPr lang="sv-SE" smtClean="0"/>
              <a:t>2022-10-17</a:t>
            </a:fld>
            <a:endParaRPr lang="sv-SE" dirty="0"/>
          </a:p>
        </p:txBody>
      </p:sp>
      <p:sp>
        <p:nvSpPr>
          <p:cNvPr id="7" name="Platshållare för text 2"/>
          <p:cNvSpPr txBox="1">
            <a:spLocks/>
          </p:cNvSpPr>
          <p:nvPr/>
        </p:nvSpPr>
        <p:spPr>
          <a:xfrm>
            <a:off x="743308" y="4163887"/>
            <a:ext cx="5033565" cy="18553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60000" indent="-360000" algn="l" defTabSz="3600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marR="0" indent="-360000" algn="l" defTabSz="3600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>
                <a:tab pos="36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marR="0" indent="-360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‒"/>
              <a:tabLst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32400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tabLst>
                <a:tab pos="360000" algn="l"/>
                <a:tab pos="720000" algn="l"/>
                <a:tab pos="1080000" algn="l"/>
                <a:tab pos="1440000" algn="l"/>
                <a:tab pos="1800000" algn="l"/>
                <a:tab pos="2160000" algn="l"/>
                <a:tab pos="2520000" algn="l"/>
                <a:tab pos="2880000" algn="l"/>
                <a:tab pos="3240000" algn="l"/>
              </a:tabLst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6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40000" indent="-324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lang="sv-SE" sz="1800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1989" b="1" dirty="0"/>
              <a:t>Mål för Hållbara trafikregler</a:t>
            </a:r>
          </a:p>
          <a:p>
            <a:pPr marL="0" indent="0" algn="ctr">
              <a:buNone/>
            </a:pPr>
            <a:r>
              <a:rPr lang="sv-SE" sz="1989" i="1" dirty="0"/>
              <a:t>Trafikregeldata ska, vid samma </a:t>
            </a:r>
            <a:br>
              <a:rPr lang="sv-SE" sz="1989" i="1" dirty="0"/>
            </a:br>
            <a:r>
              <a:rPr lang="sv-SE" sz="1989" i="1" dirty="0"/>
              <a:t>tidpunkt, ha samma budskap </a:t>
            </a:r>
            <a:br>
              <a:rPr lang="sv-SE" sz="1989" i="1" dirty="0"/>
            </a:br>
            <a:r>
              <a:rPr lang="sv-SE" sz="1989" i="1" dirty="0"/>
              <a:t>och geografiska utbredning </a:t>
            </a:r>
            <a:br>
              <a:rPr lang="sv-SE" sz="1989" i="1" dirty="0"/>
            </a:br>
            <a:r>
              <a:rPr lang="sv-SE" sz="1989" i="1" dirty="0"/>
              <a:t>som vägmärke och trafikföreskrift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79" y="2177517"/>
            <a:ext cx="4626664" cy="30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1613" y="886132"/>
            <a:ext cx="10743687" cy="895195"/>
          </a:xfrm>
        </p:spPr>
        <p:txBody>
          <a:bodyPr/>
          <a:lstStyle/>
          <a:p>
            <a:r>
              <a:rPr lang="sv-SE" dirty="0" smtClean="0"/>
              <a:t>Automatiserat flöde ställer nya krav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13" y="2152016"/>
            <a:ext cx="7072889" cy="3935598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Rundad rektangulär bildtext 5"/>
          <p:cNvSpPr/>
          <p:nvPr/>
        </p:nvSpPr>
        <p:spPr>
          <a:xfrm>
            <a:off x="7549526" y="5102645"/>
            <a:ext cx="975665" cy="322466"/>
          </a:xfrm>
          <a:prstGeom prst="wedgeRoundRectCallout">
            <a:avLst>
              <a:gd name="adj1" fmla="val -41059"/>
              <a:gd name="adj2" fmla="val 98397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96" dirty="0"/>
              <a:t>När vägen öppnar för trafik</a:t>
            </a:r>
            <a:endParaRPr lang="sv-SE" sz="796" dirty="0"/>
          </a:p>
        </p:txBody>
      </p:sp>
      <p:sp>
        <p:nvSpPr>
          <p:cNvPr id="8" name="Rundad rektangulär bildtext 7"/>
          <p:cNvSpPr/>
          <p:nvPr/>
        </p:nvSpPr>
        <p:spPr>
          <a:xfrm>
            <a:off x="2977771" y="4926253"/>
            <a:ext cx="975665" cy="322466"/>
          </a:xfrm>
          <a:prstGeom prst="wedgeRoundRectCallout">
            <a:avLst>
              <a:gd name="adj1" fmla="val 27991"/>
              <a:gd name="adj2" fmla="val 148611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96" dirty="0"/>
              <a:t>När vägen öppnar för trafik</a:t>
            </a:r>
            <a:endParaRPr lang="sv-SE" sz="796" dirty="0"/>
          </a:p>
        </p:txBody>
      </p:sp>
      <p:sp>
        <p:nvSpPr>
          <p:cNvPr id="10" name="Rundad rektangulär bildtext 9"/>
          <p:cNvSpPr/>
          <p:nvPr/>
        </p:nvSpPr>
        <p:spPr>
          <a:xfrm>
            <a:off x="6788837" y="2152016"/>
            <a:ext cx="975665" cy="395435"/>
          </a:xfrm>
          <a:prstGeom prst="wedgeRoundRectCallout">
            <a:avLst>
              <a:gd name="adj1" fmla="val -38517"/>
              <a:gd name="adj2" fmla="val 81670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96" dirty="0"/>
              <a:t>8 veckor före vägen öppnar för trafik</a:t>
            </a:r>
            <a:endParaRPr lang="sv-SE" sz="796" dirty="0"/>
          </a:p>
        </p:txBody>
      </p:sp>
      <p:sp>
        <p:nvSpPr>
          <p:cNvPr id="11" name="Rundad rektangulär bildtext 10"/>
          <p:cNvSpPr/>
          <p:nvPr/>
        </p:nvSpPr>
        <p:spPr>
          <a:xfrm>
            <a:off x="2905963" y="1795634"/>
            <a:ext cx="975665" cy="395435"/>
          </a:xfrm>
          <a:prstGeom prst="wedgeRoundRectCallout">
            <a:avLst>
              <a:gd name="adj1" fmla="val 34982"/>
              <a:gd name="adj2" fmla="val 172753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96" dirty="0"/>
              <a:t>10-12 veckor före vägen öppnar för trafik</a:t>
            </a:r>
            <a:endParaRPr lang="sv-SE" sz="796" dirty="0"/>
          </a:p>
        </p:txBody>
      </p:sp>
      <p:sp>
        <p:nvSpPr>
          <p:cNvPr id="14" name="Rundad rektangulär bildtext 13"/>
          <p:cNvSpPr/>
          <p:nvPr/>
        </p:nvSpPr>
        <p:spPr>
          <a:xfrm>
            <a:off x="974420" y="1594285"/>
            <a:ext cx="1109893" cy="557731"/>
          </a:xfrm>
          <a:prstGeom prst="wedgeRoundRectCallout">
            <a:avLst>
              <a:gd name="adj1" fmla="val 25504"/>
              <a:gd name="adj2" fmla="val 146876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96" dirty="0"/>
              <a:t>I tid för att inte riskera leveranstid till NVDB</a:t>
            </a:r>
            <a:endParaRPr lang="sv-SE" sz="796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8827279" y="2152016"/>
            <a:ext cx="2422625" cy="10766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93" dirty="0"/>
              <a:t>Krav </a:t>
            </a:r>
            <a:r>
              <a:rPr lang="sv-SE" sz="1393" dirty="0"/>
              <a:t>på kommunala </a:t>
            </a:r>
            <a:r>
              <a:rPr lang="sv-SE" sz="1393" dirty="0"/>
              <a:t>väghållare att ha god förmåga att leverera vägnät till NVDB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8827279" y="3539134"/>
            <a:ext cx="2422625" cy="10766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93" dirty="0"/>
              <a:t>Plan att reglera användning av LTF-system för att vägnätsanknyta lokala trafikföreskrifter</a:t>
            </a:r>
            <a:endParaRPr lang="sv-SE" sz="1393" dirty="0"/>
          </a:p>
        </p:txBody>
      </p:sp>
      <p:sp>
        <p:nvSpPr>
          <p:cNvPr id="19" name="Rundad rektangulär bildtext 18"/>
          <p:cNvSpPr/>
          <p:nvPr/>
        </p:nvSpPr>
        <p:spPr>
          <a:xfrm>
            <a:off x="5088314" y="3615503"/>
            <a:ext cx="975665" cy="322466"/>
          </a:xfrm>
          <a:prstGeom prst="wedgeRoundRectCallout">
            <a:avLst>
              <a:gd name="adj1" fmla="val -41059"/>
              <a:gd name="adj2" fmla="val 98397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96" dirty="0"/>
              <a:t>När vägen öppnar för trafik</a:t>
            </a:r>
            <a:endParaRPr lang="sv-SE" sz="796" dirty="0"/>
          </a:p>
        </p:txBody>
      </p:sp>
      <p:sp>
        <p:nvSpPr>
          <p:cNvPr id="20" name="Rektangel med rundade hörn 19"/>
          <p:cNvSpPr/>
          <p:nvPr/>
        </p:nvSpPr>
        <p:spPr>
          <a:xfrm>
            <a:off x="8827279" y="4926252"/>
            <a:ext cx="2422625" cy="10766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93" dirty="0"/>
              <a:t>Automatiserat </a:t>
            </a:r>
            <a:r>
              <a:rPr lang="sv-SE" sz="1393" dirty="0"/>
              <a:t>flöde från publicering av trafikföreskrift till lagring av trafikregeldata i NVDB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509112" y="2766530"/>
            <a:ext cx="502271" cy="198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96" dirty="0"/>
              <a:t>Vägnät</a:t>
            </a:r>
            <a:endParaRPr lang="sv-SE" sz="696" dirty="0"/>
          </a:p>
        </p:txBody>
      </p:sp>
      <p:sp>
        <p:nvSpPr>
          <p:cNvPr id="21" name="textruta 20"/>
          <p:cNvSpPr txBox="1"/>
          <p:nvPr/>
        </p:nvSpPr>
        <p:spPr>
          <a:xfrm>
            <a:off x="6640390" y="2780806"/>
            <a:ext cx="502271" cy="198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96" dirty="0"/>
              <a:t>Vägnät</a:t>
            </a:r>
            <a:endParaRPr lang="sv-SE" sz="696" dirty="0"/>
          </a:p>
        </p:txBody>
      </p:sp>
      <p:sp>
        <p:nvSpPr>
          <p:cNvPr id="22" name="textruta 21"/>
          <p:cNvSpPr txBox="1"/>
          <p:nvPr/>
        </p:nvSpPr>
        <p:spPr>
          <a:xfrm>
            <a:off x="4877915" y="4209163"/>
            <a:ext cx="545257" cy="306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96" dirty="0"/>
              <a:t>Trafik-föreskrift</a:t>
            </a:r>
            <a:endParaRPr lang="sv-SE" sz="696" dirty="0"/>
          </a:p>
        </p:txBody>
      </p:sp>
      <p:sp>
        <p:nvSpPr>
          <p:cNvPr id="23" name="textruta 22"/>
          <p:cNvSpPr txBox="1"/>
          <p:nvPr/>
        </p:nvSpPr>
        <p:spPr>
          <a:xfrm>
            <a:off x="3495537" y="5646557"/>
            <a:ext cx="545257" cy="306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96" dirty="0"/>
              <a:t>Trafik-föreskrift</a:t>
            </a:r>
            <a:endParaRPr lang="sv-SE" sz="696" dirty="0"/>
          </a:p>
        </p:txBody>
      </p:sp>
      <p:sp>
        <p:nvSpPr>
          <p:cNvPr id="24" name="textruta 23"/>
          <p:cNvSpPr txBox="1"/>
          <p:nvPr/>
        </p:nvSpPr>
        <p:spPr>
          <a:xfrm>
            <a:off x="7364384" y="5656307"/>
            <a:ext cx="576933" cy="306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696" dirty="0"/>
              <a:t>Trafik-regeldata</a:t>
            </a:r>
            <a:endParaRPr lang="sv-SE" sz="696" dirty="0"/>
          </a:p>
        </p:txBody>
      </p:sp>
      <p:sp>
        <p:nvSpPr>
          <p:cNvPr id="25" name="textruta 24"/>
          <p:cNvSpPr txBox="1"/>
          <p:nvPr/>
        </p:nvSpPr>
        <p:spPr>
          <a:xfrm>
            <a:off x="1160654" y="5428975"/>
            <a:ext cx="468334" cy="321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497" dirty="0"/>
              <a:t>Lagra trafik-föreskrift</a:t>
            </a:r>
            <a:endParaRPr lang="sv-SE" sz="497" dirty="0"/>
          </a:p>
        </p:txBody>
      </p:sp>
    </p:spTree>
    <p:extLst>
      <p:ext uri="{BB962C8B-B14F-4D97-AF65-F5344CB8AC3E}">
        <p14:creationId xmlns:p14="http://schemas.microsoft.com/office/powerpoint/2010/main" val="30335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4" grpId="0" animBg="1"/>
      <p:bldP spid="3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Dialog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2"/>
          </p:nvPr>
        </p:nvSpPr>
        <p:spPr>
          <a:xfrm>
            <a:off x="691613" y="2311019"/>
            <a:ext cx="8561648" cy="3043664"/>
          </a:xfrm>
        </p:spPr>
        <p:txBody>
          <a:bodyPr/>
          <a:lstStyle/>
          <a:p>
            <a:pPr>
              <a:buFontTx/>
              <a:buChar char="-"/>
            </a:pPr>
            <a:r>
              <a:rPr lang="sv-SE" dirty="0" smtClean="0"/>
              <a:t>Vilka utmaningar finns?</a:t>
            </a:r>
          </a:p>
          <a:p>
            <a:pPr>
              <a:buFontTx/>
              <a:buChar char="-"/>
            </a:pPr>
            <a:r>
              <a:rPr lang="sv-SE" dirty="0" smtClean="0"/>
              <a:t>Andra frågor?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Frågor kan ställas </a:t>
            </a:r>
            <a:r>
              <a:rPr lang="sv-SE" smtClean="0"/>
              <a:t>till indatastod@trafikverket.se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6FEC2C-AD63-44F4-896C-A2025F5FB260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7"/>
          <a:stretch/>
        </p:blipFill>
        <p:spPr>
          <a:xfrm>
            <a:off x="7395974" y="2177517"/>
            <a:ext cx="3199424" cy="38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5A56E023-8A30-4F78-BC3C-64FB6BC75F41}"/>
    </a:ext>
  </a:extLst>
</a:theme>
</file>

<file path=ppt/theme/theme2.xml><?xml version="1.0" encoding="utf-8"?>
<a:theme xmlns:a="http://schemas.openxmlformats.org/drawingml/2006/main" name="2_startbild logo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D4A4AB15-BA20-43F8-8468-5709253D5ED5}"/>
    </a:ext>
  </a:extLst>
</a:theme>
</file>

<file path=ppt/theme/theme3.xml><?xml version="1.0" encoding="utf-8"?>
<a:theme xmlns:a="http://schemas.openxmlformats.org/drawingml/2006/main" name="2_Ämne/tema namn på talare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368154D1-D5B3-46D9-8553-62F6A175A82A}"/>
    </a:ext>
  </a:extLst>
</a:theme>
</file>

<file path=ppt/theme/theme4.xml><?xml version="1.0" encoding="utf-8"?>
<a:theme xmlns:a="http://schemas.openxmlformats.org/drawingml/2006/main" name="1_Office-tema">
  <a:themeElements>
    <a:clrScheme name="Grå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bbinarie 2021" id="{C2DA1059-782C-487E-B57C-5F5DF03608C9}" vid="{8F83B684-922C-408B-B96C-417D8F10B384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datum_x0020_NY xmlns="Trafikverket">2021-05-23T22:00:00+00:00</Dokumentdatum_x0020_NY>
    <Skapat_x0020_av_x0020_NY xmlns="Trafikverket">Göransson Staffan, UHvädi Konsult</Skapat_x0020_av_x0020_NY>
    <TRVversionNY xmlns="Trafikverket">0.18</TRVversionNY>
    <TaxCatchAll xmlns="a0fc29a5-e8c2-4770-ab5a-0e35f67373e1">
      <Value>28</Value>
    </TaxCatchAll>
    <TrvUploadedDocumentTypeTaxHTField0 xmlns="a0fc29a5-e8c2-4770-ab5a-0e35f67373e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ARBETSMATERIAL</TermName>
          <TermId xmlns="http://schemas.microsoft.com/office/infopath/2007/PartnerControls">a2894791-a90f-4fd8-bd38-5426c743cb42</TermId>
        </TermInfo>
      </Terms>
    </TrvUploadedDocumentType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ppladdat arbetsrumsdokument" ma:contentTypeID="0x0101002EE44F411E754ABAB6EB27FC7D8442BF00FBDC29B7F7B140FA848AB6ABEF7636D900F1895E12A6F3C849A0714188E5B04942" ma:contentTypeVersion="4" ma:contentTypeDescription="Skapa ett nytt dokument." ma:contentTypeScope="" ma:versionID="f35f253959b37b378d76142c8d407235">
  <xsd:schema xmlns:xsd="http://www.w3.org/2001/XMLSchema" xmlns:xs="http://www.w3.org/2001/XMLSchema" xmlns:p="http://schemas.microsoft.com/office/2006/metadata/properties" xmlns:ns1="Trafikverket" xmlns:ns3="a0fc29a5-e8c2-4770-ab5a-0e35f67373e1" targetNamespace="http://schemas.microsoft.com/office/2006/metadata/properties" ma:root="true" ma:fieldsID="d23bc5663fae010e8ff40bf66f6a8bbb" ns1:_="" ns3:_="">
    <xsd:import namespace="Trafikverket"/>
    <xsd:import namespace="a0fc29a5-e8c2-4770-ab5a-0e35f67373e1"/>
    <xsd:element name="properties">
      <xsd:complexType>
        <xsd:sequence>
          <xsd:element name="documentManagement">
            <xsd:complexType>
              <xsd:all>
                <xsd:element ref="ns1:Skapat_x0020_av_x0020_NY"/>
                <xsd:element ref="ns1:Dokumentdatum_x0020_NY"/>
                <xsd:element ref="ns1:TRVversionNY" minOccurs="0"/>
                <xsd:element ref="ns1:TrvDocumentTemplateId" minOccurs="0"/>
                <xsd:element ref="ns1:TrvDocumentTemplateVersion" minOccurs="0"/>
                <xsd:element ref="ns3:TrvUploadedDocumentTypeTaxHTField0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Trafikverket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0" ma:displayName="Skapat av" ma:description="Namn och organisationsbeteckning för den person som skapat dokumentet." ma:internalName="TrvCreatedBy" ma:readOnly="false">
      <xsd:simpleType>
        <xsd:restriction base="dms:Text"/>
      </xsd:simpleType>
    </xsd:element>
    <xsd:element name="Dokumentdatum_x0020_NY" ma:index="2" ma:displayName="Dokumentdatum" ma:description="Datum för nuvarande version" ma:format="DateOnly" ma:internalName="TrvDocumentDate" ma:readOnly="false">
      <xsd:simpleType>
        <xsd:restriction base="dms:DateTime"/>
      </xsd:simpleType>
    </xsd:element>
    <xsd:element name="TRVversionNY" ma:index="8" nillable="true" ma:displayName="Version" ma:description="Dokumentets versionsnummer" ma:internalName="TrvVersion" ma:readOnly="true">
      <xsd:simpleType>
        <xsd:restriction base="dms:Text"/>
      </xsd:simpleType>
    </xsd:element>
    <xsd:element name="TrvDocumentTemplateId" ma:index="9" nillable="true" ma:displayName="TMALL-nummer" ma:description="Unik sträng eller nummer som identifierar dokumentmallen. Värdet sätts av respektive system." ma:internalName="TrvDocumentTemplateId" ma:readOnly="true">
      <xsd:simpleType>
        <xsd:restriction base="dms:Text"/>
      </xsd:simpleType>
    </xsd:element>
    <xsd:element name="TrvDocumentTemplateVersion" ma:index="10" nillable="true" ma:displayName="Mallversion" ma:description="Dokumentmallens versionsnummer" ma:internalName="TrvDocumentTemplateVers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c29a5-e8c2-4770-ab5a-0e35f67373e1" elementFormDefault="qualified">
    <xsd:import namespace="http://schemas.microsoft.com/office/2006/documentManagement/types"/>
    <xsd:import namespace="http://schemas.microsoft.com/office/infopath/2007/PartnerControls"/>
    <xsd:element name="TrvUploadedDocumentTypeTaxHTField0" ma:index="13" ma:taxonomy="true" ma:internalName="TrvUploadedDocumentTypeTaxHTField0" ma:taxonomyFieldName="TrvUploadedDocumentType" ma:displayName="Dokumenttyp för uppladdade dokument" ma:readOnly="false" ma:fieldId="{eb96df49-af7b-4885-ae87-85b965eb0ad2}" ma:sspId="186cccb1-9fab-4187-b54f-d2fc3705fc8a" ma:termSetId="152f56a5-fdb2-4180-8a6e-79ef00400bc3" ma:anchorId="238613c4-8162-47c5-b0c8-3db178651ae8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4b28c2f6-f56f-4aeb-b69b-1f7e22a8d85f}" ma:internalName="TaxCatchAll" ma:showField="CatchAllData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description="" ma:hidden="true" ma:list="{4b28c2f6-f56f-4aeb-b69b-1f7e22a8d85f}" ma:internalName="TaxCatchAllLabel" ma:readOnly="true" ma:showField="CatchAllDataLabel" ma:web="a0fc29a5-e8c2-4770-ab5a-0e35f67373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Innehållstyp"/>
        <xsd:element ref="dc:title" maxOccurs="1" ma:index="1" ma:displayName="Dokument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280BD662-5DA5-4401-9BAE-20DBDA3C6EA6}">
  <ds:schemaRefs>
    <ds:schemaRef ds:uri="http://purl.org/dc/terms/"/>
    <ds:schemaRef ds:uri="http://schemas.openxmlformats.org/package/2006/metadata/core-properties"/>
    <ds:schemaRef ds:uri="http://purl.org/dc/dcmitype/"/>
    <ds:schemaRef ds:uri="Trafikverket"/>
    <ds:schemaRef ds:uri="http://purl.org/dc/elements/1.1/"/>
    <ds:schemaRef ds:uri="http://schemas.microsoft.com/office/2006/documentManagement/types"/>
    <ds:schemaRef ds:uri="a0fc29a5-e8c2-4770-ab5a-0e35f67373e1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D476CF-CEA5-4F78-A408-506450E6F9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Trafikverket"/>
    <ds:schemaRef ds:uri="a0fc29a5-e8c2-4770-ab5a-0e35f6737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9DE687-7270-41C1-9B3B-83818E61D427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DA72A6-E798-4205-BB1C-EBAF88926E97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Webbinarie 2021</Template>
  <TotalTime>2637</TotalTime>
  <Words>253</Words>
  <Application>Microsoft Office PowerPoint</Application>
  <PresentationFormat>Anpassad</PresentationFormat>
  <Paragraphs>77</Paragraphs>
  <Slides>10</Slides>
  <Notes>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10</vt:i4>
      </vt:variant>
      <vt:variant>
        <vt:lpstr>Anpassade bildspel</vt:lpstr>
      </vt:variant>
      <vt:variant>
        <vt:i4>1</vt:i4>
      </vt:variant>
    </vt:vector>
  </HeadingPairs>
  <TitlesOfParts>
    <vt:vector size="21" baseType="lpstr">
      <vt:lpstr>ＭＳ Ｐゴシック</vt:lpstr>
      <vt:lpstr>Arial</vt:lpstr>
      <vt:lpstr>Arial Black</vt:lpstr>
      <vt:lpstr>Bell Gothic Black</vt:lpstr>
      <vt:lpstr>Bell Gothic Light</vt:lpstr>
      <vt:lpstr>Calibri</vt:lpstr>
      <vt:lpstr>1_startbild logo</vt:lpstr>
      <vt:lpstr>2_startbild logo</vt:lpstr>
      <vt:lpstr>2_Ämne/tema namn på talare</vt:lpstr>
      <vt:lpstr>1_Office-tema</vt:lpstr>
      <vt:lpstr>PowerPoint-presentation</vt:lpstr>
      <vt:lpstr>PowerPoint-presentation</vt:lpstr>
      <vt:lpstr>PowerPoint-presentation</vt:lpstr>
      <vt:lpstr>Projekt Hållbara trafikregler  Trafikregeldata för framtidens fordon</vt:lpstr>
      <vt:lpstr>Automatiserade fordon behöver data om trafikregler</vt:lpstr>
      <vt:lpstr>Data om trafikregler ökar ”träffbilden”</vt:lpstr>
      <vt:lpstr>Trafikverket driver uppdraget Hållbara Trafikregler</vt:lpstr>
      <vt:lpstr>Automatiserat flöde ställer nya krav</vt:lpstr>
      <vt:lpstr>Dialog</vt:lpstr>
      <vt:lpstr>Frågor??</vt:lpstr>
      <vt:lpstr>Test1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Webbinarie</dc:title>
  <dc:subject>NVDB</dc:subject>
  <dc:creator>Göransson Staffan, UHvädi Konsult</dc:creator>
  <cp:lastModifiedBy>Göransson Staffan, UHvädi Konsult</cp:lastModifiedBy>
  <cp:revision>233</cp:revision>
  <dcterms:created xsi:type="dcterms:W3CDTF">2021-03-30T09:55:20Z</dcterms:created>
  <dcterms:modified xsi:type="dcterms:W3CDTF">2022-10-17T08:06:03Z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0x0101002EE44F411E754ABAB6EB27FC7D8442BF00FBDC29B7F7B140FA848AB6ABEF7636D900F1895E12A6F3C849A0714188E5B04942</vt:lpwstr>
  </property>
  <property fmtid="{D5CDD505-2E9C-101B-9397-08002B2CF9AE}" pid="3" name="Dokumenttyp_x0020_NY">
    <vt:lpwstr/>
  </property>
  <property fmtid="{D5CDD505-2E9C-101B-9397-08002B2CF9AE}" pid="4" name="Dokumenttyp NY">
    <vt:lpwstr/>
  </property>
  <property fmtid="{D5CDD505-2E9C-101B-9397-08002B2CF9AE}" pid="5" name="TrvDocumentType">
    <vt:lpwstr>28;#ARBETSMATERIAL|a2894791-a90f-4fd8-bd38-5426c743cb42</vt:lpwstr>
  </property>
  <property fmtid="{D5CDD505-2E9C-101B-9397-08002B2CF9AE}" pid="6" name="TrvUploadedDocumentType">
    <vt:lpwstr>28;#ARBETSMATERIAL|a2894791-a90f-4fd8-bd38-5426c743cb42</vt:lpwstr>
  </property>
  <property fmtid="{D5CDD505-2E9C-101B-9397-08002B2CF9AE}" pid="7" name="TrvDocumentTypeTaxHTField0">
    <vt:lpwstr>ARBETSMATERIAL|a2894791-a90f-4fd8-bd38-5426c743cb42</vt:lpwstr>
  </property>
</Properties>
</file>