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3.xml" ContentType="application/vnd.openxmlformats-officedocument.theme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705" r:id="rId5"/>
    <p:sldMasterId id="2147483738" r:id="rId6"/>
    <p:sldMasterId id="2147483731" r:id="rId7"/>
    <p:sldMasterId id="2147483725" r:id="rId8"/>
  </p:sldMasterIdLst>
  <p:notesMasterIdLst>
    <p:notesMasterId r:id="rId22"/>
  </p:notesMasterIdLst>
  <p:handoutMasterIdLst>
    <p:handoutMasterId r:id="rId23"/>
  </p:handoutMasterIdLst>
  <p:sldIdLst>
    <p:sldId id="725" r:id="rId9"/>
    <p:sldId id="732" r:id="rId10"/>
    <p:sldId id="770" r:id="rId11"/>
    <p:sldId id="771" r:id="rId12"/>
    <p:sldId id="761" r:id="rId13"/>
    <p:sldId id="739" r:id="rId14"/>
    <p:sldId id="749" r:id="rId15"/>
    <p:sldId id="748" r:id="rId16"/>
    <p:sldId id="772" r:id="rId17"/>
    <p:sldId id="773" r:id="rId18"/>
    <p:sldId id="769" r:id="rId19"/>
    <p:sldId id="774" r:id="rId20"/>
    <p:sldId id="740" r:id="rId21"/>
  </p:sldIdLst>
  <p:sldSz cx="12126913" cy="6858000"/>
  <p:notesSz cx="9144000" cy="6858000"/>
  <p:custShowLst>
    <p:custShow name="Test1" id="0">
      <p:sldLst/>
    </p:custShow>
  </p:custShowLst>
  <p:defaultTextStyle>
    <a:defPPr>
      <a:defRPr lang="sv-SE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797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Fröjd Stina, UHnvf" initials="FSU" lastIdx="200" clrIdx="0">
    <p:extLst>
      <p:ext uri="{19B8F6BF-5375-455C-9EA6-DF929625EA0E}">
        <p15:presenceInfo xmlns:p15="http://schemas.microsoft.com/office/powerpoint/2012/main" userId="S-1-5-21-3282178652-2823510310-3805757255-423658" providerId="AD"/>
      </p:ext>
    </p:extLst>
  </p:cmAuthor>
  <p:cmAuthor id="2" name="Elfwing Yngwe, UHväda Konsult" initials="EYUK" lastIdx="36" clrIdx="1">
    <p:extLst>
      <p:ext uri="{19B8F6BF-5375-455C-9EA6-DF929625EA0E}">
        <p15:presenceInfo xmlns:p15="http://schemas.microsoft.com/office/powerpoint/2012/main" userId="S-1-5-21-3282178652-2823510310-3805757255-8923" providerId="AD"/>
      </p:ext>
    </p:extLst>
  </p:cmAuthor>
  <p:cmAuthor id="3" name="Åström Åsa, UHvädi" initials="ÅÅU" lastIdx="17" clrIdx="2">
    <p:extLst>
      <p:ext uri="{19B8F6BF-5375-455C-9EA6-DF929625EA0E}">
        <p15:presenceInfo xmlns:p15="http://schemas.microsoft.com/office/powerpoint/2012/main" userId="S-1-5-21-3282178652-2823510310-3805757255-8652" providerId="AD"/>
      </p:ext>
    </p:extLst>
  </p:cmAuthor>
  <p:cmAuthor id="4" name="Göransson Staffan, UHvädi Konsult" initials="GSUK" lastIdx="2" clrIdx="3">
    <p:extLst>
      <p:ext uri="{19B8F6BF-5375-455C-9EA6-DF929625EA0E}">
        <p15:presenceInfo xmlns:p15="http://schemas.microsoft.com/office/powerpoint/2012/main" userId="S-1-5-21-3282178652-2823510310-3805757255-530705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7D795"/>
    <a:srgbClr val="3BC566"/>
    <a:srgbClr val="FF7C80"/>
    <a:srgbClr val="4ACA72"/>
    <a:srgbClr val="34B25B"/>
    <a:srgbClr val="298B47"/>
    <a:srgbClr val="0099CC"/>
    <a:srgbClr val="E27F00"/>
    <a:srgbClr val="F9E6D1"/>
    <a:srgbClr val="DEEBE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llanmörkt format 2 - Dekorfärg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Inget format, inget rutnät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C2FFA5D-87B4-456A-9821-1D502468CF0F}" styleName="Format med tema 1 - dekorfärg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284E427A-3D55-4303-BF80-6455036E1DE7}" styleName="Format med tema 1 - dekorfärg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775DCB02-9BB8-47FD-8907-85C794F793BA}" styleName="Format med tema 1 - dekorfärg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1285" autoAdjust="0"/>
    <p:restoredTop sz="89070" autoAdjust="0"/>
  </p:normalViewPr>
  <p:slideViewPr>
    <p:cSldViewPr snapToGrid="0">
      <p:cViewPr varScale="1">
        <p:scale>
          <a:sx n="102" d="100"/>
          <a:sy n="102" d="100"/>
        </p:scale>
        <p:origin x="1188" y="114"/>
      </p:cViewPr>
      <p:guideLst>
        <p:guide orient="horz" pos="2160"/>
        <p:guide pos="3797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>
      <p:cViewPr varScale="1">
        <p:scale>
          <a:sx n="109" d="100"/>
          <a:sy n="109" d="100"/>
        </p:scale>
        <p:origin x="1656" y="10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4.xml"/><Relationship Id="rId13" Type="http://schemas.openxmlformats.org/officeDocument/2006/relationships/slide" Target="slides/slide5.xml"/><Relationship Id="rId18" Type="http://schemas.openxmlformats.org/officeDocument/2006/relationships/slide" Target="slides/slide10.xml"/><Relationship Id="rId26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3.xml"/><Relationship Id="rId7" Type="http://schemas.openxmlformats.org/officeDocument/2006/relationships/slideMaster" Target="slideMasters/slideMaster3.xml"/><Relationship Id="rId12" Type="http://schemas.openxmlformats.org/officeDocument/2006/relationships/slide" Target="slides/slide4.xml"/><Relationship Id="rId17" Type="http://schemas.openxmlformats.org/officeDocument/2006/relationships/slide" Target="slides/slide9.xml"/><Relationship Id="rId25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8.xml"/><Relationship Id="rId20" Type="http://schemas.openxmlformats.org/officeDocument/2006/relationships/slide" Target="slides/slide12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2.xml"/><Relationship Id="rId11" Type="http://schemas.openxmlformats.org/officeDocument/2006/relationships/slide" Target="slides/slide3.xml"/><Relationship Id="rId24" Type="http://schemas.openxmlformats.org/officeDocument/2006/relationships/commentAuthors" Target="commentAuthors.xml"/><Relationship Id="rId5" Type="http://schemas.openxmlformats.org/officeDocument/2006/relationships/slideMaster" Target="slideMasters/slideMaster1.xml"/><Relationship Id="rId15" Type="http://schemas.openxmlformats.org/officeDocument/2006/relationships/slide" Target="slides/slide7.xml"/><Relationship Id="rId23" Type="http://schemas.openxmlformats.org/officeDocument/2006/relationships/handoutMaster" Target="handoutMasters/handoutMaster1.xml"/><Relationship Id="rId28" Type="http://schemas.openxmlformats.org/officeDocument/2006/relationships/tableStyles" Target="tableStyles.xml"/><Relationship Id="rId10" Type="http://schemas.openxmlformats.org/officeDocument/2006/relationships/slide" Target="slides/slide2.xml"/><Relationship Id="rId19" Type="http://schemas.openxmlformats.org/officeDocument/2006/relationships/slide" Target="slides/slide11.xml"/><Relationship Id="rId4" Type="http://schemas.openxmlformats.org/officeDocument/2006/relationships/customXml" Target="../customXml/item4.xml"/><Relationship Id="rId9" Type="http://schemas.openxmlformats.org/officeDocument/2006/relationships/slide" Target="slides/slide1.xml"/><Relationship Id="rId14" Type="http://schemas.openxmlformats.org/officeDocument/2006/relationships/slide" Target="slides/slide6.xml"/><Relationship Id="rId22" Type="http://schemas.openxmlformats.org/officeDocument/2006/relationships/notesMaster" Target="notesMasters/notesMaster1.xml"/><Relationship Id="rId27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962400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200"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5179484" y="0"/>
            <a:ext cx="3962400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/>
            </a:lvl1pPr>
          </a:lstStyle>
          <a:p>
            <a:pPr>
              <a:defRPr/>
            </a:pPr>
            <a:fld id="{5F425B34-1DFE-4C52-8B4F-32D6793076A7}" type="datetimeFigureOut">
              <a:rPr lang="sv-SE"/>
              <a:pPr>
                <a:defRPr/>
              </a:pPr>
              <a:t>2022-09-12</a:t>
            </a:fld>
            <a:endParaRPr lang="sv-SE"/>
          </a:p>
        </p:txBody>
      </p:sp>
      <p:sp>
        <p:nvSpPr>
          <p:cNvPr id="2150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6513910"/>
            <a:ext cx="3962400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200"/>
            </a:lvl1pPr>
          </a:lstStyle>
          <a:p>
            <a:pPr>
              <a:defRPr/>
            </a:pPr>
            <a:r>
              <a:rPr lang="sv-SE" smtClean="0"/>
              <a:t>indatastod@trafikverket.se</a:t>
            </a:r>
            <a:endParaRPr lang="sv-SE"/>
          </a:p>
        </p:txBody>
      </p:sp>
      <p:sp>
        <p:nvSpPr>
          <p:cNvPr id="2150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5179484" y="6513910"/>
            <a:ext cx="3962400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/>
            </a:lvl1pPr>
          </a:lstStyle>
          <a:p>
            <a:pPr>
              <a:defRPr/>
            </a:pPr>
            <a:fld id="{1C9373A4-397E-4E21-A295-6EDD2B3D3A56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992331655"/>
      </p:ext>
    </p:extLst>
  </p:cSld>
  <p:clrMap bg1="lt1" tx1="dk1" bg2="lt2" tx2="dk2" accent1="accent1" accent2="accent2" accent3="accent3" accent4="accent4" accent5="accent5" accent6="accent6" hlink="hlink" folHlink="folHlink"/>
  <p:hf sldNum="0" hd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idx="1"/>
          </p:nvPr>
        </p:nvSpPr>
        <p:spPr>
          <a:xfrm>
            <a:off x="5179484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CA073F4F-D731-4C1E-A56D-4BF22DC87330}" type="datetimeFigureOut">
              <a:rPr lang="sv-SE"/>
              <a:pPr>
                <a:defRPr/>
              </a:pPr>
              <a:t>2022-09-12</a:t>
            </a:fld>
            <a:endParaRPr lang="sv-SE"/>
          </a:p>
        </p:txBody>
      </p:sp>
      <p:sp>
        <p:nvSpPr>
          <p:cNvPr id="4" name="Platshållare för bildobjekt 3"/>
          <p:cNvSpPr>
            <a:spLocks noGrp="1" noRot="1" noChangeAspect="1"/>
          </p:cNvSpPr>
          <p:nvPr>
            <p:ph type="sldImg" idx="2"/>
          </p:nvPr>
        </p:nvSpPr>
        <p:spPr>
          <a:xfrm>
            <a:off x="2298700" y="514350"/>
            <a:ext cx="4546600" cy="25717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sv-SE" noProof="0" smtClean="0"/>
          </a:p>
        </p:txBody>
      </p:sp>
      <p:sp>
        <p:nvSpPr>
          <p:cNvPr id="5" name="Platshållare för anteckningar 4"/>
          <p:cNvSpPr>
            <a:spLocks noGrp="1"/>
          </p:cNvSpPr>
          <p:nvPr>
            <p:ph type="body" sz="quarter" idx="3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sv-SE" noProof="0" smtClean="0"/>
              <a:t>Klicka här för att ändra format på bakgrundstexten</a:t>
            </a:r>
          </a:p>
          <a:p>
            <a:pPr lvl="1"/>
            <a:r>
              <a:rPr lang="sv-SE" noProof="0" smtClean="0"/>
              <a:t>Nivå två</a:t>
            </a:r>
          </a:p>
          <a:p>
            <a:pPr lvl="2"/>
            <a:r>
              <a:rPr lang="sv-SE" noProof="0" smtClean="0"/>
              <a:t>Nivå tre</a:t>
            </a:r>
          </a:p>
          <a:p>
            <a:pPr lvl="3"/>
            <a:r>
              <a:rPr lang="sv-SE" noProof="0" smtClean="0"/>
              <a:t>Nivå fyra</a:t>
            </a:r>
          </a:p>
          <a:p>
            <a:pPr lvl="4"/>
            <a:r>
              <a:rPr lang="sv-SE" noProof="0" smtClean="0"/>
              <a:t>Nivå fem</a:t>
            </a:r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4"/>
          </p:nvPr>
        </p:nvSpPr>
        <p:spPr>
          <a:xfrm>
            <a:off x="0" y="651391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r>
              <a:rPr lang="sv-SE" smtClean="0"/>
              <a:t>indatastod@trafikverket.se</a:t>
            </a:r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5"/>
          </p:nvPr>
        </p:nvSpPr>
        <p:spPr>
          <a:xfrm>
            <a:off x="5179484" y="651391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AA2E70D1-CE96-4DC2-85BE-F93092C95A78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235089388"/>
      </p:ext>
    </p:extLst>
  </p:cSld>
  <p:clrMap bg1="lt1" tx1="dk1" bg2="lt2" tx2="dk2" accent1="accent1" accent2="accent2" accent3="accent3" accent4="accent4" accent5="accent5" accent6="accent6" hlink="hlink" folHlink="folHlink"/>
  <p:hf sldNum="0" hd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sv-SE" i="0" baseline="0" dirty="0" smtClean="0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sv-SE" smtClean="0"/>
              <a:t>indatastod@trafikverket.se</a:t>
            </a:r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25912197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sz="800" baseline="0" dirty="0" smtClean="0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sv-SE" smtClean="0"/>
              <a:t>indatastod@trafikverket.se</a:t>
            </a:r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12190451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sz="800" baseline="0" dirty="0" smtClean="0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sv-SE" smtClean="0"/>
              <a:t>indatastod@trafikverket.se</a:t>
            </a:r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79007497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sz="800" baseline="0" dirty="0" smtClean="0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sv-SE" smtClean="0"/>
              <a:t>indatastod@trafikverket.se</a:t>
            </a:r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89086981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sv-SE" smtClean="0"/>
              <a:t>indatastod@trafikverket.se</a:t>
            </a:r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8379329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sv-SE" baseline="0" dirty="0" smtClean="0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sv-SE" smtClean="0"/>
              <a:t>indatastod@trafikverket.se</a:t>
            </a:r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88803319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sv-SE" dirty="0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sv-SE" smtClean="0"/>
              <a:t>indatastod@trafikverket.se</a:t>
            </a:r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16101654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sv-SE" dirty="0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sv-SE" smtClean="0"/>
              <a:t>indatastod@trafikverket.se</a:t>
            </a:r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39814033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sv-SE" dirty="0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sv-SE" smtClean="0"/>
              <a:t>indatastod@trafikverket.se</a:t>
            </a:r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58771126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sz="800" baseline="0" dirty="0" smtClean="0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sv-SE" smtClean="0"/>
              <a:t>indatastod@trafikverket.se</a:t>
            </a:r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11226014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sz="800" baseline="0" dirty="0" smtClean="0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sv-SE" smtClean="0"/>
              <a:t>indatastod@trafikverket.se</a:t>
            </a:r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98680052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sz="800" baseline="0" dirty="0" smtClean="0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sv-SE" smtClean="0"/>
              <a:t>indatastod@trafikverket.se</a:t>
            </a:r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00977372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sz="800" baseline="0" dirty="0" smtClean="0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sv-SE" smtClean="0"/>
              <a:t>indatastod@trafikverket.se</a:t>
            </a:r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75334631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tartbild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20" userDrawn="1">
          <p15:clr>
            <a:srgbClr val="FBAE40"/>
          </p15:clr>
        </p15:guide>
        <p15:guide id="3" pos="812" userDrawn="1">
          <p15:clr>
            <a:srgbClr val="FBAE40"/>
          </p15:clr>
        </p15:guide>
        <p15:guide id="4" orient="horz" pos="1321" userDrawn="1">
          <p15:clr>
            <a:srgbClr val="A4A3A4"/>
          </p15:clr>
        </p15:guide>
        <p15:guide id="5" pos="902" userDrawn="1">
          <p15:clr>
            <a:srgbClr val="A4A3A4"/>
          </p15:clr>
        </p15:guide>
        <p15:guide id="6" orient="horz" pos="1979" userDrawn="1">
          <p15:clr>
            <a:srgbClr val="F26B43"/>
          </p15:clr>
        </p15:guide>
        <p15:guide id="7" orient="horz" pos="935" userDrawn="1">
          <p15:clr>
            <a:srgbClr val="F26B43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853123" y="1239520"/>
            <a:ext cx="9733597" cy="624461"/>
          </a:xfrm>
          <a:prstGeom prst="rect">
            <a:avLst/>
          </a:prstGeom>
        </p:spPr>
        <p:txBody>
          <a:bodyPr/>
          <a:lstStyle>
            <a:lvl1pPr algn="l">
              <a:defRPr sz="3600" b="1">
                <a:solidFill>
                  <a:srgbClr val="E27F00"/>
                </a:solidFill>
                <a:latin typeface="Bell Gothic Black"/>
                <a:cs typeface="Bell Gothic Black"/>
              </a:defRPr>
            </a:lvl1pPr>
          </a:lstStyle>
          <a:p>
            <a:r>
              <a:rPr lang="sv-SE" dirty="0" smtClean="0"/>
              <a:t>Klicka här för att ändra format</a:t>
            </a:r>
            <a:endParaRPr lang="sv-SE" dirty="0"/>
          </a:p>
        </p:txBody>
      </p:sp>
      <p:sp>
        <p:nvSpPr>
          <p:cNvPr id="3" name="Platshållare för datum 3"/>
          <p:cNvSpPr>
            <a:spLocks noGrp="1"/>
          </p:cNvSpPr>
          <p:nvPr>
            <p:ph type="dt" sz="half" idx="2"/>
          </p:nvPr>
        </p:nvSpPr>
        <p:spPr>
          <a:xfrm>
            <a:off x="842963" y="6418496"/>
            <a:ext cx="12788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sv-SE" sz="1200" dirty="0">
              <a:solidFill>
                <a:srgbClr val="E27F00"/>
              </a:solidFill>
              <a:latin typeface="Bell Gothic Light"/>
            </a:endParaRPr>
          </a:p>
        </p:txBody>
      </p:sp>
      <p:sp>
        <p:nvSpPr>
          <p:cNvPr id="4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2636669" y="6418496"/>
            <a:ext cx="6711518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sv-SE" sz="1200" smtClean="0">
                <a:solidFill>
                  <a:srgbClr val="E27F00"/>
                </a:solidFill>
                <a:latin typeface="Bell Gothic Light"/>
              </a:rPr>
              <a:t>indatastod@trafikverket.se</a:t>
            </a:r>
            <a:endParaRPr lang="sv-SE" sz="1200" dirty="0">
              <a:solidFill>
                <a:srgbClr val="E27F00"/>
              </a:solidFill>
              <a:latin typeface="Bell Gothic Light"/>
            </a:endParaRPr>
          </a:p>
        </p:txBody>
      </p:sp>
      <p:sp>
        <p:nvSpPr>
          <p:cNvPr id="5" name="Platshållare för bildnummer 5"/>
          <p:cNvSpPr>
            <a:spLocks noGrp="1"/>
          </p:cNvSpPr>
          <p:nvPr>
            <p:ph type="sldNum" sz="quarter" idx="4"/>
          </p:nvPr>
        </p:nvSpPr>
        <p:spPr>
          <a:xfrm>
            <a:off x="10058400" y="6418496"/>
            <a:ext cx="1526958" cy="365125"/>
          </a:xfrm>
          <a:prstGeom prst="rect">
            <a:avLst/>
          </a:prstGeom>
        </p:spPr>
        <p:txBody>
          <a:bodyPr/>
          <a:lstStyle/>
          <a:p>
            <a:pPr algn="r">
              <a:defRPr/>
            </a:pPr>
            <a:fld id="{20D37FCA-3DE3-40B4-AA6D-F4C03BA9DED3}" type="slidenum">
              <a:rPr lang="sv-SE" sz="1200" smtClean="0">
                <a:solidFill>
                  <a:srgbClr val="E27F00"/>
                </a:solidFill>
                <a:latin typeface="Bell Gothic Light"/>
              </a:rPr>
              <a:pPr algn="r">
                <a:defRPr/>
              </a:pPr>
              <a:t>‹#›</a:t>
            </a:fld>
            <a:endParaRPr lang="sv-SE" sz="1200" dirty="0">
              <a:solidFill>
                <a:srgbClr val="E27F00"/>
              </a:solidFill>
              <a:latin typeface="Bell Gothic Light"/>
            </a:endParaRPr>
          </a:p>
        </p:txBody>
      </p:sp>
    </p:spTree>
    <p:extLst>
      <p:ext uri="{BB962C8B-B14F-4D97-AF65-F5344CB8AC3E}">
        <p14:creationId xmlns:p14="http://schemas.microsoft.com/office/powerpoint/2010/main" val="2863637902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1729">
          <p15:clr>
            <a:srgbClr val="A4A3A4"/>
          </p15:clr>
        </p15:guide>
        <p15:guide id="2" pos="3820">
          <p15:clr>
            <a:srgbClr val="FBAE40"/>
          </p15:clr>
        </p15:guide>
        <p15:guide id="3" pos="531">
          <p15:clr>
            <a:srgbClr val="FBAE40"/>
          </p15:clr>
        </p15:guide>
        <p15:guide id="4" orient="horz" pos="1480">
          <p15:clr>
            <a:srgbClr val="A4A3A4"/>
          </p15:clr>
        </p15:guide>
        <p15:guide id="5" pos="758">
          <p15:clr>
            <a:srgbClr val="A4A3A4"/>
          </p15:clr>
        </p15:guide>
        <p15:guide id="6" orient="horz" pos="1253">
          <p15:clr>
            <a:srgbClr val="F26B43"/>
          </p15:clr>
        </p15:guide>
        <p15:guide id="7" orient="horz" pos="1094">
          <p15:clr>
            <a:srgbClr val="F26B43"/>
          </p15:clr>
        </p15:guide>
        <p15:guide id="8" pos="7108">
          <p15:clr>
            <a:srgbClr val="FBAE40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Rubrik punktlista plats för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853123" y="1239520"/>
            <a:ext cx="9733597" cy="624461"/>
          </a:xfrm>
          <a:prstGeom prst="rect">
            <a:avLst/>
          </a:prstGeom>
        </p:spPr>
        <p:txBody>
          <a:bodyPr/>
          <a:lstStyle>
            <a:lvl1pPr algn="l">
              <a:defRPr sz="3600" b="1">
                <a:solidFill>
                  <a:srgbClr val="E27F00"/>
                </a:solidFill>
                <a:latin typeface="Bell Gothic Black"/>
                <a:cs typeface="Bell Gothic Black"/>
              </a:defRPr>
            </a:lvl1pPr>
          </a:lstStyle>
          <a:p>
            <a:r>
              <a:rPr lang="sv-SE" dirty="0" smtClean="0"/>
              <a:t>Klicka här för att ändra format</a:t>
            </a:r>
            <a:endParaRPr lang="sv-SE" dirty="0"/>
          </a:p>
        </p:txBody>
      </p:sp>
      <p:sp>
        <p:nvSpPr>
          <p:cNvPr id="8" name="Platshållare för innehåll 2"/>
          <p:cNvSpPr>
            <a:spLocks noGrp="1"/>
          </p:cNvSpPr>
          <p:nvPr>
            <p:ph idx="1"/>
          </p:nvPr>
        </p:nvSpPr>
        <p:spPr>
          <a:xfrm>
            <a:off x="853123" y="1989138"/>
            <a:ext cx="4993495" cy="3680142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GB" noProof="0" dirty="0" err="1" smtClean="0"/>
              <a:t>Klicka</a:t>
            </a:r>
            <a:r>
              <a:rPr lang="en-GB" noProof="0" dirty="0" smtClean="0"/>
              <a:t> </a:t>
            </a:r>
            <a:r>
              <a:rPr lang="en-GB" noProof="0" dirty="0" err="1" smtClean="0"/>
              <a:t>här</a:t>
            </a:r>
            <a:r>
              <a:rPr lang="en-GB" noProof="0" dirty="0" smtClean="0"/>
              <a:t> </a:t>
            </a:r>
            <a:r>
              <a:rPr lang="en-GB" noProof="0" dirty="0" err="1" smtClean="0"/>
              <a:t>för</a:t>
            </a:r>
            <a:r>
              <a:rPr lang="en-GB" noProof="0" dirty="0" smtClean="0"/>
              <a:t> </a:t>
            </a:r>
            <a:r>
              <a:rPr lang="en-GB" noProof="0" dirty="0" err="1" smtClean="0"/>
              <a:t>att</a:t>
            </a:r>
            <a:r>
              <a:rPr lang="en-GB" noProof="0" dirty="0" smtClean="0"/>
              <a:t> </a:t>
            </a:r>
            <a:r>
              <a:rPr lang="en-GB" noProof="0" dirty="0" err="1" smtClean="0"/>
              <a:t>ändra</a:t>
            </a:r>
            <a:r>
              <a:rPr lang="en-GB" noProof="0" dirty="0" smtClean="0"/>
              <a:t> format </a:t>
            </a:r>
            <a:r>
              <a:rPr lang="en-GB" noProof="0" dirty="0" err="1" smtClean="0"/>
              <a:t>på</a:t>
            </a:r>
            <a:r>
              <a:rPr lang="en-GB" noProof="0" dirty="0" smtClean="0"/>
              <a:t> </a:t>
            </a:r>
            <a:r>
              <a:rPr lang="en-GB" noProof="0" dirty="0" err="1" smtClean="0"/>
              <a:t>bakgrundstexten</a:t>
            </a:r>
            <a:endParaRPr lang="en-GB" noProof="0" dirty="0" smtClean="0"/>
          </a:p>
          <a:p>
            <a:pPr lvl="1"/>
            <a:r>
              <a:rPr lang="en-GB" noProof="0" dirty="0" err="1" smtClean="0"/>
              <a:t>Nivå</a:t>
            </a:r>
            <a:r>
              <a:rPr lang="en-GB" noProof="0" dirty="0" smtClean="0"/>
              <a:t> </a:t>
            </a:r>
            <a:r>
              <a:rPr lang="en-GB" noProof="0" dirty="0" err="1" smtClean="0"/>
              <a:t>två</a:t>
            </a:r>
            <a:endParaRPr lang="en-GB" noProof="0" dirty="0" smtClean="0"/>
          </a:p>
          <a:p>
            <a:pPr lvl="2"/>
            <a:r>
              <a:rPr lang="en-GB" noProof="0" dirty="0" err="1" smtClean="0"/>
              <a:t>Nivå</a:t>
            </a:r>
            <a:r>
              <a:rPr lang="en-GB" noProof="0" dirty="0" smtClean="0"/>
              <a:t> </a:t>
            </a:r>
            <a:r>
              <a:rPr lang="en-GB" noProof="0" dirty="0" err="1" smtClean="0"/>
              <a:t>tre</a:t>
            </a:r>
            <a:endParaRPr lang="en-GB" noProof="0" dirty="0" smtClean="0"/>
          </a:p>
          <a:p>
            <a:pPr lvl="3"/>
            <a:r>
              <a:rPr lang="en-GB" noProof="0" dirty="0" err="1" smtClean="0"/>
              <a:t>Nivå</a:t>
            </a:r>
            <a:r>
              <a:rPr lang="en-GB" noProof="0" dirty="0" smtClean="0"/>
              <a:t> </a:t>
            </a:r>
            <a:r>
              <a:rPr lang="en-GB" noProof="0" dirty="0" err="1" smtClean="0"/>
              <a:t>fyra</a:t>
            </a:r>
            <a:endParaRPr lang="en-GB" noProof="0" dirty="0" smtClean="0"/>
          </a:p>
          <a:p>
            <a:pPr lvl="4"/>
            <a:r>
              <a:rPr lang="en-GB" noProof="0" dirty="0" err="1" smtClean="0"/>
              <a:t>Nivå</a:t>
            </a:r>
            <a:r>
              <a:rPr lang="en-GB" noProof="0" dirty="0" smtClean="0"/>
              <a:t> fem</a:t>
            </a:r>
            <a:endParaRPr lang="en-GB" noProof="0" dirty="0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2"/>
          </p:nvPr>
        </p:nvSpPr>
        <p:spPr>
          <a:xfrm>
            <a:off x="842963" y="6418496"/>
            <a:ext cx="12788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sv-SE" sz="1200" dirty="0">
              <a:solidFill>
                <a:srgbClr val="E27F00"/>
              </a:solidFill>
              <a:latin typeface="Bell Gothic Light"/>
            </a:endParaRPr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2636669" y="6418496"/>
            <a:ext cx="6711518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sv-SE" sz="1200" smtClean="0">
                <a:solidFill>
                  <a:srgbClr val="E27F00"/>
                </a:solidFill>
                <a:latin typeface="Bell Gothic Light"/>
              </a:rPr>
              <a:t>indatastod@trafikverket.se</a:t>
            </a:r>
            <a:endParaRPr lang="sv-SE" sz="1200" dirty="0">
              <a:solidFill>
                <a:srgbClr val="E27F00"/>
              </a:solidFill>
              <a:latin typeface="Bell Gothic Light"/>
            </a:endParaRPr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4"/>
          </p:nvPr>
        </p:nvSpPr>
        <p:spPr>
          <a:xfrm>
            <a:off x="10058400" y="6418496"/>
            <a:ext cx="1526958" cy="365125"/>
          </a:xfrm>
          <a:prstGeom prst="rect">
            <a:avLst/>
          </a:prstGeom>
        </p:spPr>
        <p:txBody>
          <a:bodyPr/>
          <a:lstStyle/>
          <a:p>
            <a:pPr algn="r">
              <a:defRPr/>
            </a:pPr>
            <a:fld id="{20D37FCA-3DE3-40B4-AA6D-F4C03BA9DED3}" type="slidenum">
              <a:rPr lang="sv-SE" sz="1200" smtClean="0">
                <a:solidFill>
                  <a:srgbClr val="E27F00"/>
                </a:solidFill>
                <a:latin typeface="Bell Gothic Light"/>
              </a:rPr>
              <a:pPr algn="r">
                <a:defRPr/>
              </a:pPr>
              <a:t>‹#›</a:t>
            </a:fld>
            <a:endParaRPr lang="sv-SE" sz="1200" dirty="0">
              <a:solidFill>
                <a:srgbClr val="E27F00"/>
              </a:solidFill>
              <a:latin typeface="Bell Gothic Light"/>
            </a:endParaRPr>
          </a:p>
        </p:txBody>
      </p:sp>
    </p:spTree>
    <p:extLst>
      <p:ext uri="{BB962C8B-B14F-4D97-AF65-F5344CB8AC3E}">
        <p14:creationId xmlns:p14="http://schemas.microsoft.com/office/powerpoint/2010/main" val="1296428391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1729">
          <p15:clr>
            <a:srgbClr val="A4A3A4"/>
          </p15:clr>
        </p15:guide>
        <p15:guide id="2" pos="3820">
          <p15:clr>
            <a:srgbClr val="FBAE40"/>
          </p15:clr>
        </p15:guide>
        <p15:guide id="3" pos="531">
          <p15:clr>
            <a:srgbClr val="FBAE40"/>
          </p15:clr>
        </p15:guide>
        <p15:guide id="4" orient="horz" pos="1480">
          <p15:clr>
            <a:srgbClr val="A4A3A4"/>
          </p15:clr>
        </p15:guide>
        <p15:guide id="5" pos="758">
          <p15:clr>
            <a:srgbClr val="A4A3A4"/>
          </p15:clr>
        </p15:guide>
        <p15:guide id="6" orient="horz" pos="1253">
          <p15:clr>
            <a:srgbClr val="F26B43"/>
          </p15:clr>
        </p15:guide>
        <p15:guide id="7" orient="horz" pos="1094">
          <p15:clr>
            <a:srgbClr val="F26B43"/>
          </p15:clr>
        </p15:guide>
        <p15:guide id="8" pos="7108">
          <p15:clr>
            <a:srgbClr val="FBAE40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3"/>
          <p:cNvSpPr>
            <a:spLocks noGrp="1"/>
          </p:cNvSpPr>
          <p:nvPr>
            <p:ph type="dt" sz="half" idx="2"/>
          </p:nvPr>
        </p:nvSpPr>
        <p:spPr>
          <a:xfrm>
            <a:off x="842963" y="6418496"/>
            <a:ext cx="12788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sv-SE" sz="1200" dirty="0">
              <a:solidFill>
                <a:srgbClr val="E27F00"/>
              </a:solidFill>
              <a:latin typeface="Bell Gothic Light"/>
            </a:endParaRPr>
          </a:p>
        </p:txBody>
      </p:sp>
      <p:sp>
        <p:nvSpPr>
          <p:cNvPr id="3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2636669" y="6418496"/>
            <a:ext cx="6711518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sv-SE" sz="1200" smtClean="0">
                <a:solidFill>
                  <a:srgbClr val="E27F00"/>
                </a:solidFill>
                <a:latin typeface="Bell Gothic Light"/>
              </a:rPr>
              <a:t>indatastod@trafikverket.se</a:t>
            </a:r>
            <a:endParaRPr lang="sv-SE" sz="1200" dirty="0">
              <a:solidFill>
                <a:srgbClr val="E27F00"/>
              </a:solidFill>
              <a:latin typeface="Bell Gothic Light"/>
            </a:endParaRPr>
          </a:p>
        </p:txBody>
      </p:sp>
      <p:sp>
        <p:nvSpPr>
          <p:cNvPr id="4" name="Platshållare för bildnummer 5"/>
          <p:cNvSpPr>
            <a:spLocks noGrp="1"/>
          </p:cNvSpPr>
          <p:nvPr>
            <p:ph type="sldNum" sz="quarter" idx="4"/>
          </p:nvPr>
        </p:nvSpPr>
        <p:spPr>
          <a:xfrm>
            <a:off x="10058400" y="6418496"/>
            <a:ext cx="1526958" cy="365125"/>
          </a:xfrm>
          <a:prstGeom prst="rect">
            <a:avLst/>
          </a:prstGeom>
        </p:spPr>
        <p:txBody>
          <a:bodyPr/>
          <a:lstStyle/>
          <a:p>
            <a:pPr algn="r">
              <a:defRPr/>
            </a:pPr>
            <a:fld id="{20D37FCA-3DE3-40B4-AA6D-F4C03BA9DED3}" type="slidenum">
              <a:rPr lang="sv-SE" sz="1200" smtClean="0">
                <a:solidFill>
                  <a:srgbClr val="E27F00"/>
                </a:solidFill>
                <a:latin typeface="Bell Gothic Light"/>
              </a:rPr>
              <a:pPr algn="r">
                <a:defRPr/>
              </a:pPr>
              <a:t>‹#›</a:t>
            </a:fld>
            <a:endParaRPr lang="sv-SE" sz="1200" dirty="0">
              <a:solidFill>
                <a:srgbClr val="E27F00"/>
              </a:solidFill>
              <a:latin typeface="Bell Gothic Light"/>
            </a:endParaRPr>
          </a:p>
        </p:txBody>
      </p:sp>
    </p:spTree>
    <p:extLst>
      <p:ext uri="{BB962C8B-B14F-4D97-AF65-F5344CB8AC3E}">
        <p14:creationId xmlns:p14="http://schemas.microsoft.com/office/powerpoint/2010/main" val="253423437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Rubrik Ämne Nam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ubrik 1"/>
          <p:cNvSpPr>
            <a:spLocks noGrp="1"/>
          </p:cNvSpPr>
          <p:nvPr>
            <p:ph type="ctrTitle" hasCustomPrompt="1"/>
          </p:nvPr>
        </p:nvSpPr>
        <p:spPr>
          <a:xfrm>
            <a:off x="-1" y="1899505"/>
            <a:ext cx="12126913" cy="615095"/>
          </a:xfrm>
          <a:prstGeom prst="rect">
            <a:avLst/>
          </a:prstGeom>
        </p:spPr>
        <p:txBody>
          <a:bodyPr/>
          <a:lstStyle>
            <a:lvl1pPr algn="ctr">
              <a:defRPr sz="4800" b="1" baseline="0">
                <a:solidFill>
                  <a:srgbClr val="E27F00"/>
                </a:solidFill>
                <a:latin typeface="Bell Gothic Black"/>
                <a:cs typeface="Bell Gothic Black"/>
              </a:defRPr>
            </a:lvl1pPr>
          </a:lstStyle>
          <a:p>
            <a:r>
              <a:rPr lang="sv-SE" dirty="0" smtClean="0"/>
              <a:t>Klicka för att skriva tema/ämne</a:t>
            </a:r>
            <a:endParaRPr lang="sv-SE" dirty="0"/>
          </a:p>
        </p:txBody>
      </p:sp>
      <p:sp>
        <p:nvSpPr>
          <p:cNvPr id="7" name="Underrubrik 2"/>
          <p:cNvSpPr>
            <a:spLocks noGrp="1"/>
          </p:cNvSpPr>
          <p:nvPr>
            <p:ph type="subTitle" idx="1" hasCustomPrompt="1"/>
          </p:nvPr>
        </p:nvSpPr>
        <p:spPr>
          <a:xfrm>
            <a:off x="-1" y="2723540"/>
            <a:ext cx="12126913" cy="70546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3200">
                <a:solidFill>
                  <a:srgbClr val="E27F00"/>
                </a:solidFill>
                <a:latin typeface="Bell Gothic Light"/>
                <a:cs typeface="Bell Gothic Ligh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 dirty="0" smtClean="0"/>
              <a:t>Förnamn Efternamn Titel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3255795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tartbild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13050242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20">
          <p15:clr>
            <a:srgbClr val="FBAE40"/>
          </p15:clr>
        </p15:guide>
        <p15:guide id="3" pos="812">
          <p15:clr>
            <a:srgbClr val="FBAE40"/>
          </p15:clr>
        </p15:guide>
        <p15:guide id="4" orient="horz" pos="1298" userDrawn="1">
          <p15:clr>
            <a:srgbClr val="A4A3A4"/>
          </p15:clr>
        </p15:guide>
        <p15:guide id="5" pos="902">
          <p15:clr>
            <a:srgbClr val="A4A3A4"/>
          </p15:clr>
        </p15:guide>
        <p15:guide id="6" orient="horz" pos="1979">
          <p15:clr>
            <a:srgbClr val="F26B43"/>
          </p15:clr>
        </p15:guide>
        <p15:guide id="7" orient="horz" pos="935">
          <p15:clr>
            <a:srgbClr val="F26B43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Rubrik Ämne Nam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ubrik 1"/>
          <p:cNvSpPr>
            <a:spLocks noGrp="1"/>
          </p:cNvSpPr>
          <p:nvPr>
            <p:ph type="ctrTitle" hasCustomPrompt="1"/>
          </p:nvPr>
        </p:nvSpPr>
        <p:spPr>
          <a:xfrm>
            <a:off x="-1" y="1899505"/>
            <a:ext cx="12126913" cy="615095"/>
          </a:xfrm>
          <a:prstGeom prst="rect">
            <a:avLst/>
          </a:prstGeom>
        </p:spPr>
        <p:txBody>
          <a:bodyPr/>
          <a:lstStyle>
            <a:lvl1pPr algn="ctr">
              <a:defRPr sz="4800" b="1" baseline="0">
                <a:solidFill>
                  <a:srgbClr val="E27F00"/>
                </a:solidFill>
                <a:latin typeface="Bell Gothic Black"/>
                <a:cs typeface="Bell Gothic Black"/>
              </a:defRPr>
            </a:lvl1pPr>
          </a:lstStyle>
          <a:p>
            <a:r>
              <a:rPr lang="sv-SE" dirty="0" smtClean="0"/>
              <a:t>Klicka för att skriva tema/ämne</a:t>
            </a:r>
            <a:endParaRPr lang="sv-SE" dirty="0"/>
          </a:p>
        </p:txBody>
      </p:sp>
      <p:sp>
        <p:nvSpPr>
          <p:cNvPr id="7" name="Underrubrik 2"/>
          <p:cNvSpPr>
            <a:spLocks noGrp="1"/>
          </p:cNvSpPr>
          <p:nvPr>
            <p:ph type="subTitle" idx="1" hasCustomPrompt="1"/>
          </p:nvPr>
        </p:nvSpPr>
        <p:spPr>
          <a:xfrm>
            <a:off x="-1" y="2723540"/>
            <a:ext cx="12126913" cy="70546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3200">
                <a:solidFill>
                  <a:srgbClr val="E27F00"/>
                </a:solidFill>
                <a:latin typeface="Bell Gothic Light"/>
                <a:cs typeface="Bell Gothic Ligh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 dirty="0" smtClean="0"/>
              <a:t>Förnamn Efternamn Titel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7160687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Ämne Nam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ubrik 1"/>
          <p:cNvSpPr>
            <a:spLocks noGrp="1"/>
          </p:cNvSpPr>
          <p:nvPr>
            <p:ph type="ctrTitle" hasCustomPrompt="1"/>
          </p:nvPr>
        </p:nvSpPr>
        <p:spPr>
          <a:xfrm>
            <a:off x="-1" y="1899505"/>
            <a:ext cx="12126913" cy="615095"/>
          </a:xfrm>
          <a:prstGeom prst="rect">
            <a:avLst/>
          </a:prstGeom>
        </p:spPr>
        <p:txBody>
          <a:bodyPr/>
          <a:lstStyle>
            <a:lvl1pPr algn="ctr">
              <a:defRPr sz="4800" b="1" baseline="0">
                <a:solidFill>
                  <a:srgbClr val="E27F00"/>
                </a:solidFill>
                <a:latin typeface="Bell Gothic Black"/>
                <a:cs typeface="Bell Gothic Black"/>
              </a:defRPr>
            </a:lvl1pPr>
          </a:lstStyle>
          <a:p>
            <a:r>
              <a:rPr lang="sv-SE" dirty="0" smtClean="0"/>
              <a:t>Klicka för att skriva tema/ämne</a:t>
            </a:r>
            <a:endParaRPr lang="sv-SE" dirty="0"/>
          </a:p>
        </p:txBody>
      </p:sp>
      <p:sp>
        <p:nvSpPr>
          <p:cNvPr id="7" name="Underrubrik 2"/>
          <p:cNvSpPr>
            <a:spLocks noGrp="1"/>
          </p:cNvSpPr>
          <p:nvPr>
            <p:ph type="subTitle" idx="1" hasCustomPrompt="1"/>
          </p:nvPr>
        </p:nvSpPr>
        <p:spPr>
          <a:xfrm>
            <a:off x="-1" y="2723540"/>
            <a:ext cx="12126913" cy="70546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3200">
                <a:solidFill>
                  <a:srgbClr val="E27F00"/>
                </a:solidFill>
                <a:latin typeface="Bell Gothic Light"/>
                <a:cs typeface="Bell Gothic Ligh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 dirty="0" smtClean="0"/>
              <a:t>Förnamn Efternamn Titel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41514238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Ämne/tema namn på tala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71348345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20" userDrawn="1">
          <p15:clr>
            <a:srgbClr val="FBAE40"/>
          </p15:clr>
        </p15:guide>
        <p15:guide id="3" pos="531" userDrawn="1">
          <p15:clr>
            <a:srgbClr val="FBAE40"/>
          </p15:clr>
        </p15:guide>
        <p15:guide id="4" orient="horz" pos="1321" userDrawn="1">
          <p15:clr>
            <a:srgbClr val="A4A3A4"/>
          </p15:clr>
        </p15:guide>
        <p15:guide id="5" pos="758" userDrawn="1">
          <p15:clr>
            <a:srgbClr val="A4A3A4"/>
          </p15:clr>
        </p15:guide>
        <p15:guide id="6" orient="horz" pos="2001" userDrawn="1">
          <p15:clr>
            <a:srgbClr val="F26B43"/>
          </p15:clr>
        </p15:guide>
        <p15:guide id="7" orient="horz" pos="935" userDrawn="1">
          <p15:clr>
            <a:srgbClr val="F26B43"/>
          </p15:clr>
        </p15:guide>
        <p15:guide id="8" pos="7108" userDrawn="1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Rubrik Ämne Nam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ubrik 1"/>
          <p:cNvSpPr>
            <a:spLocks noGrp="1"/>
          </p:cNvSpPr>
          <p:nvPr>
            <p:ph type="ctrTitle" hasCustomPrompt="1"/>
          </p:nvPr>
        </p:nvSpPr>
        <p:spPr>
          <a:xfrm>
            <a:off x="-1" y="1899505"/>
            <a:ext cx="12126913" cy="615095"/>
          </a:xfrm>
          <a:prstGeom prst="rect">
            <a:avLst/>
          </a:prstGeom>
        </p:spPr>
        <p:txBody>
          <a:bodyPr/>
          <a:lstStyle>
            <a:lvl1pPr algn="ctr">
              <a:defRPr sz="4800" b="1" baseline="0">
                <a:solidFill>
                  <a:srgbClr val="E27F00"/>
                </a:solidFill>
                <a:latin typeface="Bell Gothic Black"/>
                <a:cs typeface="Bell Gothic Black"/>
              </a:defRPr>
            </a:lvl1pPr>
          </a:lstStyle>
          <a:p>
            <a:r>
              <a:rPr lang="sv-SE" dirty="0" smtClean="0"/>
              <a:t>Klicka för att skriva tema/ämne</a:t>
            </a:r>
            <a:endParaRPr lang="sv-SE" dirty="0"/>
          </a:p>
        </p:txBody>
      </p:sp>
      <p:sp>
        <p:nvSpPr>
          <p:cNvPr id="7" name="Underrubrik 2"/>
          <p:cNvSpPr>
            <a:spLocks noGrp="1"/>
          </p:cNvSpPr>
          <p:nvPr>
            <p:ph type="subTitle" idx="1" hasCustomPrompt="1"/>
          </p:nvPr>
        </p:nvSpPr>
        <p:spPr>
          <a:xfrm>
            <a:off x="-1" y="2723540"/>
            <a:ext cx="12126913" cy="70546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3200">
                <a:solidFill>
                  <a:srgbClr val="E27F00"/>
                </a:solidFill>
                <a:latin typeface="Bell Gothic Light"/>
                <a:cs typeface="Bell Gothic Ligh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 dirty="0" smtClean="0"/>
              <a:t>Förnamn Efternamn Titel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449482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Underrubrik 2"/>
          <p:cNvSpPr>
            <a:spLocks noGrp="1"/>
          </p:cNvSpPr>
          <p:nvPr>
            <p:ph type="subTitle" idx="1"/>
          </p:nvPr>
        </p:nvSpPr>
        <p:spPr>
          <a:xfrm>
            <a:off x="854538" y="1989138"/>
            <a:ext cx="9743757" cy="229616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2400">
                <a:solidFill>
                  <a:schemeClr val="tx1"/>
                </a:solidFill>
                <a:latin typeface="Bell Gothic Light"/>
                <a:cs typeface="Bell Gothic Light"/>
              </a:defRPr>
            </a:lvl1pPr>
            <a:lvl2pPr marL="45713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27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41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55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69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82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99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10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 dirty="0" smtClean="0"/>
              <a:t>Klicka här för att ändra format på underrubrik i bakgrunden</a:t>
            </a:r>
            <a:endParaRPr lang="sv-SE" dirty="0"/>
          </a:p>
        </p:txBody>
      </p:sp>
      <p:sp>
        <p:nvSpPr>
          <p:cNvPr id="13" name="Rubrik 1"/>
          <p:cNvSpPr>
            <a:spLocks noGrp="1"/>
          </p:cNvSpPr>
          <p:nvPr>
            <p:ph type="ctrTitle"/>
          </p:nvPr>
        </p:nvSpPr>
        <p:spPr>
          <a:xfrm>
            <a:off x="853123" y="1240093"/>
            <a:ext cx="9733597" cy="615095"/>
          </a:xfrm>
          <a:prstGeom prst="rect">
            <a:avLst/>
          </a:prstGeom>
        </p:spPr>
        <p:txBody>
          <a:bodyPr/>
          <a:lstStyle>
            <a:lvl1pPr algn="l">
              <a:defRPr sz="3600" b="1">
                <a:solidFill>
                  <a:srgbClr val="E27F00"/>
                </a:solidFill>
                <a:latin typeface="Bell Gothic Black"/>
                <a:cs typeface="Bell Gothic Black"/>
              </a:defRPr>
            </a:lvl1pPr>
          </a:lstStyle>
          <a:p>
            <a:r>
              <a:rPr lang="sv-SE" dirty="0" smtClean="0"/>
              <a:t>Klicka här för att ändra format</a:t>
            </a:r>
            <a:endParaRPr lang="sv-SE" dirty="0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2"/>
          </p:nvPr>
        </p:nvSpPr>
        <p:spPr>
          <a:xfrm>
            <a:off x="842963" y="6418496"/>
            <a:ext cx="12788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sv-SE" sz="1200" dirty="0">
              <a:solidFill>
                <a:srgbClr val="E27F00"/>
              </a:solidFill>
              <a:latin typeface="Bell Gothic Light"/>
            </a:endParaRPr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2636669" y="6418496"/>
            <a:ext cx="6711518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sv-SE" sz="1200" smtClean="0">
                <a:solidFill>
                  <a:srgbClr val="E27F00"/>
                </a:solidFill>
                <a:latin typeface="Bell Gothic Light"/>
              </a:rPr>
              <a:t>indatastod@trafikverket.se</a:t>
            </a:r>
            <a:endParaRPr lang="sv-SE" sz="1200" dirty="0">
              <a:solidFill>
                <a:srgbClr val="E27F00"/>
              </a:solidFill>
              <a:latin typeface="Bell Gothic Light"/>
            </a:endParaRPr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4"/>
          </p:nvPr>
        </p:nvSpPr>
        <p:spPr>
          <a:xfrm>
            <a:off x="10058400" y="6418496"/>
            <a:ext cx="1526958" cy="365125"/>
          </a:xfrm>
          <a:prstGeom prst="rect">
            <a:avLst/>
          </a:prstGeom>
        </p:spPr>
        <p:txBody>
          <a:bodyPr/>
          <a:lstStyle/>
          <a:p>
            <a:pPr algn="r">
              <a:defRPr/>
            </a:pPr>
            <a:fld id="{20D37FCA-3DE3-40B4-AA6D-F4C03BA9DED3}" type="slidenum">
              <a:rPr lang="sv-SE" sz="1200" smtClean="0">
                <a:solidFill>
                  <a:srgbClr val="E27F00"/>
                </a:solidFill>
                <a:latin typeface="Bell Gothic Light"/>
              </a:rPr>
              <a:pPr algn="r">
                <a:defRPr/>
              </a:pPr>
              <a:t>‹#›</a:t>
            </a:fld>
            <a:endParaRPr lang="sv-SE" sz="1200" dirty="0">
              <a:solidFill>
                <a:srgbClr val="E27F00"/>
              </a:solidFill>
              <a:latin typeface="Bell Gothic Light"/>
            </a:endParaRPr>
          </a:p>
        </p:txBody>
      </p:sp>
    </p:spTree>
    <p:extLst>
      <p:ext uri="{BB962C8B-B14F-4D97-AF65-F5344CB8AC3E}">
        <p14:creationId xmlns:p14="http://schemas.microsoft.com/office/powerpoint/2010/main" val="3978138784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1729">
          <p15:clr>
            <a:srgbClr val="A4A3A4"/>
          </p15:clr>
        </p15:guide>
        <p15:guide id="2" pos="3820">
          <p15:clr>
            <a:srgbClr val="FBAE40"/>
          </p15:clr>
        </p15:guide>
        <p15:guide id="3" pos="531">
          <p15:clr>
            <a:srgbClr val="FBAE40"/>
          </p15:clr>
        </p15:guide>
        <p15:guide id="4" orient="horz" pos="1480">
          <p15:clr>
            <a:srgbClr val="A4A3A4"/>
          </p15:clr>
        </p15:guide>
        <p15:guide id="5" pos="758">
          <p15:clr>
            <a:srgbClr val="A4A3A4"/>
          </p15:clr>
        </p15:guide>
        <p15:guide id="6" orient="horz" pos="1253">
          <p15:clr>
            <a:srgbClr val="F26B43"/>
          </p15:clr>
        </p15:guide>
        <p15:guide id="7" orient="horz" pos="1094">
          <p15:clr>
            <a:srgbClr val="F26B43"/>
          </p15:clr>
        </p15:guide>
        <p15:guide id="8" pos="7108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Underrubrik 2"/>
          <p:cNvSpPr>
            <a:spLocks noGrp="1"/>
          </p:cNvSpPr>
          <p:nvPr>
            <p:ph type="subTitle" idx="1"/>
          </p:nvPr>
        </p:nvSpPr>
        <p:spPr>
          <a:xfrm>
            <a:off x="854538" y="1989138"/>
            <a:ext cx="9743757" cy="229616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2400">
                <a:solidFill>
                  <a:schemeClr val="tx1"/>
                </a:solidFill>
                <a:latin typeface="Bell Gothic Light"/>
                <a:cs typeface="Bell Gothic Light"/>
              </a:defRPr>
            </a:lvl1pPr>
            <a:lvl2pPr marL="45713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27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41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55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69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82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99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10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 dirty="0" smtClean="0"/>
              <a:t>Klicka här för att ändra format på underrubrik i bakgrunden</a:t>
            </a:r>
            <a:endParaRPr lang="sv-SE" dirty="0"/>
          </a:p>
        </p:txBody>
      </p:sp>
      <p:sp>
        <p:nvSpPr>
          <p:cNvPr id="13" name="Rubrik 1"/>
          <p:cNvSpPr>
            <a:spLocks noGrp="1"/>
          </p:cNvSpPr>
          <p:nvPr>
            <p:ph type="ctrTitle"/>
          </p:nvPr>
        </p:nvSpPr>
        <p:spPr>
          <a:xfrm>
            <a:off x="853123" y="1240093"/>
            <a:ext cx="9733597" cy="615095"/>
          </a:xfrm>
          <a:prstGeom prst="rect">
            <a:avLst/>
          </a:prstGeom>
        </p:spPr>
        <p:txBody>
          <a:bodyPr/>
          <a:lstStyle>
            <a:lvl1pPr algn="l">
              <a:defRPr sz="3600" b="1">
                <a:solidFill>
                  <a:srgbClr val="E27F00"/>
                </a:solidFill>
                <a:latin typeface="Bell Gothic Black"/>
                <a:cs typeface="Bell Gothic Black"/>
              </a:defRPr>
            </a:lvl1pPr>
          </a:lstStyle>
          <a:p>
            <a:r>
              <a:rPr lang="sv-SE" dirty="0" smtClean="0"/>
              <a:t>Klicka här för att ändra format</a:t>
            </a:r>
            <a:endParaRPr lang="sv-SE" dirty="0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2"/>
          </p:nvPr>
        </p:nvSpPr>
        <p:spPr>
          <a:xfrm>
            <a:off x="842963" y="6418496"/>
            <a:ext cx="12788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sv-SE" sz="1200" dirty="0">
              <a:solidFill>
                <a:srgbClr val="E27F00"/>
              </a:solidFill>
              <a:latin typeface="Bell Gothic Light"/>
            </a:endParaRPr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2636669" y="6418496"/>
            <a:ext cx="6711518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sv-SE" sz="1200" smtClean="0">
                <a:solidFill>
                  <a:srgbClr val="E27F00"/>
                </a:solidFill>
                <a:latin typeface="Bell Gothic Light"/>
              </a:rPr>
              <a:t>indatastod@trafikverket.se</a:t>
            </a:r>
            <a:endParaRPr lang="sv-SE" sz="1200" dirty="0">
              <a:solidFill>
                <a:srgbClr val="E27F00"/>
              </a:solidFill>
              <a:latin typeface="Bell Gothic Light"/>
            </a:endParaRPr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4"/>
          </p:nvPr>
        </p:nvSpPr>
        <p:spPr>
          <a:xfrm>
            <a:off x="10058400" y="6418496"/>
            <a:ext cx="1526958" cy="365125"/>
          </a:xfrm>
          <a:prstGeom prst="rect">
            <a:avLst/>
          </a:prstGeom>
        </p:spPr>
        <p:txBody>
          <a:bodyPr/>
          <a:lstStyle/>
          <a:p>
            <a:pPr algn="r">
              <a:defRPr/>
            </a:pPr>
            <a:fld id="{20D37FCA-3DE3-40B4-AA6D-F4C03BA9DED3}" type="slidenum">
              <a:rPr lang="sv-SE" sz="1200" smtClean="0">
                <a:solidFill>
                  <a:srgbClr val="E27F00"/>
                </a:solidFill>
                <a:latin typeface="Bell Gothic Light"/>
              </a:rPr>
              <a:pPr algn="r">
                <a:defRPr/>
              </a:pPr>
              <a:t>‹#›</a:t>
            </a:fld>
            <a:endParaRPr lang="sv-SE" sz="1200" dirty="0">
              <a:solidFill>
                <a:srgbClr val="E27F00"/>
              </a:solidFill>
              <a:latin typeface="Bell Gothic Light"/>
            </a:endParaRPr>
          </a:p>
        </p:txBody>
      </p:sp>
    </p:spTree>
    <p:extLst>
      <p:ext uri="{BB962C8B-B14F-4D97-AF65-F5344CB8AC3E}">
        <p14:creationId xmlns:p14="http://schemas.microsoft.com/office/powerpoint/2010/main" val="3977052865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1729" userDrawn="1">
          <p15:clr>
            <a:srgbClr val="A4A3A4"/>
          </p15:clr>
        </p15:guide>
        <p15:guide id="2" pos="3820" userDrawn="1">
          <p15:clr>
            <a:srgbClr val="FBAE40"/>
          </p15:clr>
        </p15:guide>
        <p15:guide id="3" pos="531" userDrawn="1">
          <p15:clr>
            <a:srgbClr val="FBAE40"/>
          </p15:clr>
        </p15:guide>
        <p15:guide id="4" orient="horz" pos="1480" userDrawn="1">
          <p15:clr>
            <a:srgbClr val="A4A3A4"/>
          </p15:clr>
        </p15:guide>
        <p15:guide id="5" pos="758" userDrawn="1">
          <p15:clr>
            <a:srgbClr val="A4A3A4"/>
          </p15:clr>
        </p15:guide>
        <p15:guide id="6" orient="horz" pos="1253" userDrawn="1">
          <p15:clr>
            <a:srgbClr val="F26B43"/>
          </p15:clr>
        </p15:guide>
        <p15:guide id="7" orient="horz" pos="1094" userDrawn="1">
          <p15:clr>
            <a:srgbClr val="F26B43"/>
          </p15:clr>
        </p15:guide>
        <p15:guide id="8" pos="7108" userDrawn="1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Rubrik och punktlis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853123" y="1239520"/>
            <a:ext cx="9733597" cy="624461"/>
          </a:xfrm>
          <a:prstGeom prst="rect">
            <a:avLst/>
          </a:prstGeom>
        </p:spPr>
        <p:txBody>
          <a:bodyPr/>
          <a:lstStyle>
            <a:lvl1pPr algn="l">
              <a:defRPr sz="3600" b="1">
                <a:solidFill>
                  <a:srgbClr val="E27F00"/>
                </a:solidFill>
                <a:latin typeface="Bell Gothic Black"/>
                <a:cs typeface="Bell Gothic Black"/>
              </a:defRPr>
            </a:lvl1pPr>
          </a:lstStyle>
          <a:p>
            <a:r>
              <a:rPr lang="sv-SE" dirty="0" smtClean="0"/>
              <a:t>Klicka här för att ändra format</a:t>
            </a:r>
            <a:endParaRPr lang="sv-SE" dirty="0"/>
          </a:p>
        </p:txBody>
      </p:sp>
      <p:sp>
        <p:nvSpPr>
          <p:cNvPr id="8" name="Platshållare för innehåll 2"/>
          <p:cNvSpPr>
            <a:spLocks noGrp="1"/>
          </p:cNvSpPr>
          <p:nvPr>
            <p:ph idx="1"/>
          </p:nvPr>
        </p:nvSpPr>
        <p:spPr>
          <a:xfrm>
            <a:off x="853123" y="1989138"/>
            <a:ext cx="9733597" cy="3680142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GB" noProof="0" dirty="0" err="1" smtClean="0"/>
              <a:t>Klicka</a:t>
            </a:r>
            <a:r>
              <a:rPr lang="en-GB" noProof="0" dirty="0" smtClean="0"/>
              <a:t> </a:t>
            </a:r>
            <a:r>
              <a:rPr lang="en-GB" noProof="0" dirty="0" err="1" smtClean="0"/>
              <a:t>här</a:t>
            </a:r>
            <a:r>
              <a:rPr lang="en-GB" noProof="0" dirty="0" smtClean="0"/>
              <a:t> </a:t>
            </a:r>
            <a:r>
              <a:rPr lang="en-GB" noProof="0" dirty="0" err="1" smtClean="0"/>
              <a:t>för</a:t>
            </a:r>
            <a:r>
              <a:rPr lang="en-GB" noProof="0" dirty="0" smtClean="0"/>
              <a:t> </a:t>
            </a:r>
            <a:r>
              <a:rPr lang="en-GB" noProof="0" dirty="0" err="1" smtClean="0"/>
              <a:t>att</a:t>
            </a:r>
            <a:r>
              <a:rPr lang="en-GB" noProof="0" dirty="0" smtClean="0"/>
              <a:t> </a:t>
            </a:r>
            <a:r>
              <a:rPr lang="en-GB" noProof="0" dirty="0" err="1" smtClean="0"/>
              <a:t>ändra</a:t>
            </a:r>
            <a:r>
              <a:rPr lang="en-GB" noProof="0" dirty="0" smtClean="0"/>
              <a:t> format </a:t>
            </a:r>
            <a:r>
              <a:rPr lang="en-GB" noProof="0" dirty="0" err="1" smtClean="0"/>
              <a:t>på</a:t>
            </a:r>
            <a:r>
              <a:rPr lang="en-GB" noProof="0" dirty="0" smtClean="0"/>
              <a:t> </a:t>
            </a:r>
            <a:r>
              <a:rPr lang="en-GB" noProof="0" dirty="0" err="1" smtClean="0"/>
              <a:t>bakgrundstexten</a:t>
            </a:r>
            <a:endParaRPr lang="en-GB" noProof="0" dirty="0" smtClean="0"/>
          </a:p>
          <a:p>
            <a:pPr lvl="1"/>
            <a:r>
              <a:rPr lang="en-GB" noProof="0" dirty="0" err="1" smtClean="0"/>
              <a:t>Nivå</a:t>
            </a:r>
            <a:r>
              <a:rPr lang="en-GB" noProof="0" dirty="0" smtClean="0"/>
              <a:t> </a:t>
            </a:r>
            <a:r>
              <a:rPr lang="en-GB" noProof="0" dirty="0" err="1" smtClean="0"/>
              <a:t>två</a:t>
            </a:r>
            <a:endParaRPr lang="en-GB" noProof="0" dirty="0" smtClean="0"/>
          </a:p>
          <a:p>
            <a:pPr lvl="2"/>
            <a:r>
              <a:rPr lang="en-GB" noProof="0" dirty="0" err="1" smtClean="0"/>
              <a:t>Nivå</a:t>
            </a:r>
            <a:r>
              <a:rPr lang="en-GB" noProof="0" dirty="0" smtClean="0"/>
              <a:t> </a:t>
            </a:r>
            <a:r>
              <a:rPr lang="en-GB" noProof="0" dirty="0" err="1" smtClean="0"/>
              <a:t>tre</a:t>
            </a:r>
            <a:endParaRPr lang="en-GB" noProof="0" dirty="0" smtClean="0"/>
          </a:p>
          <a:p>
            <a:pPr lvl="3"/>
            <a:r>
              <a:rPr lang="en-GB" noProof="0" dirty="0" err="1" smtClean="0"/>
              <a:t>Nivå</a:t>
            </a:r>
            <a:r>
              <a:rPr lang="en-GB" noProof="0" dirty="0" smtClean="0"/>
              <a:t> </a:t>
            </a:r>
            <a:r>
              <a:rPr lang="en-GB" noProof="0" dirty="0" err="1" smtClean="0"/>
              <a:t>fyra</a:t>
            </a:r>
            <a:endParaRPr lang="en-GB" noProof="0" dirty="0" smtClean="0"/>
          </a:p>
          <a:p>
            <a:pPr lvl="4"/>
            <a:r>
              <a:rPr lang="en-GB" noProof="0" dirty="0" err="1" smtClean="0"/>
              <a:t>Nivå</a:t>
            </a:r>
            <a:r>
              <a:rPr lang="en-GB" noProof="0" dirty="0" smtClean="0"/>
              <a:t> fem</a:t>
            </a:r>
            <a:endParaRPr lang="en-GB" noProof="0" dirty="0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2"/>
          </p:nvPr>
        </p:nvSpPr>
        <p:spPr>
          <a:xfrm>
            <a:off x="842963" y="6418496"/>
            <a:ext cx="12788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sv-SE" sz="1200" dirty="0">
              <a:solidFill>
                <a:srgbClr val="E27F00"/>
              </a:solidFill>
              <a:latin typeface="Bell Gothic Light"/>
            </a:endParaRPr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2636669" y="6418496"/>
            <a:ext cx="6711518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sv-SE" sz="1200" smtClean="0">
                <a:solidFill>
                  <a:srgbClr val="E27F00"/>
                </a:solidFill>
                <a:latin typeface="Bell Gothic Light"/>
              </a:rPr>
              <a:t>indatastod@trafikverket.se</a:t>
            </a:r>
            <a:endParaRPr lang="sv-SE" sz="1200" dirty="0">
              <a:solidFill>
                <a:srgbClr val="E27F00"/>
              </a:solidFill>
              <a:latin typeface="Bell Gothic Light"/>
            </a:endParaRPr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4"/>
          </p:nvPr>
        </p:nvSpPr>
        <p:spPr>
          <a:xfrm>
            <a:off x="10058400" y="6418496"/>
            <a:ext cx="1526958" cy="365125"/>
          </a:xfrm>
          <a:prstGeom prst="rect">
            <a:avLst/>
          </a:prstGeom>
        </p:spPr>
        <p:txBody>
          <a:bodyPr/>
          <a:lstStyle/>
          <a:p>
            <a:pPr algn="r">
              <a:defRPr/>
            </a:pPr>
            <a:fld id="{20D37FCA-3DE3-40B4-AA6D-F4C03BA9DED3}" type="slidenum">
              <a:rPr lang="sv-SE" sz="1200" smtClean="0">
                <a:solidFill>
                  <a:srgbClr val="E27F00"/>
                </a:solidFill>
                <a:latin typeface="Bell Gothic Light"/>
              </a:rPr>
              <a:pPr algn="r">
                <a:defRPr/>
              </a:pPr>
              <a:t>‹#›</a:t>
            </a:fld>
            <a:endParaRPr lang="sv-SE" sz="1200" dirty="0">
              <a:solidFill>
                <a:srgbClr val="E27F00"/>
              </a:solidFill>
              <a:latin typeface="Bell Gothic Light"/>
            </a:endParaRPr>
          </a:p>
        </p:txBody>
      </p:sp>
    </p:spTree>
    <p:extLst>
      <p:ext uri="{BB962C8B-B14F-4D97-AF65-F5344CB8AC3E}">
        <p14:creationId xmlns:p14="http://schemas.microsoft.com/office/powerpoint/2010/main" val="468299102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1729" userDrawn="1">
          <p15:clr>
            <a:srgbClr val="A4A3A4"/>
          </p15:clr>
        </p15:guide>
        <p15:guide id="2" pos="3820" userDrawn="1">
          <p15:clr>
            <a:srgbClr val="FBAE40"/>
          </p15:clr>
        </p15:guide>
        <p15:guide id="3" pos="531" userDrawn="1">
          <p15:clr>
            <a:srgbClr val="FBAE40"/>
          </p15:clr>
        </p15:guide>
        <p15:guide id="4" orient="horz" pos="1480" userDrawn="1">
          <p15:clr>
            <a:srgbClr val="A4A3A4"/>
          </p15:clr>
        </p15:guide>
        <p15:guide id="5" pos="758" userDrawn="1">
          <p15:clr>
            <a:srgbClr val="A4A3A4"/>
          </p15:clr>
        </p15:guide>
        <p15:guide id="6" orient="horz" pos="1253" userDrawn="1">
          <p15:clr>
            <a:srgbClr val="F26B43"/>
          </p15:clr>
        </p15:guide>
        <p15:guide id="7" orient="horz" pos="1094" userDrawn="1">
          <p15:clr>
            <a:srgbClr val="F26B43"/>
          </p15:clr>
        </p15:guide>
        <p15:guide id="8" pos="7108" userDrawn="1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7" Type="http://schemas.openxmlformats.org/officeDocument/2006/relationships/image" Target="../media/image4.png"/><Relationship Id="rId2" Type="http://schemas.openxmlformats.org/officeDocument/2006/relationships/slideLayout" Target="../slideLayouts/slideLayout5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.png"/><Relationship Id="rId5" Type="http://schemas.openxmlformats.org/officeDocument/2006/relationships/theme" Target="../theme/theme3.xml"/><Relationship Id="rId4" Type="http://schemas.openxmlformats.org/officeDocument/2006/relationships/slideLayout" Target="../slideLayouts/slideLayout7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slideLayout" Target="../slideLayouts/slideLayout10.xml"/><Relationship Id="rId7" Type="http://schemas.openxmlformats.org/officeDocument/2006/relationships/theme" Target="../theme/theme4.xml"/><Relationship Id="rId2" Type="http://schemas.openxmlformats.org/officeDocument/2006/relationships/slideLayout" Target="../slideLayouts/slideLayout9.xml"/><Relationship Id="rId1" Type="http://schemas.openxmlformats.org/officeDocument/2006/relationships/slideLayout" Target="../slideLayouts/slideLayout8.xml"/><Relationship Id="rId6" Type="http://schemas.openxmlformats.org/officeDocument/2006/relationships/slideLayout" Target="../slideLayouts/slideLayout13.xml"/><Relationship Id="rId5" Type="http://schemas.openxmlformats.org/officeDocument/2006/relationships/slideLayout" Target="../slideLayouts/slideLayout12.xml"/><Relationship Id="rId4" Type="http://schemas.openxmlformats.org/officeDocument/2006/relationships/slideLayout" Target="../slideLayouts/slideLayout11.xml"/><Relationship Id="rId9" Type="http://schemas.openxmlformats.org/officeDocument/2006/relationships/image" Target="../media/image3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ktangel 2"/>
          <p:cNvSpPr/>
          <p:nvPr userDrawn="1"/>
        </p:nvSpPr>
        <p:spPr>
          <a:xfrm>
            <a:off x="-1" y="-20043"/>
            <a:ext cx="12126911" cy="6974757"/>
          </a:xfrm>
          <a:prstGeom prst="rect">
            <a:avLst/>
          </a:prstGeom>
          <a:solidFill>
            <a:srgbClr val="E27F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pic>
        <p:nvPicPr>
          <p:cNvPr id="5" name="Bildobjekt 4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7510" y="833554"/>
            <a:ext cx="4651888" cy="4696108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19" r:id="rId1"/>
  </p:sldLayoutIdLst>
  <p:timing>
    <p:tnLst>
      <p:par>
        <p:cTn id="1" dur="indefinite" restart="never" nodeType="tmRoot"/>
      </p:par>
    </p:tnLst>
  </p:timing>
  <p:hf sldNum="0" hdr="0" dt="0"/>
  <p:txStyles>
    <p:titleStyle>
      <a:lvl1pPr algn="ctr" defTabSz="457138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pitchFamily="31" charset="-128"/>
          <a:cs typeface="ＭＳ Ｐゴシック"/>
        </a:defRPr>
      </a:lvl1pPr>
      <a:lvl2pPr algn="ctr" defTabSz="457138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1" charset="0"/>
          <a:ea typeface="ＭＳ Ｐゴシック" pitchFamily="31" charset="-128"/>
          <a:cs typeface="ＭＳ Ｐゴシック"/>
        </a:defRPr>
      </a:lvl2pPr>
      <a:lvl3pPr algn="ctr" defTabSz="457138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1" charset="0"/>
          <a:ea typeface="ＭＳ Ｐゴシック" pitchFamily="31" charset="-128"/>
          <a:cs typeface="ＭＳ Ｐゴシック"/>
        </a:defRPr>
      </a:lvl3pPr>
      <a:lvl4pPr algn="ctr" defTabSz="457138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1" charset="0"/>
          <a:ea typeface="ＭＳ Ｐゴシック" pitchFamily="31" charset="-128"/>
          <a:cs typeface="ＭＳ Ｐゴシック"/>
        </a:defRPr>
      </a:lvl4pPr>
      <a:lvl5pPr algn="ctr" defTabSz="457138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1" charset="0"/>
          <a:ea typeface="ＭＳ Ｐゴシック" pitchFamily="31" charset="-128"/>
          <a:cs typeface="ＭＳ Ｐゴシック"/>
        </a:defRPr>
      </a:lvl5pPr>
      <a:lvl6pPr marL="457138" algn="ctr" defTabSz="457138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1" charset="0"/>
          <a:ea typeface="ＭＳ Ｐゴシック" pitchFamily="31" charset="-128"/>
        </a:defRPr>
      </a:lvl6pPr>
      <a:lvl7pPr marL="914276" algn="ctr" defTabSz="457138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1" charset="0"/>
          <a:ea typeface="ＭＳ Ｐゴシック" pitchFamily="31" charset="-128"/>
        </a:defRPr>
      </a:lvl7pPr>
      <a:lvl8pPr marL="1371414" algn="ctr" defTabSz="457138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1" charset="0"/>
          <a:ea typeface="ＭＳ Ｐゴシック" pitchFamily="31" charset="-128"/>
        </a:defRPr>
      </a:lvl8pPr>
      <a:lvl9pPr marL="1828553" algn="ctr" defTabSz="457138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1" charset="0"/>
          <a:ea typeface="ＭＳ Ｐゴシック" pitchFamily="31" charset="-128"/>
        </a:defRPr>
      </a:lvl9pPr>
    </p:titleStyle>
    <p:bodyStyle>
      <a:lvl1pPr marL="342854" indent="-342854" algn="l" defTabSz="457138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Bell Gothic Light"/>
          <a:ea typeface="ＭＳ Ｐゴシック" pitchFamily="31" charset="-128"/>
          <a:cs typeface="Bell Gothic Light"/>
        </a:defRPr>
      </a:lvl1pPr>
      <a:lvl2pPr marL="742848" indent="-285711" algn="l" defTabSz="457138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Bell Gothic Light"/>
          <a:ea typeface="ＭＳ Ｐゴシック" pitchFamily="31" charset="-128"/>
          <a:cs typeface="Bell Gothic Light"/>
        </a:defRPr>
      </a:lvl2pPr>
      <a:lvl3pPr marL="1142845" indent="-228568" algn="l" defTabSz="457138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Bell Gothic Light"/>
          <a:ea typeface="ＭＳ Ｐゴシック" pitchFamily="31" charset="-128"/>
          <a:cs typeface="Bell Gothic Light"/>
        </a:defRPr>
      </a:lvl3pPr>
      <a:lvl4pPr marL="1599982" indent="-228568" algn="l" defTabSz="457138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Bell Gothic Light"/>
          <a:ea typeface="ＭＳ Ｐゴシック" pitchFamily="31" charset="-128"/>
          <a:cs typeface="Bell Gothic Light"/>
        </a:defRPr>
      </a:lvl4pPr>
      <a:lvl5pPr marL="2057121" indent="-228568" algn="l" defTabSz="457138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Bell Gothic Light"/>
          <a:ea typeface="ＭＳ Ｐゴシック" pitchFamily="31" charset="-128"/>
          <a:cs typeface="Bell Gothic Light"/>
        </a:defRPr>
      </a:lvl5pPr>
      <a:lvl6pPr marL="2514261" indent="-228568" algn="l" defTabSz="457138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396" indent="-228568" algn="l" defTabSz="457138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535" indent="-228568" algn="l" defTabSz="457138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673" indent="-228568" algn="l" defTabSz="457138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45713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38" algn="l" defTabSz="45713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276" algn="l" defTabSz="45713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14" algn="l" defTabSz="45713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553" algn="l" defTabSz="45713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691" algn="l" defTabSz="45713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828" algn="l" defTabSz="45713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965" algn="l" defTabSz="45713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104" algn="l" defTabSz="45713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20" userDrawn="1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objekt 3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69865" y="654154"/>
            <a:ext cx="5188770" cy="51887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30425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9" r:id="rId1"/>
    <p:sldLayoutId id="2147483741" r:id="rId2"/>
  </p:sldLayoutIdLst>
  <p:timing>
    <p:tnLst>
      <p:par>
        <p:cTn id="1" dur="indefinite" restart="never" nodeType="tmRoot"/>
      </p:par>
    </p:tnLst>
  </p:timing>
  <p:hf sldNum="0" hdr="0" dt="0"/>
  <p:txStyles>
    <p:titleStyle>
      <a:lvl1pPr algn="ctr" defTabSz="457138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pitchFamily="31" charset="-128"/>
          <a:cs typeface="ＭＳ Ｐゴシック"/>
        </a:defRPr>
      </a:lvl1pPr>
      <a:lvl2pPr algn="ctr" defTabSz="457138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1" charset="0"/>
          <a:ea typeface="ＭＳ Ｐゴシック" pitchFamily="31" charset="-128"/>
          <a:cs typeface="ＭＳ Ｐゴシック"/>
        </a:defRPr>
      </a:lvl2pPr>
      <a:lvl3pPr algn="ctr" defTabSz="457138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1" charset="0"/>
          <a:ea typeface="ＭＳ Ｐゴシック" pitchFamily="31" charset="-128"/>
          <a:cs typeface="ＭＳ Ｐゴシック"/>
        </a:defRPr>
      </a:lvl3pPr>
      <a:lvl4pPr algn="ctr" defTabSz="457138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1" charset="0"/>
          <a:ea typeface="ＭＳ Ｐゴシック" pitchFamily="31" charset="-128"/>
          <a:cs typeface="ＭＳ Ｐゴシック"/>
        </a:defRPr>
      </a:lvl4pPr>
      <a:lvl5pPr algn="ctr" defTabSz="457138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1" charset="0"/>
          <a:ea typeface="ＭＳ Ｐゴシック" pitchFamily="31" charset="-128"/>
          <a:cs typeface="ＭＳ Ｐゴシック"/>
        </a:defRPr>
      </a:lvl5pPr>
      <a:lvl6pPr marL="457138" algn="ctr" defTabSz="457138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1" charset="0"/>
          <a:ea typeface="ＭＳ Ｐゴシック" pitchFamily="31" charset="-128"/>
        </a:defRPr>
      </a:lvl6pPr>
      <a:lvl7pPr marL="914276" algn="ctr" defTabSz="457138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1" charset="0"/>
          <a:ea typeface="ＭＳ Ｐゴシック" pitchFamily="31" charset="-128"/>
        </a:defRPr>
      </a:lvl7pPr>
      <a:lvl8pPr marL="1371414" algn="ctr" defTabSz="457138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1" charset="0"/>
          <a:ea typeface="ＭＳ Ｐゴシック" pitchFamily="31" charset="-128"/>
        </a:defRPr>
      </a:lvl8pPr>
      <a:lvl9pPr marL="1828553" algn="ctr" defTabSz="457138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1" charset="0"/>
          <a:ea typeface="ＭＳ Ｐゴシック" pitchFamily="31" charset="-128"/>
        </a:defRPr>
      </a:lvl9pPr>
    </p:titleStyle>
    <p:bodyStyle>
      <a:lvl1pPr marL="342854" indent="-342854" algn="l" defTabSz="457138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Bell Gothic Light"/>
          <a:ea typeface="ＭＳ Ｐゴシック" pitchFamily="31" charset="-128"/>
          <a:cs typeface="Bell Gothic Light"/>
        </a:defRPr>
      </a:lvl1pPr>
      <a:lvl2pPr marL="742848" indent="-285711" algn="l" defTabSz="457138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Bell Gothic Light"/>
          <a:ea typeface="ＭＳ Ｐゴシック" pitchFamily="31" charset="-128"/>
          <a:cs typeface="Bell Gothic Light"/>
        </a:defRPr>
      </a:lvl2pPr>
      <a:lvl3pPr marL="1142845" indent="-228568" algn="l" defTabSz="457138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Bell Gothic Light"/>
          <a:ea typeface="ＭＳ Ｐゴシック" pitchFamily="31" charset="-128"/>
          <a:cs typeface="Bell Gothic Light"/>
        </a:defRPr>
      </a:lvl3pPr>
      <a:lvl4pPr marL="1599982" indent="-228568" algn="l" defTabSz="457138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Bell Gothic Light"/>
          <a:ea typeface="ＭＳ Ｐゴシック" pitchFamily="31" charset="-128"/>
          <a:cs typeface="Bell Gothic Light"/>
        </a:defRPr>
      </a:lvl4pPr>
      <a:lvl5pPr marL="2057121" indent="-228568" algn="l" defTabSz="457138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Bell Gothic Light"/>
          <a:ea typeface="ＭＳ Ｐゴシック" pitchFamily="31" charset="-128"/>
          <a:cs typeface="Bell Gothic Light"/>
        </a:defRPr>
      </a:lvl5pPr>
      <a:lvl6pPr marL="2514261" indent="-228568" algn="l" defTabSz="457138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396" indent="-228568" algn="l" defTabSz="457138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535" indent="-228568" algn="l" defTabSz="457138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673" indent="-228568" algn="l" defTabSz="457138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45713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38" algn="l" defTabSz="45713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276" algn="l" defTabSz="45713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14" algn="l" defTabSz="45713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553" algn="l" defTabSz="45713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691" algn="l" defTabSz="45713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828" algn="l" defTabSz="45713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965" algn="l" defTabSz="45713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104" algn="l" defTabSz="45713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3820">
          <p15:clr>
            <a:srgbClr val="F26B43"/>
          </p15:clr>
        </p15:guide>
      </p15:sldGuideLst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Bildobjekt 8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78434" y="182516"/>
            <a:ext cx="1211032" cy="1191939"/>
          </a:xfrm>
          <a:prstGeom prst="rect">
            <a:avLst/>
          </a:prstGeom>
        </p:spPr>
      </p:pic>
      <p:sp>
        <p:nvSpPr>
          <p:cNvPr id="10" name="Platshållare för datum 3"/>
          <p:cNvSpPr>
            <a:spLocks noGrp="1"/>
          </p:cNvSpPr>
          <p:nvPr>
            <p:ph type="dt" sz="half" idx="2"/>
          </p:nvPr>
        </p:nvSpPr>
        <p:spPr>
          <a:xfrm>
            <a:off x="351898" y="6364654"/>
            <a:ext cx="1484923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900">
                <a:solidFill>
                  <a:schemeClr val="accent1">
                    <a:lumMod val="50000"/>
                  </a:schemeClr>
                </a:solidFill>
                <a:latin typeface="Bell Gothic Light"/>
              </a:defRPr>
            </a:lvl1pPr>
          </a:lstStyle>
          <a:p>
            <a:pPr>
              <a:defRPr/>
            </a:pPr>
            <a:endParaRPr lang="sv-SE" dirty="0"/>
          </a:p>
        </p:txBody>
      </p:sp>
      <p:sp>
        <p:nvSpPr>
          <p:cNvPr id="11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1916723" y="6364654"/>
            <a:ext cx="2655277" cy="356821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900">
                <a:solidFill>
                  <a:schemeClr val="accent1">
                    <a:lumMod val="50000"/>
                  </a:schemeClr>
                </a:solidFill>
                <a:latin typeface="Bell Gothic Light"/>
              </a:defRPr>
            </a:lvl1pPr>
          </a:lstStyle>
          <a:p>
            <a:pPr>
              <a:defRPr/>
            </a:pPr>
            <a:r>
              <a:rPr lang="sv-SE" smtClean="0"/>
              <a:t>indatastod@trafikverket.se</a:t>
            </a:r>
            <a:endParaRPr lang="sv-SE" dirty="0"/>
          </a:p>
        </p:txBody>
      </p:sp>
      <p:sp>
        <p:nvSpPr>
          <p:cNvPr id="12" name="Platshållare för bildnummer 5"/>
          <p:cNvSpPr>
            <a:spLocks noGrp="1"/>
          </p:cNvSpPr>
          <p:nvPr>
            <p:ph type="sldNum" sz="quarter" idx="4"/>
          </p:nvPr>
        </p:nvSpPr>
        <p:spPr>
          <a:xfrm>
            <a:off x="6814981" y="6364654"/>
            <a:ext cx="1994877" cy="347540"/>
          </a:xfrm>
          <a:prstGeom prst="rect">
            <a:avLst/>
          </a:prstGeom>
        </p:spPr>
        <p:txBody>
          <a:bodyPr wrap="square" numCol="1" anchor="t" anchorCtr="0" compatLnSpc="1">
            <a:prstTxWarp prst="textNoShape">
              <a:avLst/>
            </a:prstTxWarp>
          </a:bodyPr>
          <a:lstStyle>
            <a:lvl1pPr algn="r">
              <a:defRPr sz="900">
                <a:solidFill>
                  <a:schemeClr val="accent1">
                    <a:lumMod val="50000"/>
                  </a:schemeClr>
                </a:solidFill>
                <a:latin typeface="Calibri" pitchFamily="31" charset="0"/>
              </a:defRPr>
            </a:lvl1pPr>
          </a:lstStyle>
          <a:p>
            <a:pPr>
              <a:defRPr/>
            </a:pPr>
            <a:fld id="{20D37FCA-3DE3-40B4-AA6D-F4C03BA9DED3}" type="slidenum">
              <a:rPr lang="sv-SE" smtClean="0"/>
              <a:pPr>
                <a:defRPr/>
              </a:pPr>
              <a:t>‹#›</a:t>
            </a:fld>
            <a:endParaRPr lang="sv-SE" dirty="0"/>
          </a:p>
        </p:txBody>
      </p:sp>
      <p:pic>
        <p:nvPicPr>
          <p:cNvPr id="2" name="Bildobjekt 1"/>
          <p:cNvPicPr>
            <a:picLocks noChangeAspect="1"/>
          </p:cNvPicPr>
          <p:nvPr userDrawn="1"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808" r="-1"/>
          <a:stretch/>
        </p:blipFill>
        <p:spPr>
          <a:xfrm>
            <a:off x="-28279" y="6302788"/>
            <a:ext cx="12155192" cy="5552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92917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0" r:id="rId1"/>
    <p:sldLayoutId id="2147483734" r:id="rId2"/>
    <p:sldLayoutId id="2147483759" r:id="rId3"/>
    <p:sldLayoutId id="2147483761" r:id="rId4"/>
  </p:sldLayoutIdLst>
  <p:timing>
    <p:tnLst>
      <p:par>
        <p:cTn id="1" dur="indefinite" restart="never" nodeType="tmRoot"/>
      </p:par>
    </p:tnLst>
  </p:timing>
  <p:hf sldNum="0" hdr="0" dt="0"/>
  <p:txStyles>
    <p:titleStyle>
      <a:lvl1pPr algn="ctr" defTabSz="457138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pitchFamily="31" charset="-128"/>
          <a:cs typeface="ＭＳ Ｐゴシック"/>
        </a:defRPr>
      </a:lvl1pPr>
      <a:lvl2pPr algn="ctr" defTabSz="457138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1" charset="0"/>
          <a:ea typeface="ＭＳ Ｐゴシック" pitchFamily="31" charset="-128"/>
          <a:cs typeface="ＭＳ Ｐゴシック"/>
        </a:defRPr>
      </a:lvl2pPr>
      <a:lvl3pPr algn="ctr" defTabSz="457138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1" charset="0"/>
          <a:ea typeface="ＭＳ Ｐゴシック" pitchFamily="31" charset="-128"/>
          <a:cs typeface="ＭＳ Ｐゴシック"/>
        </a:defRPr>
      </a:lvl3pPr>
      <a:lvl4pPr algn="ctr" defTabSz="457138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1" charset="0"/>
          <a:ea typeface="ＭＳ Ｐゴシック" pitchFamily="31" charset="-128"/>
          <a:cs typeface="ＭＳ Ｐゴシック"/>
        </a:defRPr>
      </a:lvl4pPr>
      <a:lvl5pPr algn="ctr" defTabSz="457138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1" charset="0"/>
          <a:ea typeface="ＭＳ Ｐゴシック" pitchFamily="31" charset="-128"/>
          <a:cs typeface="ＭＳ Ｐゴシック"/>
        </a:defRPr>
      </a:lvl5pPr>
      <a:lvl6pPr marL="457138" algn="ctr" defTabSz="457138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1" charset="0"/>
          <a:ea typeface="ＭＳ Ｐゴシック" pitchFamily="31" charset="-128"/>
        </a:defRPr>
      </a:lvl6pPr>
      <a:lvl7pPr marL="914276" algn="ctr" defTabSz="457138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1" charset="0"/>
          <a:ea typeface="ＭＳ Ｐゴシック" pitchFamily="31" charset="-128"/>
        </a:defRPr>
      </a:lvl7pPr>
      <a:lvl8pPr marL="1371414" algn="ctr" defTabSz="457138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1" charset="0"/>
          <a:ea typeface="ＭＳ Ｐゴシック" pitchFamily="31" charset="-128"/>
        </a:defRPr>
      </a:lvl8pPr>
      <a:lvl9pPr marL="1828553" algn="ctr" defTabSz="457138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1" charset="0"/>
          <a:ea typeface="ＭＳ Ｐゴシック" pitchFamily="31" charset="-128"/>
        </a:defRPr>
      </a:lvl9pPr>
    </p:titleStyle>
    <p:bodyStyle>
      <a:lvl1pPr marL="342854" indent="-342854" algn="l" defTabSz="457138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Bell Gothic Light"/>
          <a:ea typeface="ＭＳ Ｐゴシック" pitchFamily="31" charset="-128"/>
          <a:cs typeface="Bell Gothic Light"/>
        </a:defRPr>
      </a:lvl1pPr>
      <a:lvl2pPr marL="742848" indent="-285711" algn="l" defTabSz="457138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Bell Gothic Light"/>
          <a:ea typeface="ＭＳ Ｐゴシック" pitchFamily="31" charset="-128"/>
          <a:cs typeface="Bell Gothic Light"/>
        </a:defRPr>
      </a:lvl2pPr>
      <a:lvl3pPr marL="1142845" indent="-228568" algn="l" defTabSz="457138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Bell Gothic Light"/>
          <a:ea typeface="ＭＳ Ｐゴシック" pitchFamily="31" charset="-128"/>
          <a:cs typeface="Bell Gothic Light"/>
        </a:defRPr>
      </a:lvl3pPr>
      <a:lvl4pPr marL="1599982" indent="-228568" algn="l" defTabSz="457138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Bell Gothic Light"/>
          <a:ea typeface="ＭＳ Ｐゴシック" pitchFamily="31" charset="-128"/>
          <a:cs typeface="Bell Gothic Light"/>
        </a:defRPr>
      </a:lvl4pPr>
      <a:lvl5pPr marL="2057121" indent="-228568" algn="l" defTabSz="457138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Bell Gothic Light"/>
          <a:ea typeface="ＭＳ Ｐゴシック" pitchFamily="31" charset="-128"/>
          <a:cs typeface="Bell Gothic Light"/>
        </a:defRPr>
      </a:lvl5pPr>
      <a:lvl6pPr marL="2514261" indent="-228568" algn="l" defTabSz="457138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396" indent="-228568" algn="l" defTabSz="457138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535" indent="-228568" algn="l" defTabSz="457138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673" indent="-228568" algn="l" defTabSz="457138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45713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38" algn="l" defTabSz="45713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276" algn="l" defTabSz="45713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14" algn="l" defTabSz="45713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553" algn="l" defTabSz="45713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691" algn="l" defTabSz="45713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828" algn="l" defTabSz="45713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965" algn="l" defTabSz="45713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104" algn="l" defTabSz="45713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/>
    </p:ext>
  </p:extLst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objekt 3"/>
          <p:cNvPicPr>
            <a:picLocks noChangeAspect="1"/>
          </p:cNvPicPr>
          <p:nvPr userDrawn="1"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808" r="-1"/>
          <a:stretch/>
        </p:blipFill>
        <p:spPr>
          <a:xfrm>
            <a:off x="-28279" y="6302788"/>
            <a:ext cx="12155192" cy="555212"/>
          </a:xfrm>
          <a:prstGeom prst="rect">
            <a:avLst/>
          </a:prstGeom>
        </p:spPr>
      </p:pic>
      <p:pic>
        <p:nvPicPr>
          <p:cNvPr id="7" name="Bildobjekt 6"/>
          <p:cNvPicPr>
            <a:picLocks noChangeAspect="1"/>
          </p:cNvPicPr>
          <p:nvPr userDrawn="1"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78434" y="182516"/>
            <a:ext cx="1211032" cy="11919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01560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6" r:id="rId1"/>
    <p:sldLayoutId id="2147483727" r:id="rId2"/>
    <p:sldLayoutId id="2147483735" r:id="rId3"/>
    <p:sldLayoutId id="2147483736" r:id="rId4"/>
    <p:sldLayoutId id="2147483737" r:id="rId5"/>
    <p:sldLayoutId id="2147483760" r:id="rId6"/>
  </p:sldLayoutIdLst>
  <p:timing>
    <p:tnLst>
      <p:par>
        <p:cTn id="1" dur="indefinite" restart="never" nodeType="tmRoot"/>
      </p:par>
    </p:tnLst>
  </p:timing>
  <p:hf sldNum="0" hdr="0" dt="0"/>
  <p:txStyles>
    <p:titleStyle>
      <a:lvl1pPr algn="ctr" defTabSz="457138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pitchFamily="31" charset="-128"/>
          <a:cs typeface="ＭＳ Ｐゴシック"/>
        </a:defRPr>
      </a:lvl1pPr>
      <a:lvl2pPr algn="ctr" defTabSz="457138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1" charset="0"/>
          <a:ea typeface="ＭＳ Ｐゴシック" pitchFamily="31" charset="-128"/>
          <a:cs typeface="ＭＳ Ｐゴシック"/>
        </a:defRPr>
      </a:lvl2pPr>
      <a:lvl3pPr algn="ctr" defTabSz="457138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1" charset="0"/>
          <a:ea typeface="ＭＳ Ｐゴシック" pitchFamily="31" charset="-128"/>
          <a:cs typeface="ＭＳ Ｐゴシック"/>
        </a:defRPr>
      </a:lvl3pPr>
      <a:lvl4pPr algn="ctr" defTabSz="457138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1" charset="0"/>
          <a:ea typeface="ＭＳ Ｐゴシック" pitchFamily="31" charset="-128"/>
          <a:cs typeface="ＭＳ Ｐゴシック"/>
        </a:defRPr>
      </a:lvl4pPr>
      <a:lvl5pPr algn="ctr" defTabSz="457138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1" charset="0"/>
          <a:ea typeface="ＭＳ Ｐゴシック" pitchFamily="31" charset="-128"/>
          <a:cs typeface="ＭＳ Ｐゴシック"/>
        </a:defRPr>
      </a:lvl5pPr>
      <a:lvl6pPr marL="457138" algn="ctr" defTabSz="457138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1" charset="0"/>
          <a:ea typeface="ＭＳ Ｐゴシック" pitchFamily="31" charset="-128"/>
        </a:defRPr>
      </a:lvl6pPr>
      <a:lvl7pPr marL="914276" algn="ctr" defTabSz="457138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1" charset="0"/>
          <a:ea typeface="ＭＳ Ｐゴシック" pitchFamily="31" charset="-128"/>
        </a:defRPr>
      </a:lvl7pPr>
      <a:lvl8pPr marL="1371414" algn="ctr" defTabSz="457138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1" charset="0"/>
          <a:ea typeface="ＭＳ Ｐゴシック" pitchFamily="31" charset="-128"/>
        </a:defRPr>
      </a:lvl8pPr>
      <a:lvl9pPr marL="1828553" algn="ctr" defTabSz="457138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1" charset="0"/>
          <a:ea typeface="ＭＳ Ｐゴシック" pitchFamily="31" charset="-128"/>
        </a:defRPr>
      </a:lvl9pPr>
    </p:titleStyle>
    <p:bodyStyle>
      <a:lvl1pPr marL="342854" indent="-342854" algn="l" defTabSz="457138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Bell Gothic Light"/>
          <a:ea typeface="ＭＳ Ｐゴシック" pitchFamily="31" charset="-128"/>
          <a:cs typeface="Bell Gothic Light"/>
        </a:defRPr>
      </a:lvl1pPr>
      <a:lvl2pPr marL="742848" indent="-285711" algn="l" defTabSz="457138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Bell Gothic Light"/>
          <a:ea typeface="ＭＳ Ｐゴシック" pitchFamily="31" charset="-128"/>
          <a:cs typeface="Bell Gothic Light"/>
        </a:defRPr>
      </a:lvl2pPr>
      <a:lvl3pPr marL="1142845" indent="-228568" algn="l" defTabSz="457138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Bell Gothic Light"/>
          <a:ea typeface="ＭＳ Ｐゴシック" pitchFamily="31" charset="-128"/>
          <a:cs typeface="Bell Gothic Light"/>
        </a:defRPr>
      </a:lvl3pPr>
      <a:lvl4pPr marL="1599982" indent="-228568" algn="l" defTabSz="457138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Bell Gothic Light"/>
          <a:ea typeface="ＭＳ Ｐゴシック" pitchFamily="31" charset="-128"/>
          <a:cs typeface="Bell Gothic Light"/>
        </a:defRPr>
      </a:lvl4pPr>
      <a:lvl5pPr marL="2057121" indent="-228568" algn="l" defTabSz="457138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Bell Gothic Light"/>
          <a:ea typeface="ＭＳ Ｐゴシック" pitchFamily="31" charset="-128"/>
          <a:cs typeface="Bell Gothic Light"/>
        </a:defRPr>
      </a:lvl5pPr>
      <a:lvl6pPr marL="2514261" indent="-228568" algn="l" defTabSz="457138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396" indent="-228568" algn="l" defTabSz="457138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535" indent="-228568" algn="l" defTabSz="457138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673" indent="-228568" algn="l" defTabSz="457138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45713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38" algn="l" defTabSz="45713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276" algn="l" defTabSz="45713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14" algn="l" defTabSz="45713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553" algn="l" defTabSz="45713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691" algn="l" defTabSz="45713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828" algn="l" defTabSz="45713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965" algn="l" defTabSz="45713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104" algn="l" defTabSz="45713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indatastod@trafikverket.se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mailto:indatastod@trafikverket.se" TargetMode="Externa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3.xml"/><Relationship Id="rId4" Type="http://schemas.openxmlformats.org/officeDocument/2006/relationships/hyperlink" Target="mailto:indatastod@trafikverket.se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mailto:indatastod@trafikverket.se" TargetMode="Externa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mailto:indatastod@trafikverket.se" TargetMode="Externa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mailto:indatastod@trafikverket.se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mailto:indatastod@trafikverket.se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6.png"/><Relationship Id="rId4" Type="http://schemas.openxmlformats.org/officeDocument/2006/relationships/hyperlink" Target="mailto:indatastod@trafikverket.se" TargetMode="Externa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hyperlink" Target="mailto:indatastod@trafikverket.se" TargetMode="External"/><Relationship Id="rId3" Type="http://schemas.openxmlformats.org/officeDocument/2006/relationships/image" Target="../media/image7.gif"/><Relationship Id="rId7" Type="http://schemas.openxmlformats.org/officeDocument/2006/relationships/image" Target="../media/image11.gi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0.gif"/><Relationship Id="rId5" Type="http://schemas.openxmlformats.org/officeDocument/2006/relationships/image" Target="../media/image9.gif"/><Relationship Id="rId4" Type="http://schemas.openxmlformats.org/officeDocument/2006/relationships/image" Target="../media/image8.gi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Relationship Id="rId6" Type="http://schemas.openxmlformats.org/officeDocument/2006/relationships/hyperlink" Target="mailto:indatastod@trafikverket.se" TargetMode="External"/><Relationship Id="rId5" Type="http://schemas.openxmlformats.org/officeDocument/2006/relationships/image" Target="../media/image9.gif"/><Relationship Id="rId4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Relationship Id="rId4" Type="http://schemas.openxmlformats.org/officeDocument/2006/relationships/hyperlink" Target="mailto:indatastod@trafikverket.se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3.xml"/><Relationship Id="rId4" Type="http://schemas.openxmlformats.org/officeDocument/2006/relationships/hyperlink" Target="mailto:indatastod@trafikverket.se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mailto:indatastod@trafikverket.se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ruta 1"/>
          <p:cNvSpPr txBox="1"/>
          <p:nvPr/>
        </p:nvSpPr>
        <p:spPr>
          <a:xfrm>
            <a:off x="8279705" y="488515"/>
            <a:ext cx="348223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2000" b="1" dirty="0" smtClean="0">
                <a:hlinkClick r:id="rId3"/>
              </a:rPr>
              <a:t>indatastod@trafikverket.se</a:t>
            </a:r>
            <a:endParaRPr lang="sv-SE" b="1" dirty="0"/>
          </a:p>
        </p:txBody>
      </p:sp>
    </p:spTree>
    <p:extLst>
      <p:ext uri="{BB962C8B-B14F-4D97-AF65-F5344CB8AC3E}">
        <p14:creationId xmlns:p14="http://schemas.microsoft.com/office/powerpoint/2010/main" val="41984043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ruta 6"/>
          <p:cNvSpPr txBox="1"/>
          <p:nvPr/>
        </p:nvSpPr>
        <p:spPr>
          <a:xfrm>
            <a:off x="5108363" y="796574"/>
            <a:ext cx="8349219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100" b="1" u="sng" dirty="0" smtClean="0">
                <a:latin typeface="Lucida Sans Unicode" panose="020B0602030504020204" pitchFamily="34" charset="0"/>
                <a:cs typeface="Lucida Sans Unicode" panose="020B0602030504020204" pitchFamily="34" charset="0"/>
              </a:rPr>
              <a:t>C-Rekommenderad bilväg för cykeltrafik </a:t>
            </a:r>
            <a:r>
              <a:rPr lang="sv-SE" sz="1100" u="sng" dirty="0" smtClean="0">
                <a:latin typeface="Lucida Sans Unicode" panose="020B0602030504020204" pitchFamily="34" charset="0"/>
                <a:cs typeface="Lucida Sans Unicode" panose="020B0602030504020204" pitchFamily="34" charset="0"/>
              </a:rPr>
              <a:t>(C-REK)</a:t>
            </a:r>
            <a:endParaRPr lang="sv-SE" sz="1100" u="sng" dirty="0">
              <a:latin typeface="Lucida Sans Unicode" panose="020B0602030504020204" pitchFamily="34" charset="0"/>
              <a:cs typeface="Lucida Sans Unicode" panose="020B0602030504020204" pitchFamily="34" charset="0"/>
            </a:endParaRPr>
          </a:p>
        </p:txBody>
      </p:sp>
      <p:sp>
        <p:nvSpPr>
          <p:cNvPr id="5" name="textruta 4"/>
          <p:cNvSpPr txBox="1"/>
          <p:nvPr/>
        </p:nvSpPr>
        <p:spPr>
          <a:xfrm>
            <a:off x="8094757" y="6355362"/>
            <a:ext cx="348223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2000" b="1" dirty="0" smtClean="0">
                <a:hlinkClick r:id="rId3"/>
              </a:rPr>
              <a:t>indatastod@trafikverket.se</a:t>
            </a:r>
            <a:endParaRPr lang="sv-SE" b="1" dirty="0"/>
          </a:p>
        </p:txBody>
      </p:sp>
      <p:sp>
        <p:nvSpPr>
          <p:cNvPr id="9" name="Rubrik 6"/>
          <p:cNvSpPr>
            <a:spLocks noGrp="1"/>
          </p:cNvSpPr>
          <p:nvPr>
            <p:ph type="ctrTitle"/>
          </p:nvPr>
        </p:nvSpPr>
        <p:spPr>
          <a:xfrm>
            <a:off x="703340" y="690975"/>
            <a:ext cx="4226107" cy="472808"/>
          </a:xfrm>
        </p:spPr>
        <p:txBody>
          <a:bodyPr>
            <a:noAutofit/>
          </a:bodyPr>
          <a:lstStyle/>
          <a:p>
            <a:pPr algn="l"/>
            <a:r>
              <a:rPr lang="sv-SE" sz="2400" dirty="0" smtClean="0"/>
              <a:t>Webbinarie september 2022</a:t>
            </a:r>
            <a:endParaRPr lang="sv-SE" sz="2400" dirty="0"/>
          </a:p>
        </p:txBody>
      </p:sp>
      <p:pic>
        <p:nvPicPr>
          <p:cNvPr id="4" name="Bildobjekt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72365" y="1253627"/>
            <a:ext cx="6271995" cy="4777556"/>
          </a:xfrm>
          <a:prstGeom prst="rect">
            <a:avLst/>
          </a:prstGeom>
          <a:effectLst>
            <a:outerShdw blurRad="190500" dist="50800" algn="ctr" rotWithShape="0">
              <a:srgbClr val="000000">
                <a:alpha val="70000"/>
              </a:srgbClr>
            </a:outerShdw>
          </a:effectLst>
        </p:spPr>
      </p:pic>
      <p:sp>
        <p:nvSpPr>
          <p:cNvPr id="6" name="Ellips 5"/>
          <p:cNvSpPr/>
          <p:nvPr/>
        </p:nvSpPr>
        <p:spPr>
          <a:xfrm rot="990952">
            <a:off x="3185160" y="1725747"/>
            <a:ext cx="2301240" cy="746760"/>
          </a:xfrm>
          <a:prstGeom prst="ellipse">
            <a:avLst/>
          </a:prstGeom>
          <a:noFill/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8" name="Ellips 7"/>
          <p:cNvSpPr/>
          <p:nvPr/>
        </p:nvSpPr>
        <p:spPr>
          <a:xfrm rot="21265426">
            <a:off x="2084437" y="4804539"/>
            <a:ext cx="3549445" cy="698091"/>
          </a:xfrm>
          <a:prstGeom prst="ellipse">
            <a:avLst/>
          </a:prstGeom>
          <a:noFill/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0" name="Ellips 9"/>
          <p:cNvSpPr/>
          <p:nvPr/>
        </p:nvSpPr>
        <p:spPr>
          <a:xfrm>
            <a:off x="5834445" y="4606990"/>
            <a:ext cx="604157" cy="519844"/>
          </a:xfrm>
          <a:prstGeom prst="ellipse">
            <a:avLst/>
          </a:prstGeom>
          <a:noFill/>
          <a:ln w="19050">
            <a:solidFill>
              <a:srgbClr val="FFFF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cxnSp>
        <p:nvCxnSpPr>
          <p:cNvPr id="11" name="Rak koppling 10"/>
          <p:cNvCxnSpPr/>
          <p:nvPr/>
        </p:nvCxnSpPr>
        <p:spPr>
          <a:xfrm>
            <a:off x="5350598" y="3874883"/>
            <a:ext cx="308803" cy="9054"/>
          </a:xfrm>
          <a:prstGeom prst="line">
            <a:avLst/>
          </a:prstGeom>
          <a:ln w="63500" cap="rnd">
            <a:solidFill>
              <a:schemeClr val="accent3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textruta 11"/>
          <p:cNvSpPr txBox="1"/>
          <p:nvPr/>
        </p:nvSpPr>
        <p:spPr>
          <a:xfrm>
            <a:off x="8442897" y="5815739"/>
            <a:ext cx="1680149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800" dirty="0" smtClean="0"/>
              <a:t>Bild: Ortofoto Lantmäteriet </a:t>
            </a:r>
            <a:r>
              <a:rPr lang="sv-SE" sz="800" dirty="0" smtClean="0"/>
              <a:t>2022</a:t>
            </a:r>
            <a:endParaRPr lang="sv-SE" sz="800" dirty="0"/>
          </a:p>
        </p:txBody>
      </p:sp>
    </p:spTree>
    <p:extLst>
      <p:ext uri="{BB962C8B-B14F-4D97-AF65-F5344CB8AC3E}">
        <p14:creationId xmlns:p14="http://schemas.microsoft.com/office/powerpoint/2010/main" val="5496444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  <p:bldP spid="10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ktangel med rundade hörn 11"/>
          <p:cNvSpPr/>
          <p:nvPr/>
        </p:nvSpPr>
        <p:spPr>
          <a:xfrm>
            <a:off x="8501377" y="2612571"/>
            <a:ext cx="2736117" cy="3082835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7" name="textruta 6"/>
          <p:cNvSpPr txBox="1"/>
          <p:nvPr/>
        </p:nvSpPr>
        <p:spPr>
          <a:xfrm>
            <a:off x="703340" y="1597014"/>
            <a:ext cx="834921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2400" b="1" u="sng" dirty="0" smtClean="0">
                <a:latin typeface="Lucida Sans Unicode" panose="020B0602030504020204" pitchFamily="34" charset="0"/>
                <a:cs typeface="Lucida Sans Unicode" panose="020B0602030504020204" pitchFamily="34" charset="0"/>
              </a:rPr>
              <a:t>Gångnät – </a:t>
            </a:r>
            <a:r>
              <a:rPr lang="sv-SE" sz="2000" b="1" u="sng" dirty="0" smtClean="0">
                <a:latin typeface="Lucida Sans Unicode" panose="020B0602030504020204" pitchFamily="34" charset="0"/>
                <a:cs typeface="Lucida Sans Unicode" panose="020B0602030504020204" pitchFamily="34" charset="0"/>
              </a:rPr>
              <a:t>förutsättningar och villkor</a:t>
            </a:r>
            <a:endParaRPr lang="sv-SE" sz="2400" b="1" u="sng" dirty="0">
              <a:latin typeface="Lucida Sans Unicode" panose="020B0602030504020204" pitchFamily="34" charset="0"/>
              <a:cs typeface="Lucida Sans Unicode" panose="020B0602030504020204" pitchFamily="34" charset="0"/>
            </a:endParaRPr>
          </a:p>
        </p:txBody>
      </p:sp>
      <p:sp>
        <p:nvSpPr>
          <p:cNvPr id="3" name="Lodrät rullning 2"/>
          <p:cNvSpPr/>
          <p:nvPr/>
        </p:nvSpPr>
        <p:spPr>
          <a:xfrm>
            <a:off x="899652" y="2344994"/>
            <a:ext cx="7034980" cy="3583858"/>
          </a:xfrm>
          <a:prstGeom prst="verticalScroll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/>
          </a:p>
        </p:txBody>
      </p:sp>
      <p:pic>
        <p:nvPicPr>
          <p:cNvPr id="4" name="Bildobjekt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66398" y="2964425"/>
            <a:ext cx="5985863" cy="2964427"/>
          </a:xfrm>
          <a:prstGeom prst="rect">
            <a:avLst/>
          </a:prstGeom>
        </p:spPr>
      </p:pic>
      <p:sp>
        <p:nvSpPr>
          <p:cNvPr id="5" name="textruta 4"/>
          <p:cNvSpPr txBox="1"/>
          <p:nvPr/>
        </p:nvSpPr>
        <p:spPr>
          <a:xfrm>
            <a:off x="8652233" y="2798095"/>
            <a:ext cx="2861187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sv-SE" sz="2400" b="1" dirty="0" smtClean="0">
                <a:latin typeface="+mn-lt"/>
                <a:ea typeface="Microsoft Sans Serif" panose="020B0604020202020204" pitchFamily="34" charset="0"/>
                <a:cs typeface="Microsoft Sans Serif" panose="020B0604020202020204" pitchFamily="34" charset="0"/>
              </a:rPr>
              <a:t>Avtal</a:t>
            </a:r>
          </a:p>
          <a:p>
            <a:pPr marL="342900" indent="-342900">
              <a:buFont typeface="+mj-lt"/>
              <a:buAutoNum type="arabicPeriod"/>
            </a:pPr>
            <a:endParaRPr lang="sv-SE" sz="2400" b="1" dirty="0">
              <a:latin typeface="+mn-lt"/>
              <a:ea typeface="Microsoft Sans Serif" panose="020B0604020202020204" pitchFamily="34" charset="0"/>
              <a:cs typeface="Microsoft Sans Serif" panose="020B0604020202020204" pitchFamily="34" charset="0"/>
            </a:endParaRPr>
          </a:p>
          <a:p>
            <a:pPr marL="342900" indent="-342900">
              <a:buFont typeface="+mj-lt"/>
              <a:buAutoNum type="arabicPeriod"/>
            </a:pPr>
            <a:r>
              <a:rPr lang="sv-SE" sz="2400" b="1" dirty="0" smtClean="0">
                <a:latin typeface="+mn-lt"/>
                <a:ea typeface="Microsoft Sans Serif" panose="020B0604020202020204" pitchFamily="34" charset="0"/>
                <a:cs typeface="Microsoft Sans Serif" panose="020B0604020202020204" pitchFamily="34" charset="0"/>
              </a:rPr>
              <a:t>Initialladdning</a:t>
            </a:r>
          </a:p>
          <a:p>
            <a:pPr marL="342900" indent="-342900">
              <a:buFont typeface="+mj-lt"/>
              <a:buAutoNum type="arabicPeriod"/>
            </a:pPr>
            <a:endParaRPr lang="sv-SE" sz="2400" b="1" dirty="0">
              <a:latin typeface="+mn-lt"/>
              <a:ea typeface="Microsoft Sans Serif" panose="020B0604020202020204" pitchFamily="34" charset="0"/>
              <a:cs typeface="Microsoft Sans Serif" panose="020B0604020202020204" pitchFamily="34" charset="0"/>
            </a:endParaRPr>
          </a:p>
          <a:p>
            <a:pPr marL="342900" indent="-342900">
              <a:buFont typeface="+mj-lt"/>
              <a:buAutoNum type="arabicPeriod"/>
            </a:pPr>
            <a:r>
              <a:rPr lang="sv-SE" sz="2400" b="1" dirty="0" smtClean="0">
                <a:latin typeface="+mn-lt"/>
                <a:ea typeface="Microsoft Sans Serif" panose="020B0604020202020204" pitchFamily="34" charset="0"/>
                <a:cs typeface="Microsoft Sans Serif" panose="020B0604020202020204" pitchFamily="34" charset="0"/>
              </a:rPr>
              <a:t>Tekniskt system</a:t>
            </a:r>
          </a:p>
          <a:p>
            <a:pPr marL="342900" indent="-342900">
              <a:buFont typeface="+mj-lt"/>
              <a:buAutoNum type="arabicPeriod"/>
            </a:pPr>
            <a:endParaRPr lang="sv-SE" sz="2400" b="1" dirty="0">
              <a:latin typeface="+mn-lt"/>
              <a:ea typeface="Microsoft Sans Serif" panose="020B0604020202020204" pitchFamily="34" charset="0"/>
              <a:cs typeface="Microsoft Sans Serif" panose="020B0604020202020204" pitchFamily="34" charset="0"/>
            </a:endParaRPr>
          </a:p>
          <a:p>
            <a:pPr marL="342900" indent="-342900">
              <a:buFont typeface="+mj-lt"/>
              <a:buAutoNum type="arabicPeriod"/>
            </a:pPr>
            <a:r>
              <a:rPr lang="sv-SE" sz="2400" b="1" dirty="0" smtClean="0">
                <a:latin typeface="+mn-lt"/>
                <a:ea typeface="Microsoft Sans Serif" panose="020B0604020202020204" pitchFamily="34" charset="0"/>
                <a:cs typeface="Microsoft Sans Serif" panose="020B0604020202020204" pitchFamily="34" charset="0"/>
              </a:rPr>
              <a:t>Ajourhållning</a:t>
            </a:r>
            <a:endParaRPr lang="sv-SE" sz="2400" b="1" dirty="0">
              <a:latin typeface="+mn-lt"/>
              <a:ea typeface="Microsoft Sans Serif" panose="020B0604020202020204" pitchFamily="34" charset="0"/>
              <a:cs typeface="Microsoft Sans Serif" panose="020B0604020202020204" pitchFamily="34" charset="0"/>
            </a:endParaRPr>
          </a:p>
        </p:txBody>
      </p:sp>
      <p:sp>
        <p:nvSpPr>
          <p:cNvPr id="9" name="textruta 8"/>
          <p:cNvSpPr txBox="1"/>
          <p:nvPr/>
        </p:nvSpPr>
        <p:spPr>
          <a:xfrm>
            <a:off x="8094757" y="6355362"/>
            <a:ext cx="348223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2000" b="1" dirty="0" smtClean="0">
                <a:hlinkClick r:id="rId4"/>
              </a:rPr>
              <a:t>indatastod@trafikverket.se</a:t>
            </a:r>
            <a:endParaRPr lang="sv-SE" b="1" dirty="0"/>
          </a:p>
        </p:txBody>
      </p:sp>
      <p:sp>
        <p:nvSpPr>
          <p:cNvPr id="10" name="Rubrik 6"/>
          <p:cNvSpPr>
            <a:spLocks noGrp="1"/>
          </p:cNvSpPr>
          <p:nvPr>
            <p:ph type="ctrTitle"/>
          </p:nvPr>
        </p:nvSpPr>
        <p:spPr>
          <a:xfrm>
            <a:off x="703340" y="690975"/>
            <a:ext cx="4226107" cy="472808"/>
          </a:xfrm>
        </p:spPr>
        <p:txBody>
          <a:bodyPr>
            <a:noAutofit/>
          </a:bodyPr>
          <a:lstStyle/>
          <a:p>
            <a:pPr algn="l"/>
            <a:r>
              <a:rPr lang="sv-SE" sz="2400" dirty="0" smtClean="0"/>
              <a:t>Webbinarie september 2022</a:t>
            </a:r>
            <a:endParaRPr lang="sv-SE" sz="2400" dirty="0"/>
          </a:p>
        </p:txBody>
      </p:sp>
    </p:spTree>
    <p:extLst>
      <p:ext uri="{BB962C8B-B14F-4D97-AF65-F5344CB8AC3E}">
        <p14:creationId xmlns:p14="http://schemas.microsoft.com/office/powerpoint/2010/main" val="10490810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ruta 6"/>
          <p:cNvSpPr txBox="1"/>
          <p:nvPr/>
        </p:nvSpPr>
        <p:spPr>
          <a:xfrm>
            <a:off x="703340" y="1597014"/>
            <a:ext cx="834921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2400" b="1" u="sng" dirty="0" smtClean="0">
                <a:latin typeface="Lucida Sans Unicode" panose="020B0602030504020204" pitchFamily="34" charset="0"/>
                <a:cs typeface="Lucida Sans Unicode" panose="020B0602030504020204" pitchFamily="34" charset="0"/>
              </a:rPr>
              <a:t>Utbildningsmaterial</a:t>
            </a:r>
            <a:endParaRPr lang="sv-SE" sz="2400" u="sng" dirty="0">
              <a:latin typeface="Lucida Sans Unicode" panose="020B0602030504020204" pitchFamily="34" charset="0"/>
              <a:cs typeface="Lucida Sans Unicode" panose="020B0602030504020204" pitchFamily="34" charset="0"/>
            </a:endParaRPr>
          </a:p>
        </p:txBody>
      </p:sp>
      <p:sp>
        <p:nvSpPr>
          <p:cNvPr id="5" name="textruta 4"/>
          <p:cNvSpPr txBox="1"/>
          <p:nvPr/>
        </p:nvSpPr>
        <p:spPr>
          <a:xfrm>
            <a:off x="8094757" y="6355362"/>
            <a:ext cx="348223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2000" b="1" dirty="0" smtClean="0">
                <a:hlinkClick r:id="rId3"/>
              </a:rPr>
              <a:t>indatastod@trafikverket.se</a:t>
            </a:r>
            <a:endParaRPr lang="sv-SE" b="1" dirty="0"/>
          </a:p>
        </p:txBody>
      </p:sp>
      <p:sp>
        <p:nvSpPr>
          <p:cNvPr id="9" name="Rubrik 6"/>
          <p:cNvSpPr>
            <a:spLocks noGrp="1"/>
          </p:cNvSpPr>
          <p:nvPr>
            <p:ph type="ctrTitle"/>
          </p:nvPr>
        </p:nvSpPr>
        <p:spPr>
          <a:xfrm>
            <a:off x="703340" y="690975"/>
            <a:ext cx="4226107" cy="472808"/>
          </a:xfrm>
        </p:spPr>
        <p:txBody>
          <a:bodyPr>
            <a:noAutofit/>
          </a:bodyPr>
          <a:lstStyle/>
          <a:p>
            <a:pPr algn="l"/>
            <a:r>
              <a:rPr lang="sv-SE" sz="2400" dirty="0" smtClean="0"/>
              <a:t>Webbinarie september 2022</a:t>
            </a:r>
            <a:endParaRPr lang="sv-SE" sz="2400" dirty="0"/>
          </a:p>
        </p:txBody>
      </p:sp>
      <p:pic>
        <p:nvPicPr>
          <p:cNvPr id="4" name="Bildobjekt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3340" y="2491910"/>
            <a:ext cx="4394763" cy="2206084"/>
          </a:xfrm>
          <a:prstGeom prst="rect">
            <a:avLst/>
          </a:prstGeom>
          <a:effectLst>
            <a:outerShdw blurRad="190500" dist="50800" algn="ctr" rotWithShape="0">
              <a:srgbClr val="000000">
                <a:alpha val="70000"/>
              </a:srgbClr>
            </a:outerShdw>
          </a:effectLst>
        </p:spPr>
      </p:pic>
      <p:pic>
        <p:nvPicPr>
          <p:cNvPr id="6" name="Bildobjekt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424548" y="690975"/>
            <a:ext cx="5099414" cy="4624596"/>
          </a:xfrm>
          <a:prstGeom prst="rect">
            <a:avLst/>
          </a:prstGeom>
          <a:effectLst>
            <a:outerShdw blurRad="190500" dist="50800" algn="ctr" rotWithShape="0">
              <a:srgbClr val="000000">
                <a:alpha val="70000"/>
              </a:srgbClr>
            </a:outerShdw>
          </a:effectLst>
        </p:spPr>
      </p:pic>
      <p:sp>
        <p:nvSpPr>
          <p:cNvPr id="8" name="Ellips 7"/>
          <p:cNvSpPr/>
          <p:nvPr/>
        </p:nvSpPr>
        <p:spPr>
          <a:xfrm>
            <a:off x="3165231" y="2863780"/>
            <a:ext cx="823965" cy="612950"/>
          </a:xfrm>
          <a:prstGeom prst="ellipse">
            <a:avLst/>
          </a:prstGeom>
          <a:noFill/>
          <a:ln w="25400">
            <a:solidFill>
              <a:srgbClr val="00B05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0" name="Ellips 9"/>
          <p:cNvSpPr/>
          <p:nvPr/>
        </p:nvSpPr>
        <p:spPr>
          <a:xfrm>
            <a:off x="5848810" y="4815557"/>
            <a:ext cx="3203749" cy="612950"/>
          </a:xfrm>
          <a:prstGeom prst="ellipse">
            <a:avLst/>
          </a:prstGeom>
          <a:noFill/>
          <a:ln w="25400">
            <a:solidFill>
              <a:srgbClr val="00B05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1361351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0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Underrubrik 7"/>
          <p:cNvSpPr>
            <a:spLocks noGrp="1"/>
          </p:cNvSpPr>
          <p:nvPr>
            <p:ph type="subTitle" idx="1"/>
          </p:nvPr>
        </p:nvSpPr>
        <p:spPr>
          <a:xfrm>
            <a:off x="842963" y="2427316"/>
            <a:ext cx="1456400" cy="640080"/>
          </a:xfrm>
        </p:spPr>
        <p:txBody>
          <a:bodyPr/>
          <a:lstStyle/>
          <a:p>
            <a:r>
              <a:rPr lang="sv-SE" dirty="0" smtClean="0"/>
              <a:t> </a:t>
            </a:r>
            <a:endParaRPr lang="sv-SE" dirty="0"/>
          </a:p>
        </p:txBody>
      </p:sp>
      <p:sp>
        <p:nvSpPr>
          <p:cNvPr id="7" name="Rubrik 6"/>
          <p:cNvSpPr>
            <a:spLocks noGrp="1"/>
          </p:cNvSpPr>
          <p:nvPr>
            <p:ph type="ctrTitle"/>
          </p:nvPr>
        </p:nvSpPr>
        <p:spPr>
          <a:xfrm>
            <a:off x="1770091" y="2132261"/>
            <a:ext cx="4867881" cy="615095"/>
          </a:xfr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/>
          <a:lstStyle/>
          <a:p>
            <a:r>
              <a:rPr lang="sv-SE" sz="4800" dirty="0" smtClean="0"/>
              <a:t>Frågor??</a:t>
            </a:r>
            <a:endParaRPr lang="sv-SE" sz="4800" dirty="0"/>
          </a:p>
        </p:txBody>
      </p:sp>
      <p:sp>
        <p:nvSpPr>
          <p:cNvPr id="5" name="textruta 4"/>
          <p:cNvSpPr txBox="1"/>
          <p:nvPr/>
        </p:nvSpPr>
        <p:spPr>
          <a:xfrm>
            <a:off x="5201742" y="4102161"/>
            <a:ext cx="5575300" cy="738664"/>
          </a:xfrm>
          <a:prstGeom prst="rect">
            <a:avLst/>
          </a:prstGeom>
          <a:noFill/>
          <a:ln w="25400">
            <a:solidFill>
              <a:schemeClr val="accent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  <a:softEdge rad="31750"/>
          </a:effectLst>
        </p:spPr>
        <p:txBody>
          <a:bodyPr wrap="square" rtlCol="0">
            <a:spAutoFit/>
          </a:bodyPr>
          <a:lstStyle/>
          <a:p>
            <a:r>
              <a:rPr lang="sv-SE" sz="2400" dirty="0" smtClean="0">
                <a:hlinkClick r:id="rId3"/>
              </a:rPr>
              <a:t>indatastod@trafikverket.se</a:t>
            </a:r>
            <a:endParaRPr lang="sv-SE" sz="2400" dirty="0"/>
          </a:p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40698221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tshållare för text 2"/>
          <p:cNvSpPr txBox="1">
            <a:spLocks/>
          </p:cNvSpPr>
          <p:nvPr/>
        </p:nvSpPr>
        <p:spPr>
          <a:xfrm>
            <a:off x="1085726" y="2521797"/>
            <a:ext cx="5415055" cy="3308464"/>
          </a:xfrm>
          <a:prstGeom prst="rect">
            <a:avLst/>
          </a:prstGeom>
        </p:spPr>
        <p:txBody>
          <a:bodyPr/>
          <a:lstStyle>
            <a:lvl1pPr marL="342854" indent="-342854" algn="l" defTabSz="457138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Bell Gothic Light"/>
                <a:ea typeface="ＭＳ Ｐゴシック" pitchFamily="31" charset="-128"/>
                <a:cs typeface="Bell Gothic Light"/>
              </a:defRPr>
            </a:lvl1pPr>
            <a:lvl2pPr marL="742848" indent="-285711" algn="l" defTabSz="457138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Bell Gothic Light"/>
                <a:ea typeface="ＭＳ Ｐゴシック" pitchFamily="31" charset="-128"/>
                <a:cs typeface="Bell Gothic Light"/>
              </a:defRPr>
            </a:lvl2pPr>
            <a:lvl3pPr marL="1142845" indent="-228568" algn="l" defTabSz="457138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Bell Gothic Light"/>
                <a:ea typeface="ＭＳ Ｐゴシック" pitchFamily="31" charset="-128"/>
                <a:cs typeface="Bell Gothic Light"/>
              </a:defRPr>
            </a:lvl3pPr>
            <a:lvl4pPr marL="1599982" indent="-228568" algn="l" defTabSz="457138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Bell Gothic Light"/>
                <a:ea typeface="ＭＳ Ｐゴシック" pitchFamily="31" charset="-128"/>
                <a:cs typeface="Bell Gothic Light"/>
              </a:defRPr>
            </a:lvl4pPr>
            <a:lvl5pPr marL="2057121" indent="-228568" algn="l" defTabSz="457138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Bell Gothic Light"/>
                <a:ea typeface="ＭＳ Ｐゴシック" pitchFamily="31" charset="-128"/>
                <a:cs typeface="Bell Gothic Light"/>
              </a:defRPr>
            </a:lvl5pPr>
            <a:lvl6pPr marL="2514261" indent="-228568" algn="l" defTabSz="457138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396" indent="-228568" algn="l" defTabSz="457138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535" indent="-228568" algn="l" defTabSz="457138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5673" indent="-228568" algn="l" defTabSz="457138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v-SE" sz="1400" dirty="0" smtClean="0"/>
              <a:t>Bakgrund</a:t>
            </a:r>
          </a:p>
          <a:p>
            <a:r>
              <a:rPr lang="sv-SE" sz="1400" dirty="0" smtClean="0"/>
              <a:t>Vägnät</a:t>
            </a:r>
          </a:p>
          <a:p>
            <a:r>
              <a:rPr lang="sv-SE" sz="1400" dirty="0" smtClean="0"/>
              <a:t>GCM-vägtyp / GCM-passager</a:t>
            </a:r>
          </a:p>
          <a:p>
            <a:r>
              <a:rPr lang="sv-SE" sz="1400" dirty="0" smtClean="0"/>
              <a:t>Cykelvägskategorier</a:t>
            </a:r>
            <a:endParaRPr lang="sv-SE" sz="1400" dirty="0"/>
          </a:p>
          <a:p>
            <a:r>
              <a:rPr lang="sv-SE" sz="1400" dirty="0" smtClean="0"/>
              <a:t>Turismcykelled</a:t>
            </a:r>
          </a:p>
          <a:p>
            <a:r>
              <a:rPr lang="sv-SE" sz="1400" dirty="0" smtClean="0"/>
              <a:t>C-rekommenderad bilväg för cykeltrafik</a:t>
            </a:r>
            <a:endParaRPr lang="sv-SE" sz="1400" dirty="0"/>
          </a:p>
          <a:p>
            <a:r>
              <a:rPr lang="sv-SE" sz="1400" dirty="0" smtClean="0"/>
              <a:t>Gångnätet</a:t>
            </a:r>
          </a:p>
          <a:p>
            <a:r>
              <a:rPr lang="sv-SE" sz="1400" dirty="0" smtClean="0"/>
              <a:t>Utbildning</a:t>
            </a:r>
          </a:p>
          <a:p>
            <a:endParaRPr lang="sv-SE" sz="1400" dirty="0" smtClean="0"/>
          </a:p>
          <a:p>
            <a:r>
              <a:rPr lang="sv-SE" sz="1400" dirty="0" smtClean="0"/>
              <a:t>Frågestund</a:t>
            </a:r>
          </a:p>
          <a:p>
            <a:endParaRPr lang="sv-SE" sz="1800" dirty="0" smtClean="0"/>
          </a:p>
          <a:p>
            <a:endParaRPr lang="sv-SE" sz="1800" dirty="0" smtClean="0"/>
          </a:p>
          <a:p>
            <a:endParaRPr lang="sv-SE" sz="1800" dirty="0"/>
          </a:p>
        </p:txBody>
      </p:sp>
      <p:sp>
        <p:nvSpPr>
          <p:cNvPr id="8" name="Rubrik 6"/>
          <p:cNvSpPr>
            <a:spLocks noGrp="1"/>
          </p:cNvSpPr>
          <p:nvPr>
            <p:ph type="ctrTitle"/>
          </p:nvPr>
        </p:nvSpPr>
        <p:spPr>
          <a:xfrm>
            <a:off x="703340" y="690974"/>
            <a:ext cx="9733597" cy="615095"/>
          </a:xfrm>
        </p:spPr>
        <p:txBody>
          <a:bodyPr>
            <a:normAutofit fontScale="90000"/>
          </a:bodyPr>
          <a:lstStyle/>
          <a:p>
            <a:pPr algn="l"/>
            <a:r>
              <a:rPr lang="sv-SE" dirty="0" smtClean="0"/>
              <a:t>Webbinarie september 2022</a:t>
            </a:r>
            <a:endParaRPr lang="sv-SE" dirty="0"/>
          </a:p>
        </p:txBody>
      </p:sp>
      <p:sp>
        <p:nvSpPr>
          <p:cNvPr id="2" name="textruta 1"/>
          <p:cNvSpPr txBox="1"/>
          <p:nvPr/>
        </p:nvSpPr>
        <p:spPr>
          <a:xfrm>
            <a:off x="1177165" y="1729267"/>
            <a:ext cx="4505178" cy="523220"/>
          </a:xfrm>
          <a:prstGeom prst="rect">
            <a:avLst/>
          </a:prstGeom>
          <a:noFill/>
          <a:effectLst>
            <a:glow rad="63500">
              <a:schemeClr val="accent3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r>
              <a:rPr lang="sv-SE" sz="2800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Agenda – Gång och Cykel</a:t>
            </a:r>
            <a:endParaRPr lang="sv-SE" sz="2800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textruta 4"/>
          <p:cNvSpPr txBox="1"/>
          <p:nvPr/>
        </p:nvSpPr>
        <p:spPr>
          <a:xfrm>
            <a:off x="8094757" y="6355362"/>
            <a:ext cx="348223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2000" b="1" dirty="0" smtClean="0">
                <a:hlinkClick r:id="rId3"/>
              </a:rPr>
              <a:t>indatastod@trafikverket.se</a:t>
            </a:r>
            <a:endParaRPr lang="sv-SE" b="1" dirty="0"/>
          </a:p>
        </p:txBody>
      </p:sp>
    </p:spTree>
    <p:extLst>
      <p:ext uri="{BB962C8B-B14F-4D97-AF65-F5344CB8AC3E}">
        <p14:creationId xmlns:p14="http://schemas.microsoft.com/office/powerpoint/2010/main" val="10771980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ubrik 6"/>
          <p:cNvSpPr>
            <a:spLocks noGrp="1"/>
          </p:cNvSpPr>
          <p:nvPr>
            <p:ph type="ctrTitle"/>
          </p:nvPr>
        </p:nvSpPr>
        <p:spPr>
          <a:xfrm>
            <a:off x="703340" y="690975"/>
            <a:ext cx="4226107" cy="472808"/>
          </a:xfrm>
        </p:spPr>
        <p:txBody>
          <a:bodyPr>
            <a:noAutofit/>
          </a:bodyPr>
          <a:lstStyle/>
          <a:p>
            <a:pPr algn="l"/>
            <a:r>
              <a:rPr lang="sv-SE" sz="2400" dirty="0" smtClean="0"/>
              <a:t>Webbinarie september 2022</a:t>
            </a:r>
            <a:endParaRPr lang="sv-SE" sz="2400" dirty="0"/>
          </a:p>
        </p:txBody>
      </p:sp>
      <p:sp>
        <p:nvSpPr>
          <p:cNvPr id="2" name="textruta 1"/>
          <p:cNvSpPr txBox="1"/>
          <p:nvPr/>
        </p:nvSpPr>
        <p:spPr>
          <a:xfrm>
            <a:off x="886220" y="1380132"/>
            <a:ext cx="1574347" cy="461665"/>
          </a:xfrm>
          <a:prstGeom prst="rect">
            <a:avLst/>
          </a:prstGeom>
          <a:noFill/>
          <a:effectLst>
            <a:glow rad="63500">
              <a:schemeClr val="accent3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r>
              <a:rPr lang="sv-SE" sz="2400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Bakgrund</a:t>
            </a:r>
            <a:endParaRPr lang="sv-SE" sz="2800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textruta 2"/>
          <p:cNvSpPr txBox="1"/>
          <p:nvPr/>
        </p:nvSpPr>
        <p:spPr>
          <a:xfrm>
            <a:off x="1072341" y="2227811"/>
            <a:ext cx="7789025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dirty="0" smtClean="0"/>
              <a:t>Högst relevant ämne – cykelnät obligatoriskt sedan december 2014, beslut i NVDB-rådet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sv-SE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dirty="0" smtClean="0"/>
              <a:t>275 kommuner har cykelnät (17 kommuner har även gångnät)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dirty="0" smtClean="0"/>
              <a:t>15 kommuner har inte cykelnät (kommunalt nät finns inte – 4 st)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sv-SE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dirty="0" smtClean="0"/>
              <a:t>3 kommuner har cykelnät men ingen dataleveransbilaga 1B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dirty="0" smtClean="0"/>
              <a:t>19 kommuner har bilaga 1B som är &gt; 5år</a:t>
            </a:r>
            <a:endParaRPr lang="sv-SE" dirty="0"/>
          </a:p>
        </p:txBody>
      </p:sp>
      <p:sp>
        <p:nvSpPr>
          <p:cNvPr id="7" name="textruta 6"/>
          <p:cNvSpPr txBox="1"/>
          <p:nvPr/>
        </p:nvSpPr>
        <p:spPr>
          <a:xfrm>
            <a:off x="8094757" y="6355362"/>
            <a:ext cx="348223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2000" b="1" dirty="0" smtClean="0">
                <a:hlinkClick r:id="rId3"/>
              </a:rPr>
              <a:t>indatastod@trafikverket.se</a:t>
            </a:r>
            <a:endParaRPr lang="sv-SE" b="1" dirty="0"/>
          </a:p>
        </p:txBody>
      </p:sp>
    </p:spTree>
    <p:extLst>
      <p:ext uri="{BB962C8B-B14F-4D97-AF65-F5344CB8AC3E}">
        <p14:creationId xmlns:p14="http://schemas.microsoft.com/office/powerpoint/2010/main" val="2511563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ubrik 6"/>
          <p:cNvSpPr>
            <a:spLocks noGrp="1"/>
          </p:cNvSpPr>
          <p:nvPr>
            <p:ph type="ctrTitle"/>
          </p:nvPr>
        </p:nvSpPr>
        <p:spPr>
          <a:xfrm>
            <a:off x="703340" y="690975"/>
            <a:ext cx="4226107" cy="472808"/>
          </a:xfrm>
        </p:spPr>
        <p:txBody>
          <a:bodyPr>
            <a:noAutofit/>
          </a:bodyPr>
          <a:lstStyle/>
          <a:p>
            <a:pPr algn="l"/>
            <a:r>
              <a:rPr lang="sv-SE" sz="2400" dirty="0" smtClean="0"/>
              <a:t>Webbinarie september 2022</a:t>
            </a:r>
            <a:endParaRPr lang="sv-SE" sz="2400" dirty="0"/>
          </a:p>
        </p:txBody>
      </p:sp>
      <p:sp>
        <p:nvSpPr>
          <p:cNvPr id="2" name="textruta 1"/>
          <p:cNvSpPr txBox="1"/>
          <p:nvPr/>
        </p:nvSpPr>
        <p:spPr>
          <a:xfrm>
            <a:off x="886220" y="1380132"/>
            <a:ext cx="1574347" cy="461665"/>
          </a:xfrm>
          <a:prstGeom prst="rect">
            <a:avLst/>
          </a:prstGeom>
          <a:noFill/>
          <a:effectLst>
            <a:glow rad="63500">
              <a:schemeClr val="accent3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r>
              <a:rPr lang="sv-SE" sz="2400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Vägnät</a:t>
            </a:r>
            <a:endParaRPr lang="sv-SE" sz="2800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Platshållare för innehåll 2"/>
          <p:cNvSpPr txBox="1">
            <a:spLocks/>
          </p:cNvSpPr>
          <p:nvPr/>
        </p:nvSpPr>
        <p:spPr>
          <a:xfrm>
            <a:off x="703340" y="2058146"/>
            <a:ext cx="4664324" cy="1542187"/>
          </a:xfrm>
          <a:prstGeom prst="rect">
            <a:avLst/>
          </a:prstGeom>
          <a:ln w="50800">
            <a:noFill/>
          </a:ln>
          <a:effectLst>
            <a:outerShdw sx="10000" sy="10000" algn="ctr" rotWithShape="0">
              <a:srgbClr val="000000"/>
            </a:outerShdw>
          </a:effectLst>
        </p:spPr>
        <p:txBody>
          <a:bodyPr>
            <a:normAutofit/>
          </a:bodyPr>
          <a:lstStyle>
            <a:lvl1pPr marL="0" indent="0" algn="ctr" defTabSz="457138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3200" kern="1200">
                <a:solidFill>
                  <a:srgbClr val="E27F00"/>
                </a:solidFill>
                <a:latin typeface="Bell Gothic Light"/>
                <a:ea typeface="ＭＳ Ｐゴシック" pitchFamily="31" charset="-128"/>
                <a:cs typeface="Bell Gothic Light"/>
              </a:defRPr>
            </a:lvl1pPr>
            <a:lvl2pPr marL="457200" indent="0" algn="ctr" defTabSz="457138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Bell Gothic Light"/>
                <a:ea typeface="ＭＳ Ｐゴシック" pitchFamily="31" charset="-128"/>
                <a:cs typeface="Bell Gothic Light"/>
              </a:defRPr>
            </a:lvl2pPr>
            <a:lvl3pPr marL="914400" indent="0" algn="ctr" defTabSz="457138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Bell Gothic Light"/>
                <a:ea typeface="ＭＳ Ｐゴシック" pitchFamily="31" charset="-128"/>
                <a:cs typeface="Bell Gothic Light"/>
              </a:defRPr>
            </a:lvl3pPr>
            <a:lvl4pPr marL="1371600" indent="0" algn="ctr" defTabSz="457138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Bell Gothic Light"/>
                <a:ea typeface="ＭＳ Ｐゴシック" pitchFamily="31" charset="-128"/>
                <a:cs typeface="Bell Gothic Light"/>
              </a:defRPr>
            </a:lvl4pPr>
            <a:lvl5pPr marL="1828800" indent="0" algn="ctr" defTabSz="457138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Bell Gothic Light"/>
                <a:ea typeface="ＭＳ Ｐゴシック" pitchFamily="31" charset="-128"/>
                <a:cs typeface="Bell Gothic Light"/>
              </a:defRPr>
            </a:lvl5pPr>
            <a:lvl6pPr marL="2286000" indent="0" algn="ctr" defTabSz="457138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138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138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138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defTabSz="457200"/>
            <a:r>
              <a:rPr lang="sv-SE" sz="1800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Grundregel</a:t>
            </a:r>
          </a:p>
          <a:p>
            <a:pPr algn="l" defTabSz="457200"/>
            <a:r>
              <a:rPr lang="sv-SE" sz="18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 vägar som skall ingå i NVDB är ”</a:t>
            </a:r>
            <a:r>
              <a:rPr lang="sv-SE" sz="1800" i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Sådana vägar, gator, torg och andra leder eller platser som allmänt används för trafik med motorfordon eller cykeltrafik</a:t>
            </a:r>
            <a:r>
              <a:rPr lang="sv-SE" sz="18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”. </a:t>
            </a:r>
          </a:p>
          <a:p>
            <a:pPr algn="l"/>
            <a:endParaRPr lang="sv-SE" dirty="0"/>
          </a:p>
        </p:txBody>
      </p:sp>
      <p:sp>
        <p:nvSpPr>
          <p:cNvPr id="7" name="Underrubrik 7"/>
          <p:cNvSpPr>
            <a:spLocks noGrp="1"/>
          </p:cNvSpPr>
          <p:nvPr>
            <p:ph type="subTitle" idx="1"/>
          </p:nvPr>
        </p:nvSpPr>
        <p:spPr>
          <a:xfrm>
            <a:off x="5628904" y="1667504"/>
            <a:ext cx="6084125" cy="3307481"/>
          </a:xfrm>
          <a:noFill/>
          <a:ln w="50800">
            <a:noFill/>
          </a:ln>
          <a:effectLst>
            <a:outerShdw sx="10000" sy="10000" algn="ctr" rotWithShape="0">
              <a:srgbClr val="000000"/>
            </a:outerShdw>
          </a:effectLst>
        </p:spPr>
        <p:txBody>
          <a:bodyPr>
            <a:normAutofit lnSpcReduction="10000"/>
          </a:bodyPr>
          <a:lstStyle/>
          <a:p>
            <a:pPr lvl="0" algn="l" defTabSz="914400" eaLnBrk="1" hangingPunct="1">
              <a:spcBef>
                <a:spcPct val="0"/>
              </a:spcBef>
            </a:pPr>
            <a:r>
              <a:rPr lang="sv-SE" sz="1800" b="1" dirty="0">
                <a:solidFill>
                  <a:prstClr val="black"/>
                </a:solidFill>
                <a:latin typeface="Arial" charset="0"/>
                <a:ea typeface="+mn-ea"/>
                <a:cs typeface="+mn-cs"/>
              </a:rPr>
              <a:t>Vägar för cykeltrafik som </a:t>
            </a:r>
            <a:r>
              <a:rPr lang="sv-SE" sz="1800" b="1" u="sng" dirty="0">
                <a:solidFill>
                  <a:prstClr val="black"/>
                </a:solidFill>
                <a:latin typeface="Arial" charset="0"/>
                <a:ea typeface="+mn-ea"/>
                <a:cs typeface="+mn-cs"/>
              </a:rPr>
              <a:t>skall</a:t>
            </a:r>
            <a:r>
              <a:rPr lang="sv-SE" sz="1800" b="1" dirty="0">
                <a:solidFill>
                  <a:prstClr val="black"/>
                </a:solidFill>
                <a:latin typeface="Arial" charset="0"/>
                <a:ea typeface="+mn-ea"/>
                <a:cs typeface="+mn-cs"/>
              </a:rPr>
              <a:t> </a:t>
            </a:r>
            <a:r>
              <a:rPr lang="sv-SE" sz="1800" b="1" dirty="0" smtClean="0">
                <a:solidFill>
                  <a:prstClr val="black"/>
                </a:solidFill>
                <a:latin typeface="Arial" charset="0"/>
                <a:ea typeface="+mn-ea"/>
                <a:cs typeface="+mn-cs"/>
              </a:rPr>
              <a:t>ingå</a:t>
            </a:r>
          </a:p>
          <a:p>
            <a:pPr lvl="0" algn="l" defTabSz="914400" eaLnBrk="1" hangingPunct="1">
              <a:spcBef>
                <a:spcPct val="0"/>
              </a:spcBef>
            </a:pPr>
            <a:endParaRPr lang="sv-SE" sz="1700" b="1" dirty="0">
              <a:solidFill>
                <a:prstClr val="black"/>
              </a:solidFill>
              <a:latin typeface="Arial" charset="0"/>
              <a:ea typeface="+mn-ea"/>
              <a:cs typeface="+mn-cs"/>
            </a:endParaRPr>
          </a:p>
          <a:p>
            <a:pPr lvl="0" algn="l" defTabSz="914400" eaLnBrk="1" hangingPunct="1">
              <a:spcBef>
                <a:spcPct val="0"/>
              </a:spcBef>
              <a:buFont typeface="Arial" pitchFamily="34" charset="0"/>
              <a:buChar char="•"/>
            </a:pPr>
            <a:r>
              <a:rPr lang="sv-SE" sz="1700" dirty="0">
                <a:solidFill>
                  <a:prstClr val="black"/>
                </a:solidFill>
                <a:latin typeface="Arial" charset="0"/>
                <a:ea typeface="+mn-ea"/>
                <a:cs typeface="+mn-cs"/>
              </a:rPr>
              <a:t>     </a:t>
            </a:r>
            <a:r>
              <a:rPr lang="sv-SE" sz="1600" dirty="0">
                <a:solidFill>
                  <a:prstClr val="black"/>
                </a:solidFill>
                <a:latin typeface="Arial" charset="0"/>
                <a:ea typeface="+mn-ea"/>
                <a:cs typeface="+mn-cs"/>
              </a:rPr>
              <a:t>Cykelbanor och </a:t>
            </a:r>
            <a:r>
              <a:rPr lang="sv-SE" sz="1600" dirty="0" smtClean="0">
                <a:solidFill>
                  <a:prstClr val="black"/>
                </a:solidFill>
                <a:latin typeface="Arial" charset="0"/>
                <a:ea typeface="+mn-ea"/>
                <a:cs typeface="+mn-cs"/>
              </a:rPr>
              <a:t>cykelfält</a:t>
            </a:r>
          </a:p>
          <a:p>
            <a:pPr lvl="0" algn="l" defTabSz="914400" eaLnBrk="1" hangingPunct="1">
              <a:spcBef>
                <a:spcPct val="0"/>
              </a:spcBef>
              <a:buFont typeface="Arial" pitchFamily="34" charset="0"/>
              <a:buChar char="•"/>
            </a:pPr>
            <a:endParaRPr lang="sv-SE" sz="1600" dirty="0">
              <a:solidFill>
                <a:prstClr val="black"/>
              </a:solidFill>
              <a:latin typeface="Arial" charset="0"/>
              <a:ea typeface="+mn-ea"/>
              <a:cs typeface="+mn-cs"/>
            </a:endParaRPr>
          </a:p>
          <a:p>
            <a:pPr lvl="0" algn="l" defTabSz="914400" eaLnBrk="1" hangingPunct="1">
              <a:spcBef>
                <a:spcPct val="0"/>
              </a:spcBef>
              <a:buFont typeface="Arial" pitchFamily="34" charset="0"/>
              <a:buChar char="•"/>
            </a:pPr>
            <a:r>
              <a:rPr lang="sv-SE" sz="1600" dirty="0">
                <a:solidFill>
                  <a:prstClr val="black"/>
                </a:solidFill>
                <a:latin typeface="Arial" charset="0"/>
                <a:ea typeface="+mn-ea"/>
                <a:cs typeface="+mn-cs"/>
              </a:rPr>
              <a:t>     Gatupassage, cykelöverfart/cykelpassage och </a:t>
            </a:r>
            <a:r>
              <a:rPr lang="sv-SE" sz="1600" dirty="0" smtClean="0">
                <a:solidFill>
                  <a:prstClr val="black"/>
                </a:solidFill>
                <a:latin typeface="Arial" charset="0"/>
                <a:ea typeface="+mn-ea"/>
                <a:cs typeface="+mn-cs"/>
              </a:rPr>
              <a:t>övergångsställe</a:t>
            </a:r>
          </a:p>
          <a:p>
            <a:pPr lvl="0" algn="l" defTabSz="914400" eaLnBrk="1" hangingPunct="1">
              <a:spcBef>
                <a:spcPct val="0"/>
              </a:spcBef>
              <a:buFont typeface="Arial" pitchFamily="34" charset="0"/>
              <a:buChar char="•"/>
            </a:pPr>
            <a:endParaRPr lang="sv-SE" sz="1600" dirty="0">
              <a:solidFill>
                <a:prstClr val="black"/>
              </a:solidFill>
              <a:latin typeface="Arial" charset="0"/>
              <a:ea typeface="+mn-ea"/>
              <a:cs typeface="+mn-cs"/>
            </a:endParaRPr>
          </a:p>
          <a:p>
            <a:pPr lvl="0" algn="l" defTabSz="914400" eaLnBrk="1" hangingPunct="1">
              <a:spcBef>
                <a:spcPct val="0"/>
              </a:spcBef>
              <a:buFont typeface="Arial" pitchFamily="34" charset="0"/>
              <a:buChar char="•"/>
            </a:pPr>
            <a:r>
              <a:rPr lang="sv-SE" sz="1600" dirty="0">
                <a:solidFill>
                  <a:prstClr val="black"/>
                </a:solidFill>
                <a:latin typeface="Arial" charset="0"/>
                <a:ea typeface="+mn-ea"/>
                <a:cs typeface="+mn-cs"/>
              </a:rPr>
              <a:t>     Cykelstråk över öppna </a:t>
            </a:r>
            <a:r>
              <a:rPr lang="sv-SE" sz="1600" dirty="0" smtClean="0">
                <a:solidFill>
                  <a:prstClr val="black"/>
                </a:solidFill>
                <a:latin typeface="Arial" charset="0"/>
                <a:ea typeface="+mn-ea"/>
                <a:cs typeface="+mn-cs"/>
              </a:rPr>
              <a:t>ytor</a:t>
            </a:r>
          </a:p>
          <a:p>
            <a:pPr lvl="0" algn="l" defTabSz="914400" eaLnBrk="1" hangingPunct="1">
              <a:spcBef>
                <a:spcPct val="0"/>
              </a:spcBef>
            </a:pPr>
            <a:endParaRPr lang="sv-SE" sz="1600" dirty="0">
              <a:solidFill>
                <a:prstClr val="black"/>
              </a:solidFill>
              <a:latin typeface="Arial" charset="0"/>
              <a:ea typeface="+mn-ea"/>
              <a:cs typeface="+mn-cs"/>
            </a:endParaRPr>
          </a:p>
          <a:p>
            <a:pPr lvl="0" algn="l" defTabSz="914400" eaLnBrk="1" hangingPunct="1">
              <a:spcBef>
                <a:spcPct val="0"/>
              </a:spcBef>
              <a:buFont typeface="Arial" pitchFamily="34" charset="0"/>
              <a:buChar char="•"/>
            </a:pPr>
            <a:r>
              <a:rPr lang="sv-SE" sz="1600" dirty="0">
                <a:solidFill>
                  <a:prstClr val="black"/>
                </a:solidFill>
                <a:latin typeface="Arial" charset="0"/>
                <a:ea typeface="+mn-ea"/>
                <a:cs typeface="+mn-cs"/>
              </a:rPr>
              <a:t>     Färjeleder där färjan tar ombord </a:t>
            </a:r>
            <a:r>
              <a:rPr lang="sv-SE" sz="1600" dirty="0" smtClean="0">
                <a:solidFill>
                  <a:prstClr val="black"/>
                </a:solidFill>
                <a:latin typeface="Arial" charset="0"/>
                <a:ea typeface="+mn-ea"/>
                <a:cs typeface="+mn-cs"/>
              </a:rPr>
              <a:t>cyklar</a:t>
            </a:r>
          </a:p>
          <a:p>
            <a:pPr lvl="0" algn="l" defTabSz="914400" eaLnBrk="1" hangingPunct="1">
              <a:spcBef>
                <a:spcPct val="0"/>
              </a:spcBef>
              <a:buFont typeface="Arial" pitchFamily="34" charset="0"/>
              <a:buChar char="•"/>
            </a:pPr>
            <a:endParaRPr lang="sv-SE" sz="1600" dirty="0">
              <a:solidFill>
                <a:prstClr val="black"/>
              </a:solidFill>
              <a:latin typeface="Arial" charset="0"/>
              <a:ea typeface="+mn-ea"/>
              <a:cs typeface="+mn-cs"/>
            </a:endParaRPr>
          </a:p>
          <a:p>
            <a:pPr lvl="0" algn="l" defTabSz="914400" eaLnBrk="1" hangingPunct="1">
              <a:spcBef>
                <a:spcPct val="0"/>
              </a:spcBef>
              <a:buFont typeface="Arial" pitchFamily="34" charset="0"/>
              <a:buChar char="•"/>
            </a:pPr>
            <a:r>
              <a:rPr lang="sv-SE" sz="1600" dirty="0">
                <a:solidFill>
                  <a:prstClr val="black"/>
                </a:solidFill>
                <a:latin typeface="Arial" charset="0"/>
                <a:ea typeface="+mn-ea"/>
                <a:cs typeface="+mn-cs"/>
              </a:rPr>
              <a:t>     Förbindelser mellan cykelbanor som inte utgörs av cykelbana </a:t>
            </a:r>
            <a:r>
              <a:rPr lang="sv-SE" sz="1600" dirty="0" smtClean="0">
                <a:solidFill>
                  <a:prstClr val="black"/>
                </a:solidFill>
                <a:latin typeface="Arial" charset="0"/>
                <a:ea typeface="+mn-ea"/>
                <a:cs typeface="+mn-cs"/>
              </a:rPr>
              <a:t>(</a:t>
            </a:r>
            <a:r>
              <a:rPr lang="sv-SE" sz="1600" dirty="0">
                <a:solidFill>
                  <a:prstClr val="black"/>
                </a:solidFill>
                <a:latin typeface="Arial" charset="0"/>
                <a:ea typeface="+mn-ea"/>
                <a:cs typeface="+mn-cs"/>
              </a:rPr>
              <a:t>t.ex. en kortare passage där cykeln bör ledas) </a:t>
            </a:r>
          </a:p>
          <a:p>
            <a:pPr lvl="0" defTabSz="914400" eaLnBrk="1" hangingPunct="1">
              <a:spcBef>
                <a:spcPct val="0"/>
              </a:spcBef>
              <a:buFont typeface="Arial" pitchFamily="34" charset="0"/>
              <a:buChar char="•"/>
            </a:pPr>
            <a:endParaRPr lang="sv-SE" sz="1800" dirty="0">
              <a:solidFill>
                <a:prstClr val="black"/>
              </a:solidFill>
              <a:latin typeface="Arial" charset="0"/>
              <a:ea typeface="+mn-ea"/>
              <a:cs typeface="+mn-cs"/>
            </a:endParaRPr>
          </a:p>
          <a:p>
            <a:endParaRPr lang="sv-SE" dirty="0"/>
          </a:p>
        </p:txBody>
      </p:sp>
      <p:pic>
        <p:nvPicPr>
          <p:cNvPr id="9" name="Bildobjekt 8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68975" y="3822741"/>
            <a:ext cx="1694835" cy="2304488"/>
          </a:xfrm>
          <a:prstGeom prst="rect">
            <a:avLst/>
          </a:prstGeom>
          <a:effectLst>
            <a:outerShdw blurRad="190500" dist="50800" dir="2700000" algn="ctr" rotWithShape="0">
              <a:srgbClr val="000000">
                <a:alpha val="70000"/>
              </a:srgbClr>
            </a:outerShdw>
          </a:effectLst>
        </p:spPr>
      </p:pic>
      <p:sp>
        <p:nvSpPr>
          <p:cNvPr id="10" name="textruta 9"/>
          <p:cNvSpPr txBox="1"/>
          <p:nvPr/>
        </p:nvSpPr>
        <p:spPr>
          <a:xfrm>
            <a:off x="8094757" y="6355362"/>
            <a:ext cx="348223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2000" b="1" dirty="0" smtClean="0">
                <a:hlinkClick r:id="rId4"/>
              </a:rPr>
              <a:t>indatastod@trafikverket.se</a:t>
            </a:r>
            <a:endParaRPr lang="sv-SE" b="1" dirty="0"/>
          </a:p>
        </p:txBody>
      </p:sp>
      <p:pic>
        <p:nvPicPr>
          <p:cNvPr id="3" name="Bildobjekt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78681" y="4974985"/>
            <a:ext cx="5762625" cy="1076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31855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ubrik 6"/>
          <p:cNvSpPr>
            <a:spLocks noGrp="1"/>
          </p:cNvSpPr>
          <p:nvPr>
            <p:ph type="ctrTitle"/>
          </p:nvPr>
        </p:nvSpPr>
        <p:spPr>
          <a:xfrm>
            <a:off x="703340" y="690975"/>
            <a:ext cx="4226107" cy="472808"/>
          </a:xfrm>
        </p:spPr>
        <p:txBody>
          <a:bodyPr>
            <a:noAutofit/>
          </a:bodyPr>
          <a:lstStyle/>
          <a:p>
            <a:pPr algn="l"/>
            <a:r>
              <a:rPr lang="sv-SE" sz="2400" dirty="0" smtClean="0"/>
              <a:t>Webbinarie september 2022</a:t>
            </a:r>
            <a:endParaRPr lang="sv-SE" sz="2400" dirty="0"/>
          </a:p>
        </p:txBody>
      </p:sp>
      <p:sp>
        <p:nvSpPr>
          <p:cNvPr id="10" name="textruta 9"/>
          <p:cNvSpPr txBox="1"/>
          <p:nvPr/>
        </p:nvSpPr>
        <p:spPr>
          <a:xfrm>
            <a:off x="886220" y="1380132"/>
            <a:ext cx="1922294" cy="461665"/>
          </a:xfrm>
          <a:prstGeom prst="rect">
            <a:avLst/>
          </a:prstGeom>
          <a:noFill/>
          <a:effectLst>
            <a:glow rad="63500">
              <a:schemeClr val="accent3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r>
              <a:rPr lang="sv-SE" sz="2400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GCM-vägtyp</a:t>
            </a:r>
            <a:endParaRPr lang="sv-SE" sz="2800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2" name="textruta 11"/>
          <p:cNvSpPr txBox="1"/>
          <p:nvPr/>
        </p:nvSpPr>
        <p:spPr>
          <a:xfrm>
            <a:off x="886220" y="2589291"/>
            <a:ext cx="3531871" cy="23391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dirty="0" smtClean="0"/>
              <a:t>Linje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dirty="0" smtClean="0"/>
              <a:t>Heltäckande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dirty="0" smtClean="0"/>
              <a:t>På cykelvägen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sv-SE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dirty="0" smtClean="0"/>
              <a:t>Viktigt!  Passage över bilväg:</a:t>
            </a:r>
          </a:p>
          <a:p>
            <a:pPr marL="742950" lvl="1" indent="-285750">
              <a:buFont typeface="Arial" panose="020B0604020202020204" pitchFamily="34" charset="0"/>
              <a:buChar char="−"/>
            </a:pPr>
            <a:r>
              <a:rPr lang="sv-SE" sz="1400" dirty="0" smtClean="0"/>
              <a:t>Cykelpassage</a:t>
            </a:r>
          </a:p>
          <a:p>
            <a:pPr marL="742950" lvl="1" indent="-285750">
              <a:buFont typeface="Arial" panose="020B0604020202020204" pitchFamily="34" charset="0"/>
              <a:buChar char="−"/>
            </a:pPr>
            <a:r>
              <a:rPr lang="sv-SE" sz="1400" dirty="0" smtClean="0"/>
              <a:t>Cykelöverfart</a:t>
            </a:r>
          </a:p>
          <a:p>
            <a:pPr marL="742950" lvl="1" indent="-285750">
              <a:buFont typeface="Arial" panose="020B0604020202020204" pitchFamily="34" charset="0"/>
              <a:buChar char="−"/>
            </a:pPr>
            <a:r>
              <a:rPr lang="sv-SE" sz="1400" dirty="0" smtClean="0"/>
              <a:t>Övergångsställe</a:t>
            </a:r>
          </a:p>
          <a:p>
            <a:pPr marL="742950" lvl="1" indent="-285750">
              <a:buFont typeface="Arial" panose="020B0604020202020204" pitchFamily="34" charset="0"/>
              <a:buChar char="−"/>
            </a:pPr>
            <a:r>
              <a:rPr lang="sv-SE" sz="1400" dirty="0" smtClean="0"/>
              <a:t>Gatupassage</a:t>
            </a:r>
            <a:endParaRPr lang="sv-SE" sz="1400" dirty="0"/>
          </a:p>
        </p:txBody>
      </p:sp>
      <p:sp>
        <p:nvSpPr>
          <p:cNvPr id="13" name="textruta 12"/>
          <p:cNvSpPr txBox="1"/>
          <p:nvPr/>
        </p:nvSpPr>
        <p:spPr>
          <a:xfrm>
            <a:off x="5927491" y="1380131"/>
            <a:ext cx="2221586" cy="461665"/>
          </a:xfrm>
          <a:prstGeom prst="rect">
            <a:avLst/>
          </a:prstGeom>
          <a:noFill/>
          <a:effectLst>
            <a:glow rad="63500">
              <a:schemeClr val="accent3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r>
              <a:rPr lang="sv-SE" sz="2400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GCM-passage</a:t>
            </a:r>
            <a:endParaRPr lang="sv-SE" sz="2800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4" name="textruta 13"/>
          <p:cNvSpPr txBox="1"/>
          <p:nvPr/>
        </p:nvSpPr>
        <p:spPr>
          <a:xfrm>
            <a:off x="5927491" y="2589291"/>
            <a:ext cx="3531871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dirty="0" smtClean="0"/>
              <a:t>Punkt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dirty="0" smtClean="0"/>
              <a:t>Vid förekomst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dirty="0" smtClean="0"/>
              <a:t>På bilvägen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sv-SE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dirty="0" smtClean="0"/>
              <a:t>Viktigt! Även planskilda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sv-SE" dirty="0" smtClean="0"/>
          </a:p>
        </p:txBody>
      </p:sp>
      <p:pic>
        <p:nvPicPr>
          <p:cNvPr id="16" name="Bildobjekt 15" descr="https://www.transportstyrelsen.se/4ad723/globalassets/global/vag/vagmarken/vagmarken-nedladdning/d4-1.gif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90986" y="1499661"/>
            <a:ext cx="1546933" cy="823232"/>
          </a:xfrm>
          <a:prstGeom prst="rect">
            <a:avLst/>
          </a:prstGeom>
          <a:noFill/>
          <a:ln>
            <a:noFill/>
          </a:ln>
        </p:spPr>
      </p:pic>
      <p:pic>
        <p:nvPicPr>
          <p:cNvPr id="17" name="Bildobjekt 16" descr="https://www.transportstyrelsen.se/4ad723/globalassets/global/vag/vagmarken/vagmarken-nedladdning/b3-1.gif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69543" y="1505218"/>
            <a:ext cx="1720651" cy="8176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8" name="Bildobjekt 17" descr="https://www.transportstyrelsen.se/497bf6/globalassets/global/vag/vagmarken/fyranya/b8-1.gif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59362" y="1499661"/>
            <a:ext cx="1720651" cy="823232"/>
          </a:xfrm>
          <a:prstGeom prst="rect">
            <a:avLst/>
          </a:prstGeom>
          <a:noFill/>
          <a:ln>
            <a:noFill/>
          </a:ln>
        </p:spPr>
      </p:pic>
      <p:pic>
        <p:nvPicPr>
          <p:cNvPr id="19" name="Bildobjekt 18" descr="https://www.transportstyrelsen.se/4ad723/globalassets/global/vag/vagmarken/vagmarken-nedladdning/d7-1.gif"/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79172" y="1499661"/>
            <a:ext cx="1667579" cy="825024"/>
          </a:xfrm>
          <a:prstGeom prst="rect">
            <a:avLst/>
          </a:prstGeom>
          <a:noFill/>
          <a:ln>
            <a:noFill/>
          </a:ln>
        </p:spPr>
      </p:pic>
      <p:pic>
        <p:nvPicPr>
          <p:cNvPr id="20" name="Bildobjekt 19" descr="https://www.transportstyrelsen.se/4ad723/globalassets/global/vag/vagmarken/vagmarken-nedladdning/d6-1.gif"/>
          <p:cNvPicPr/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23476" y="1499661"/>
            <a:ext cx="1597143" cy="826578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2" name="Rak koppling 21"/>
          <p:cNvCxnSpPr/>
          <p:nvPr/>
        </p:nvCxnSpPr>
        <p:spPr>
          <a:xfrm>
            <a:off x="5712737" y="1068309"/>
            <a:ext cx="49200" cy="467158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6" name="textruta 25"/>
          <p:cNvSpPr txBox="1"/>
          <p:nvPr/>
        </p:nvSpPr>
        <p:spPr>
          <a:xfrm>
            <a:off x="8094757" y="6355362"/>
            <a:ext cx="348223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2000" b="1" dirty="0" smtClean="0">
                <a:hlinkClick r:id="rId8"/>
              </a:rPr>
              <a:t>indatastod@trafikverket.se</a:t>
            </a:r>
            <a:endParaRPr lang="sv-SE" b="1" dirty="0"/>
          </a:p>
        </p:txBody>
      </p:sp>
    </p:spTree>
    <p:extLst>
      <p:ext uri="{BB962C8B-B14F-4D97-AF65-F5344CB8AC3E}">
        <p14:creationId xmlns:p14="http://schemas.microsoft.com/office/powerpoint/2010/main" val="2919459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ruta 6"/>
          <p:cNvSpPr txBox="1"/>
          <p:nvPr/>
        </p:nvSpPr>
        <p:spPr>
          <a:xfrm>
            <a:off x="703340" y="1597014"/>
            <a:ext cx="834921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2400" b="1" u="sng" dirty="0" smtClean="0">
                <a:latin typeface="Lucida Sans Unicode" panose="020B0602030504020204" pitchFamily="34" charset="0"/>
                <a:cs typeface="Lucida Sans Unicode" panose="020B0602030504020204" pitchFamily="34" charset="0"/>
              </a:rPr>
              <a:t>Cykelpassage / cykelöverfart</a:t>
            </a:r>
            <a:endParaRPr lang="sv-SE" sz="2400" b="1" u="sng" dirty="0">
              <a:latin typeface="Lucida Sans Unicode" panose="020B0602030504020204" pitchFamily="34" charset="0"/>
              <a:cs typeface="Lucida Sans Unicode" panose="020B0602030504020204" pitchFamily="34" charset="0"/>
            </a:endParaRPr>
          </a:p>
        </p:txBody>
      </p:sp>
      <p:pic>
        <p:nvPicPr>
          <p:cNvPr id="6" name="Bildobjekt 5" descr="C:\Users\stedag01\AppData\Local\Microsoft\Windows\INetCache\Content.Word\Exempel_Cykelpassage_Övergångsställe.PN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0741" y="2523372"/>
            <a:ext cx="4747260" cy="2493645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extruta 2"/>
          <p:cNvSpPr txBox="1"/>
          <p:nvPr/>
        </p:nvSpPr>
        <p:spPr>
          <a:xfrm>
            <a:off x="440741" y="5017017"/>
            <a:ext cx="47472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 smtClean="0">
                <a:latin typeface="+mn-lt"/>
              </a:rPr>
              <a:t>En cykelpassage </a:t>
            </a:r>
            <a:r>
              <a:rPr lang="sv-SE" b="1" dirty="0" smtClean="0">
                <a:latin typeface="+mn-lt"/>
              </a:rPr>
              <a:t>saknar</a:t>
            </a:r>
            <a:r>
              <a:rPr lang="sv-SE" dirty="0" smtClean="0">
                <a:latin typeface="+mn-lt"/>
              </a:rPr>
              <a:t> skylten B8</a:t>
            </a:r>
          </a:p>
          <a:p>
            <a:r>
              <a:rPr lang="sv-SE" dirty="0" smtClean="0">
                <a:latin typeface="+mn-lt"/>
              </a:rPr>
              <a:t>LFT ej nödvändig</a:t>
            </a:r>
            <a:endParaRPr lang="sv-SE" dirty="0">
              <a:latin typeface="+mn-lt"/>
            </a:endParaRPr>
          </a:p>
        </p:txBody>
      </p:sp>
      <p:pic>
        <p:nvPicPr>
          <p:cNvPr id="9" name="Bildobjekt 8" descr="C:\Users\stedag01\AppData\Local\Microsoft\Windows\INetCache\Content.Word\Exempel_Cykelöverfart_Övergångsställe.PNG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01" t="8278" r="12767" b="33940"/>
          <a:stretch>
            <a:fillRect/>
          </a:stretch>
        </p:blipFill>
        <p:spPr bwMode="auto">
          <a:xfrm>
            <a:off x="6267002" y="2523372"/>
            <a:ext cx="5111630" cy="2493645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textruta 3"/>
          <p:cNvSpPr txBox="1"/>
          <p:nvPr/>
        </p:nvSpPr>
        <p:spPr>
          <a:xfrm>
            <a:off x="6237027" y="5017017"/>
            <a:ext cx="518614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 smtClean="0">
                <a:latin typeface="+mn-lt"/>
              </a:rPr>
              <a:t>Cykelöverfart </a:t>
            </a:r>
            <a:r>
              <a:rPr lang="sv-SE" b="1" dirty="0" smtClean="0">
                <a:latin typeface="+mn-lt"/>
              </a:rPr>
              <a:t>har</a:t>
            </a:r>
            <a:r>
              <a:rPr lang="sv-SE" dirty="0" smtClean="0">
                <a:latin typeface="+mn-lt"/>
              </a:rPr>
              <a:t> skylten B8</a:t>
            </a:r>
          </a:p>
          <a:p>
            <a:r>
              <a:rPr lang="sv-SE" dirty="0" smtClean="0">
                <a:latin typeface="+mn-lt"/>
              </a:rPr>
              <a:t>LTF nödvändig</a:t>
            </a:r>
            <a:endParaRPr lang="sv-SE" dirty="0">
              <a:latin typeface="+mn-lt"/>
            </a:endParaRPr>
          </a:p>
        </p:txBody>
      </p:sp>
      <p:pic>
        <p:nvPicPr>
          <p:cNvPr id="10" name="Bildobjekt 9" descr="https://www.transportstyrelsen.se/497bf6/globalassets/global/vag/vagmarken/fyranya/b8-1.gif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86293" y="1306069"/>
            <a:ext cx="2099904" cy="958134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Rubrik 6"/>
          <p:cNvSpPr>
            <a:spLocks noGrp="1"/>
          </p:cNvSpPr>
          <p:nvPr>
            <p:ph type="ctrTitle"/>
          </p:nvPr>
        </p:nvSpPr>
        <p:spPr>
          <a:xfrm>
            <a:off x="703340" y="690975"/>
            <a:ext cx="4226107" cy="472808"/>
          </a:xfrm>
        </p:spPr>
        <p:txBody>
          <a:bodyPr>
            <a:noAutofit/>
          </a:bodyPr>
          <a:lstStyle/>
          <a:p>
            <a:pPr algn="l"/>
            <a:r>
              <a:rPr lang="sv-SE" sz="2400" dirty="0" smtClean="0"/>
              <a:t>Webbinarie september 2022</a:t>
            </a:r>
            <a:endParaRPr lang="sv-SE" sz="2400" dirty="0"/>
          </a:p>
        </p:txBody>
      </p:sp>
      <p:sp>
        <p:nvSpPr>
          <p:cNvPr id="13" name="textruta 12"/>
          <p:cNvSpPr txBox="1"/>
          <p:nvPr/>
        </p:nvSpPr>
        <p:spPr>
          <a:xfrm>
            <a:off x="8094757" y="6355362"/>
            <a:ext cx="348223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2000" b="1" dirty="0" smtClean="0">
                <a:hlinkClick r:id="rId6"/>
              </a:rPr>
              <a:t>indatastod@trafikverket.se</a:t>
            </a:r>
            <a:endParaRPr lang="sv-SE" b="1" dirty="0"/>
          </a:p>
        </p:txBody>
      </p:sp>
      <p:sp>
        <p:nvSpPr>
          <p:cNvPr id="12" name="textruta 11"/>
          <p:cNvSpPr txBox="1"/>
          <p:nvPr/>
        </p:nvSpPr>
        <p:spPr>
          <a:xfrm>
            <a:off x="3566007" y="2264203"/>
            <a:ext cx="162199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800" dirty="0" smtClean="0"/>
              <a:t>Bild: Google </a:t>
            </a:r>
            <a:r>
              <a:rPr lang="sv-SE" sz="800" dirty="0" err="1" smtClean="0"/>
              <a:t>Street-View</a:t>
            </a:r>
            <a:r>
              <a:rPr lang="sv-SE" sz="800" dirty="0" smtClean="0"/>
              <a:t> 2022</a:t>
            </a:r>
            <a:endParaRPr lang="sv-SE" sz="800" dirty="0"/>
          </a:p>
        </p:txBody>
      </p:sp>
      <p:sp>
        <p:nvSpPr>
          <p:cNvPr id="14" name="textruta 13"/>
          <p:cNvSpPr txBox="1"/>
          <p:nvPr/>
        </p:nvSpPr>
        <p:spPr>
          <a:xfrm>
            <a:off x="9888990" y="5060742"/>
            <a:ext cx="1594413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800" dirty="0" smtClean="0"/>
              <a:t>Bild: Google </a:t>
            </a:r>
            <a:r>
              <a:rPr lang="sv-SE" sz="800" dirty="0" err="1" smtClean="0"/>
              <a:t>Street-View</a:t>
            </a:r>
            <a:r>
              <a:rPr lang="sv-SE" sz="800" dirty="0" smtClean="0"/>
              <a:t> 2022</a:t>
            </a:r>
            <a:endParaRPr lang="sv-SE" sz="800" dirty="0"/>
          </a:p>
        </p:txBody>
      </p:sp>
    </p:spTree>
    <p:extLst>
      <p:ext uri="{BB962C8B-B14F-4D97-AF65-F5344CB8AC3E}">
        <p14:creationId xmlns:p14="http://schemas.microsoft.com/office/powerpoint/2010/main" val="24543838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ruta 6"/>
          <p:cNvSpPr txBox="1"/>
          <p:nvPr/>
        </p:nvSpPr>
        <p:spPr>
          <a:xfrm>
            <a:off x="703340" y="1597014"/>
            <a:ext cx="834921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2400" b="1" u="sng" dirty="0" smtClean="0">
                <a:latin typeface="Lucida Sans Unicode" panose="020B0602030504020204" pitchFamily="34" charset="0"/>
                <a:cs typeface="Lucida Sans Unicode" panose="020B0602030504020204" pitchFamily="34" charset="0"/>
              </a:rPr>
              <a:t>Cykelvägskategorier</a:t>
            </a:r>
            <a:endParaRPr lang="sv-SE" sz="2400" b="1" u="sng" dirty="0">
              <a:latin typeface="Lucida Sans Unicode" panose="020B0602030504020204" pitchFamily="34" charset="0"/>
              <a:cs typeface="Lucida Sans Unicode" panose="020B0602030504020204" pitchFamily="34" charset="0"/>
            </a:endParaRPr>
          </a:p>
        </p:txBody>
      </p:sp>
      <p:sp>
        <p:nvSpPr>
          <p:cNvPr id="2" name="textruta 1"/>
          <p:cNvSpPr txBox="1"/>
          <p:nvPr/>
        </p:nvSpPr>
        <p:spPr>
          <a:xfrm>
            <a:off x="1479656" y="2920621"/>
            <a:ext cx="3398293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q"/>
            </a:pPr>
            <a:r>
              <a:rPr lang="sv-SE" sz="2400" dirty="0" smtClean="0">
                <a:solidFill>
                  <a:srgbClr val="C00000"/>
                </a:solidFill>
                <a:latin typeface="Arial Rounded MT Bold" panose="020F0704030504030204" pitchFamily="34" charset="0"/>
              </a:rPr>
              <a:t>Lokal cykelväg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endParaRPr lang="sv-SE" sz="2400" dirty="0" smtClean="0">
              <a:latin typeface="Arial Rounded MT Bold" panose="020F0704030504030204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sv-SE" sz="2400" dirty="0" smtClean="0">
                <a:solidFill>
                  <a:srgbClr val="0070C0"/>
                </a:solidFill>
                <a:latin typeface="Arial Rounded MT Bold" panose="020F0704030504030204" pitchFamily="34" charset="0"/>
              </a:rPr>
              <a:t>Regional cykelväg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endParaRPr lang="sv-SE" sz="2400" dirty="0" smtClean="0">
              <a:latin typeface="Arial Rounded MT Bold" panose="020F0704030504030204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sv-SE" sz="2400" dirty="0" smtClean="0">
                <a:solidFill>
                  <a:srgbClr val="00B050"/>
                </a:solidFill>
                <a:latin typeface="Arial Rounded MT Bold" panose="020F0704030504030204" pitchFamily="34" charset="0"/>
              </a:rPr>
              <a:t>Huvudcykelväg</a:t>
            </a:r>
            <a:endParaRPr lang="sv-SE" sz="2400" dirty="0">
              <a:solidFill>
                <a:srgbClr val="00B050"/>
              </a:solidFill>
              <a:latin typeface="Arial Rounded MT Bold" panose="020F0704030504030204" pitchFamily="34" charset="0"/>
            </a:endParaRPr>
          </a:p>
        </p:txBody>
      </p:sp>
      <p:pic>
        <p:nvPicPr>
          <p:cNvPr id="5" name="Platshållare för innehåll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 bwMode="auto">
          <a:xfrm>
            <a:off x="6716861" y="927379"/>
            <a:ext cx="3507474" cy="51279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Rubrik 6"/>
          <p:cNvSpPr>
            <a:spLocks noGrp="1"/>
          </p:cNvSpPr>
          <p:nvPr>
            <p:ph type="ctrTitle"/>
          </p:nvPr>
        </p:nvSpPr>
        <p:spPr>
          <a:xfrm>
            <a:off x="703340" y="690975"/>
            <a:ext cx="4226107" cy="472808"/>
          </a:xfrm>
        </p:spPr>
        <p:txBody>
          <a:bodyPr>
            <a:noAutofit/>
          </a:bodyPr>
          <a:lstStyle/>
          <a:p>
            <a:pPr algn="l"/>
            <a:r>
              <a:rPr lang="sv-SE" sz="2400" dirty="0" smtClean="0"/>
              <a:t>Webbinarie september 2022</a:t>
            </a:r>
            <a:endParaRPr lang="sv-SE" sz="2400" dirty="0"/>
          </a:p>
        </p:txBody>
      </p:sp>
      <p:sp>
        <p:nvSpPr>
          <p:cNvPr id="10" name="textruta 9"/>
          <p:cNvSpPr txBox="1"/>
          <p:nvPr/>
        </p:nvSpPr>
        <p:spPr>
          <a:xfrm>
            <a:off x="8094757" y="6355362"/>
            <a:ext cx="348223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2000" b="1" dirty="0" smtClean="0">
                <a:hlinkClick r:id="rId4"/>
              </a:rPr>
              <a:t>indatastod@trafikverket.se</a:t>
            </a:r>
            <a:endParaRPr lang="sv-SE" b="1" dirty="0"/>
          </a:p>
        </p:txBody>
      </p:sp>
    </p:spTree>
    <p:extLst>
      <p:ext uri="{BB962C8B-B14F-4D97-AF65-F5344CB8AC3E}">
        <p14:creationId xmlns:p14="http://schemas.microsoft.com/office/powerpoint/2010/main" val="1404414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ruta 6"/>
          <p:cNvSpPr txBox="1"/>
          <p:nvPr/>
        </p:nvSpPr>
        <p:spPr>
          <a:xfrm>
            <a:off x="703340" y="1597014"/>
            <a:ext cx="834921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2400" b="1" u="sng" dirty="0" smtClean="0">
                <a:latin typeface="Lucida Sans Unicode" panose="020B0602030504020204" pitchFamily="34" charset="0"/>
                <a:cs typeface="Lucida Sans Unicode" panose="020B0602030504020204" pitchFamily="34" charset="0"/>
              </a:rPr>
              <a:t>Turismcykelled</a:t>
            </a:r>
            <a:endParaRPr lang="sv-SE" sz="2400" b="1" u="sng" dirty="0">
              <a:latin typeface="Lucida Sans Unicode" panose="020B0602030504020204" pitchFamily="34" charset="0"/>
              <a:cs typeface="Lucida Sans Unicode" panose="020B0602030504020204" pitchFamily="34" charset="0"/>
            </a:endParaRPr>
          </a:p>
        </p:txBody>
      </p:sp>
      <p:pic>
        <p:nvPicPr>
          <p:cNvPr id="10" name="Bildobjekt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36610" y="1827846"/>
            <a:ext cx="5464590" cy="4191641"/>
          </a:xfrm>
          <a:prstGeom prst="rect">
            <a:avLst/>
          </a:prstGeom>
        </p:spPr>
      </p:pic>
      <p:sp>
        <p:nvSpPr>
          <p:cNvPr id="5" name="textruta 4"/>
          <p:cNvSpPr txBox="1"/>
          <p:nvPr/>
        </p:nvSpPr>
        <p:spPr>
          <a:xfrm>
            <a:off x="8094757" y="6355362"/>
            <a:ext cx="348223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2000" b="1" dirty="0" smtClean="0">
                <a:hlinkClick r:id="rId4"/>
              </a:rPr>
              <a:t>indatastod@trafikverket.se</a:t>
            </a:r>
            <a:endParaRPr lang="sv-SE" b="1" dirty="0"/>
          </a:p>
        </p:txBody>
      </p:sp>
      <p:sp>
        <p:nvSpPr>
          <p:cNvPr id="9" name="Rubrik 6"/>
          <p:cNvSpPr>
            <a:spLocks noGrp="1"/>
          </p:cNvSpPr>
          <p:nvPr>
            <p:ph type="ctrTitle"/>
          </p:nvPr>
        </p:nvSpPr>
        <p:spPr>
          <a:xfrm>
            <a:off x="703340" y="690975"/>
            <a:ext cx="4226107" cy="472808"/>
          </a:xfrm>
        </p:spPr>
        <p:txBody>
          <a:bodyPr>
            <a:noAutofit/>
          </a:bodyPr>
          <a:lstStyle/>
          <a:p>
            <a:pPr algn="l"/>
            <a:r>
              <a:rPr lang="sv-SE" sz="2400" dirty="0" smtClean="0"/>
              <a:t>Webbinarie september 2022</a:t>
            </a:r>
            <a:endParaRPr lang="sv-SE" sz="2400" dirty="0"/>
          </a:p>
        </p:txBody>
      </p:sp>
      <p:sp>
        <p:nvSpPr>
          <p:cNvPr id="2" name="textruta 1"/>
          <p:cNvSpPr txBox="1"/>
          <p:nvPr/>
        </p:nvSpPr>
        <p:spPr>
          <a:xfrm>
            <a:off x="703340" y="2588217"/>
            <a:ext cx="324872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i="1" dirty="0" smtClean="0"/>
              <a:t>”… peka </a:t>
            </a:r>
            <a:r>
              <a:rPr lang="sv-SE" i="1" dirty="0"/>
              <a:t>ut stråk i vägnätet som är lämpliga främst för cykelturism och rekreation</a:t>
            </a:r>
            <a:r>
              <a:rPr lang="sv-SE" i="1" dirty="0" smtClean="0"/>
              <a:t>.”</a:t>
            </a:r>
            <a:endParaRPr lang="sv-SE" i="1" dirty="0"/>
          </a:p>
        </p:txBody>
      </p:sp>
      <p:sp>
        <p:nvSpPr>
          <p:cNvPr id="3" name="textruta 2"/>
          <p:cNvSpPr txBox="1"/>
          <p:nvPr/>
        </p:nvSpPr>
        <p:spPr>
          <a:xfrm>
            <a:off x="542441" y="3812583"/>
            <a:ext cx="1673817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arenR"/>
            </a:pPr>
            <a:r>
              <a:rPr lang="sv-SE" dirty="0" smtClean="0"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Nationell</a:t>
            </a:r>
          </a:p>
          <a:p>
            <a:pPr marL="342900" indent="-342900">
              <a:buFont typeface="+mj-lt"/>
              <a:buAutoNum type="arabicParenR"/>
            </a:pPr>
            <a:endParaRPr lang="sv-SE" dirty="0" smtClean="0">
              <a:latin typeface="Open Sans SemiBold" panose="020B0706030804020204" pitchFamily="34" charset="0"/>
              <a:ea typeface="Open Sans SemiBold" panose="020B0706030804020204" pitchFamily="34" charset="0"/>
              <a:cs typeface="Open Sans SemiBold" panose="020B0706030804020204" pitchFamily="34" charset="0"/>
            </a:endParaRPr>
          </a:p>
          <a:p>
            <a:pPr marL="342900" indent="-342900">
              <a:buFont typeface="+mj-lt"/>
              <a:buAutoNum type="arabicParenR"/>
            </a:pPr>
            <a:r>
              <a:rPr lang="sv-SE" dirty="0" smtClean="0"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Regional</a:t>
            </a:r>
          </a:p>
          <a:p>
            <a:pPr marL="342900" indent="-342900">
              <a:buFont typeface="+mj-lt"/>
              <a:buAutoNum type="arabicParenR"/>
            </a:pPr>
            <a:endParaRPr lang="sv-SE" dirty="0" smtClean="0">
              <a:latin typeface="Open Sans SemiBold" panose="020B0706030804020204" pitchFamily="34" charset="0"/>
              <a:ea typeface="Open Sans SemiBold" panose="020B0706030804020204" pitchFamily="34" charset="0"/>
              <a:cs typeface="Open Sans SemiBold" panose="020B0706030804020204" pitchFamily="34" charset="0"/>
            </a:endParaRPr>
          </a:p>
          <a:p>
            <a:pPr marL="342900" indent="-342900">
              <a:buFont typeface="+mj-lt"/>
              <a:buAutoNum type="arabicParenR"/>
            </a:pPr>
            <a:r>
              <a:rPr lang="sv-SE" dirty="0" smtClean="0"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Lokal</a:t>
            </a:r>
          </a:p>
        </p:txBody>
      </p:sp>
    </p:spTree>
    <p:extLst>
      <p:ext uri="{BB962C8B-B14F-4D97-AF65-F5344CB8AC3E}">
        <p14:creationId xmlns:p14="http://schemas.microsoft.com/office/powerpoint/2010/main" val="15842074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ruta 6"/>
          <p:cNvSpPr txBox="1"/>
          <p:nvPr/>
        </p:nvSpPr>
        <p:spPr>
          <a:xfrm>
            <a:off x="703340" y="1597014"/>
            <a:ext cx="834921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2400" b="1" u="sng" dirty="0" smtClean="0">
                <a:latin typeface="Lucida Sans Unicode" panose="020B0602030504020204" pitchFamily="34" charset="0"/>
                <a:cs typeface="Lucida Sans Unicode" panose="020B0602030504020204" pitchFamily="34" charset="0"/>
              </a:rPr>
              <a:t>C-Rekommenderad bilväg för cykeltrafik </a:t>
            </a:r>
            <a:r>
              <a:rPr lang="sv-SE" sz="2400" u="sng" dirty="0" smtClean="0">
                <a:latin typeface="Lucida Sans Unicode" panose="020B0602030504020204" pitchFamily="34" charset="0"/>
                <a:cs typeface="Lucida Sans Unicode" panose="020B0602030504020204" pitchFamily="34" charset="0"/>
              </a:rPr>
              <a:t>(C-REK)</a:t>
            </a:r>
            <a:endParaRPr lang="sv-SE" sz="2400" u="sng" dirty="0">
              <a:latin typeface="Lucida Sans Unicode" panose="020B0602030504020204" pitchFamily="34" charset="0"/>
              <a:cs typeface="Lucida Sans Unicode" panose="020B0602030504020204" pitchFamily="34" charset="0"/>
            </a:endParaRPr>
          </a:p>
        </p:txBody>
      </p:sp>
      <p:sp>
        <p:nvSpPr>
          <p:cNvPr id="5" name="textruta 4"/>
          <p:cNvSpPr txBox="1"/>
          <p:nvPr/>
        </p:nvSpPr>
        <p:spPr>
          <a:xfrm>
            <a:off x="8094757" y="6355362"/>
            <a:ext cx="348223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2000" b="1" dirty="0" smtClean="0">
                <a:hlinkClick r:id="rId3"/>
              </a:rPr>
              <a:t>indatastod@trafikverket.se</a:t>
            </a:r>
            <a:endParaRPr lang="sv-SE" b="1" dirty="0"/>
          </a:p>
        </p:txBody>
      </p:sp>
      <p:sp>
        <p:nvSpPr>
          <p:cNvPr id="9" name="Rubrik 6"/>
          <p:cNvSpPr>
            <a:spLocks noGrp="1"/>
          </p:cNvSpPr>
          <p:nvPr>
            <p:ph type="ctrTitle"/>
          </p:nvPr>
        </p:nvSpPr>
        <p:spPr>
          <a:xfrm>
            <a:off x="703340" y="690975"/>
            <a:ext cx="4226107" cy="472808"/>
          </a:xfrm>
        </p:spPr>
        <p:txBody>
          <a:bodyPr>
            <a:noAutofit/>
          </a:bodyPr>
          <a:lstStyle/>
          <a:p>
            <a:pPr algn="l"/>
            <a:r>
              <a:rPr lang="sv-SE" sz="2400" dirty="0" smtClean="0"/>
              <a:t>Webbinarie september 2022</a:t>
            </a:r>
            <a:endParaRPr lang="sv-SE" sz="2400" dirty="0"/>
          </a:p>
        </p:txBody>
      </p:sp>
      <p:pic>
        <p:nvPicPr>
          <p:cNvPr id="2" name="Bildobjekt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3341" y="2491910"/>
            <a:ext cx="4217170" cy="2546815"/>
          </a:xfrm>
          <a:prstGeom prst="rect">
            <a:avLst/>
          </a:prstGeom>
          <a:effectLst>
            <a:outerShdw blurRad="190500" dist="50800" algn="ctr" rotWithShape="0">
              <a:srgbClr val="000000">
                <a:alpha val="70000"/>
              </a:srgbClr>
            </a:outerShdw>
          </a:effectLst>
        </p:spPr>
      </p:pic>
      <p:pic>
        <p:nvPicPr>
          <p:cNvPr id="3" name="Bildobjekt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521555" y="2978370"/>
            <a:ext cx="4785667" cy="2457300"/>
          </a:xfrm>
          <a:prstGeom prst="rect">
            <a:avLst/>
          </a:prstGeom>
          <a:effectLst>
            <a:outerShdw blurRad="190500" dist="50800" algn="ctr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9418289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1_startbild logo">
  <a:themeElements>
    <a:clrScheme name="Gråskala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Webbinarie 2021" id="{C2DA1059-782C-487E-B57C-5F5DF03608C9}" vid="{5A56E023-8A30-4F78-BC3C-64FB6BC75F41}"/>
    </a:ext>
  </a:extLst>
</a:theme>
</file>

<file path=ppt/theme/theme2.xml><?xml version="1.0" encoding="utf-8"?>
<a:theme xmlns:a="http://schemas.openxmlformats.org/drawingml/2006/main" name="2_startbild logo">
  <a:themeElements>
    <a:clrScheme name="Gråskala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Webbinarie 2021" id="{C2DA1059-782C-487E-B57C-5F5DF03608C9}" vid="{D4A4AB15-BA20-43F8-8468-5709253D5ED5}"/>
    </a:ext>
  </a:extLst>
</a:theme>
</file>

<file path=ppt/theme/theme3.xml><?xml version="1.0" encoding="utf-8"?>
<a:theme xmlns:a="http://schemas.openxmlformats.org/drawingml/2006/main" name="2_Ämne/tema namn på talare">
  <a:themeElements>
    <a:clrScheme name="Gråskala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Webbinarie 2021" id="{C2DA1059-782C-487E-B57C-5F5DF03608C9}" vid="{368154D1-D5B3-46D9-8553-62F6A175A82A}"/>
    </a:ext>
  </a:extLst>
</a:theme>
</file>

<file path=ppt/theme/theme4.xml><?xml version="1.0" encoding="utf-8"?>
<a:theme xmlns:a="http://schemas.openxmlformats.org/drawingml/2006/main" name="1_Office-tema">
  <a:themeElements>
    <a:clrScheme name="Gråskala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Webbinarie 2021" id="{C2DA1059-782C-487E-B57C-5F5DF03608C9}" vid="{8F83B684-922C-408B-B96C-417D8F10B384}"/>
    </a:ext>
  </a:extLst>
</a:theme>
</file>

<file path=ppt/theme/theme5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Office-tem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Uppladdat arbetsrumsdokument" ma:contentTypeID="0x0101002EE44F411E754ABAB6EB27FC7D8442BF00FBDC29B7F7B140FA848AB6ABEF7636D900F1895E12A6F3C849A0714188E5B04942" ma:contentTypeVersion="4" ma:contentTypeDescription="Skapa ett nytt dokument." ma:contentTypeScope="" ma:versionID="f35f253959b37b378d76142c8d407235">
  <xsd:schema xmlns:xsd="http://www.w3.org/2001/XMLSchema" xmlns:xs="http://www.w3.org/2001/XMLSchema" xmlns:p="http://schemas.microsoft.com/office/2006/metadata/properties" xmlns:ns1="Trafikverket" xmlns:ns3="a0fc29a5-e8c2-4770-ab5a-0e35f67373e1" targetNamespace="http://schemas.microsoft.com/office/2006/metadata/properties" ma:root="true" ma:fieldsID="d23bc5663fae010e8ff40bf66f6a8bbb" ns1:_="" ns3:_="">
    <xsd:import namespace="Trafikverket"/>
    <xsd:import namespace="a0fc29a5-e8c2-4770-ab5a-0e35f67373e1"/>
    <xsd:element name="properties">
      <xsd:complexType>
        <xsd:sequence>
          <xsd:element name="documentManagement">
            <xsd:complexType>
              <xsd:all>
                <xsd:element ref="ns1:Skapat_x0020_av_x0020_NY"/>
                <xsd:element ref="ns1:Dokumentdatum_x0020_NY"/>
                <xsd:element ref="ns1:TRVversionNY" minOccurs="0"/>
                <xsd:element ref="ns1:TrvDocumentTemplateId" minOccurs="0"/>
                <xsd:element ref="ns1:TrvDocumentTemplateVersion" minOccurs="0"/>
                <xsd:element ref="ns3:TrvUploadedDocumentTypeTaxHTField0" minOccurs="0"/>
                <xsd:element ref="ns3:TaxCatchAll" minOccurs="0"/>
                <xsd:element ref="ns3:TaxCatchAllLabe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Trafikverket" elementFormDefault="qualified">
    <xsd:import namespace="http://schemas.microsoft.com/office/2006/documentManagement/types"/>
    <xsd:import namespace="http://schemas.microsoft.com/office/infopath/2007/PartnerControls"/>
    <xsd:element name="Skapat_x0020_av_x0020_NY" ma:index="0" ma:displayName="Skapat av" ma:description="Namn och organisationsbeteckning för den person som skapat dokumentet." ma:internalName="TrvCreatedBy" ma:readOnly="false">
      <xsd:simpleType>
        <xsd:restriction base="dms:Text"/>
      </xsd:simpleType>
    </xsd:element>
    <xsd:element name="Dokumentdatum_x0020_NY" ma:index="2" ma:displayName="Dokumentdatum" ma:description="Datum för nuvarande version" ma:format="DateOnly" ma:internalName="TrvDocumentDate" ma:readOnly="false">
      <xsd:simpleType>
        <xsd:restriction base="dms:DateTime"/>
      </xsd:simpleType>
    </xsd:element>
    <xsd:element name="TRVversionNY" ma:index="8" nillable="true" ma:displayName="Version" ma:description="Dokumentets versionsnummer" ma:internalName="TrvVersion" ma:readOnly="true">
      <xsd:simpleType>
        <xsd:restriction base="dms:Text"/>
      </xsd:simpleType>
    </xsd:element>
    <xsd:element name="TrvDocumentTemplateId" ma:index="9" nillable="true" ma:displayName="TMALL-nummer" ma:description="Unik sträng eller nummer som identifierar dokumentmallen. Värdet sätts av respektive system." ma:internalName="TrvDocumentTemplateId" ma:readOnly="true">
      <xsd:simpleType>
        <xsd:restriction base="dms:Text"/>
      </xsd:simpleType>
    </xsd:element>
    <xsd:element name="TrvDocumentTemplateVersion" ma:index="10" nillable="true" ma:displayName="Mallversion" ma:description="Dokumentmallens versionsnummer" ma:internalName="TrvDocumentTemplateVers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0fc29a5-e8c2-4770-ab5a-0e35f67373e1" elementFormDefault="qualified">
    <xsd:import namespace="http://schemas.microsoft.com/office/2006/documentManagement/types"/>
    <xsd:import namespace="http://schemas.microsoft.com/office/infopath/2007/PartnerControls"/>
    <xsd:element name="TrvUploadedDocumentTypeTaxHTField0" ma:index="13" ma:taxonomy="true" ma:internalName="TrvUploadedDocumentTypeTaxHTField0" ma:taxonomyFieldName="TrvUploadedDocumentType" ma:displayName="Dokumenttyp för uppladdade dokument" ma:readOnly="false" ma:fieldId="{eb96df49-af7b-4885-ae87-85b965eb0ad2}" ma:sspId="186cccb1-9fab-4187-b54f-d2fc3705fc8a" ma:termSetId="152f56a5-fdb2-4180-8a6e-79ef00400bc3" ma:anchorId="238613c4-8162-47c5-b0c8-3db178651ae8" ma:open="false" ma:isKeyword="false">
      <xsd:complexType>
        <xsd:sequence>
          <xsd:element ref="pc:Terms" minOccurs="0" maxOccurs="1"/>
        </xsd:sequence>
      </xsd:complexType>
    </xsd:element>
    <xsd:element name="TaxCatchAll" ma:index="14" nillable="true" ma:displayName="Taxonomy Catch All Column" ma:description="" ma:hidden="true" ma:list="{4b28c2f6-f56f-4aeb-b69b-1f7e22a8d85f}" ma:internalName="TaxCatchAll" ma:showField="CatchAllData" ma:web="a0fc29a5-e8c2-4770-ab5a-0e35f67373e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axCatchAllLabel" ma:index="15" nillable="true" ma:displayName="Taxonomy Catch All Column1" ma:description="" ma:hidden="true" ma:list="{4b28c2f6-f56f-4aeb-b69b-1f7e22a8d85f}" ma:internalName="TaxCatchAllLabel" ma:readOnly="true" ma:showField="CatchAllDataLabel" ma:web="a0fc29a5-e8c2-4770-ab5a-0e35f67373e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11" ma:displayName="Innehållstyp"/>
        <xsd:element ref="dc:title" maxOccurs="1" ma:index="1" ma:displayName="Dokument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Dokumentdatum_x0020_NY xmlns="Trafikverket">2021-10-20T22:00:00+00:00</Dokumentdatum_x0020_NY>
    <Skapat_x0020_av_x0020_NY xmlns="Trafikverket">Göransson Staffan, UHvädi Konsult</Skapat_x0020_av_x0020_NY>
    <TRVversionNY xmlns="Trafikverket">0.2</TRVversionNY>
    <TaxCatchAll xmlns="a0fc29a5-e8c2-4770-ab5a-0e35f67373e1">
      <Value>28</Value>
    </TaxCatchAll>
    <TrvUploadedDocumentTypeTaxHTField0 xmlns="a0fc29a5-e8c2-4770-ab5a-0e35f67373e1">
      <Terms xmlns="http://schemas.microsoft.com/office/infopath/2007/PartnerControls">
        <TermInfo xmlns="http://schemas.microsoft.com/office/infopath/2007/PartnerControls">
          <TermName xmlns="http://schemas.microsoft.com/office/infopath/2007/PartnerControls">ARBETSMATERIAL</TermName>
          <TermId xmlns="http://schemas.microsoft.com/office/infopath/2007/PartnerControls">a2894791-a90f-4fd8-bd38-5426c743cb42</TermId>
        </TermInfo>
      </Terms>
    </TrvUploadedDocumentTypeTaxHTField0>
  </documentManagement>
</p:properties>
</file>

<file path=customXml/item4.xml><?xml version="1.0" encoding="utf-8"?>
<?mso-contentType ?>
<customXsn xmlns="http://schemas.microsoft.com/office/2006/metadata/customXsn">
  <xsnLocation/>
  <cached>True</cached>
  <openByDefault>True</openByDefault>
  <xsnScope/>
</customXsn>
</file>

<file path=customXml/itemProps1.xml><?xml version="1.0" encoding="utf-8"?>
<ds:datastoreItem xmlns:ds="http://schemas.openxmlformats.org/officeDocument/2006/customXml" ds:itemID="{1F9DE687-7270-41C1-9B3B-83818E61D427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C6D476CF-CEA5-4F78-A408-506450E6F960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Trafikverket"/>
    <ds:schemaRef ds:uri="a0fc29a5-e8c2-4770-ab5a-0e35f67373e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280BD662-5DA5-4401-9BAE-20DBDA3C6EA6}">
  <ds:schemaRefs>
    <ds:schemaRef ds:uri="http://schemas.openxmlformats.org/package/2006/metadata/core-properties"/>
    <ds:schemaRef ds:uri="http://purl.org/dc/dcmitype/"/>
    <ds:schemaRef ds:uri="Trafikverket"/>
    <ds:schemaRef ds:uri="http://purl.org/dc/terms/"/>
    <ds:schemaRef ds:uri="http://schemas.microsoft.com/office/2006/documentManagement/types"/>
    <ds:schemaRef ds:uri="http://schemas.microsoft.com/office/2006/metadata/properties"/>
    <ds:schemaRef ds:uri="a0fc29a5-e8c2-4770-ab5a-0e35f67373e1"/>
    <ds:schemaRef ds:uri="http://purl.org/dc/elements/1.1/"/>
    <ds:schemaRef ds:uri="http://schemas.microsoft.com/office/infopath/2007/PartnerControls"/>
    <ds:schemaRef ds:uri="http://www.w3.org/XML/1998/namespace"/>
  </ds:schemaRefs>
</ds:datastoreItem>
</file>

<file path=customXml/itemProps4.xml><?xml version="1.0" encoding="utf-8"?>
<ds:datastoreItem xmlns:ds="http://schemas.openxmlformats.org/officeDocument/2006/customXml" ds:itemID="{A1DA72A6-E798-4205-BB1C-EBAF88926E97}">
  <ds:schemaRefs>
    <ds:schemaRef ds:uri="http://schemas.microsoft.com/office/2006/metadata/customXsn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Webbinarie 2021</Template>
  <TotalTime>2858</TotalTime>
  <Words>324</Words>
  <Application>Microsoft Office PowerPoint</Application>
  <PresentationFormat>Anpassad</PresentationFormat>
  <Paragraphs>121</Paragraphs>
  <Slides>13</Slides>
  <Notes>13</Notes>
  <HiddenSlides>0</HiddenSlides>
  <MMClips>0</MMClips>
  <ScaleCrop>false</ScaleCrop>
  <HeadingPairs>
    <vt:vector size="8" baseType="variant">
      <vt:variant>
        <vt:lpstr>Använt teckensnitt</vt:lpstr>
      </vt:variant>
      <vt:variant>
        <vt:i4>10</vt:i4>
      </vt:variant>
      <vt:variant>
        <vt:lpstr>Tema</vt:lpstr>
      </vt:variant>
      <vt:variant>
        <vt:i4>4</vt:i4>
      </vt:variant>
      <vt:variant>
        <vt:lpstr>Bildrubriker</vt:lpstr>
      </vt:variant>
      <vt:variant>
        <vt:i4>13</vt:i4>
      </vt:variant>
      <vt:variant>
        <vt:lpstr>Anpassade bildspel</vt:lpstr>
      </vt:variant>
      <vt:variant>
        <vt:i4>1</vt:i4>
      </vt:variant>
    </vt:vector>
  </HeadingPairs>
  <TitlesOfParts>
    <vt:vector size="28" baseType="lpstr">
      <vt:lpstr>ＭＳ Ｐゴシック</vt:lpstr>
      <vt:lpstr>Arial</vt:lpstr>
      <vt:lpstr>Arial Rounded MT Bold</vt:lpstr>
      <vt:lpstr>Bell Gothic Black</vt:lpstr>
      <vt:lpstr>Bell Gothic Light</vt:lpstr>
      <vt:lpstr>Calibri</vt:lpstr>
      <vt:lpstr>Lucida Sans Unicode</vt:lpstr>
      <vt:lpstr>Microsoft Sans Serif</vt:lpstr>
      <vt:lpstr>Open Sans SemiBold</vt:lpstr>
      <vt:lpstr>Wingdings</vt:lpstr>
      <vt:lpstr>1_startbild logo</vt:lpstr>
      <vt:lpstr>2_startbild logo</vt:lpstr>
      <vt:lpstr>2_Ämne/tema namn på talare</vt:lpstr>
      <vt:lpstr>1_Office-tema</vt:lpstr>
      <vt:lpstr>PowerPoint-presentation</vt:lpstr>
      <vt:lpstr>Webbinarie september 2022</vt:lpstr>
      <vt:lpstr>Webbinarie september 2022</vt:lpstr>
      <vt:lpstr>Webbinarie september 2022</vt:lpstr>
      <vt:lpstr>Webbinarie september 2022</vt:lpstr>
      <vt:lpstr>Webbinarie september 2022</vt:lpstr>
      <vt:lpstr>Webbinarie september 2022</vt:lpstr>
      <vt:lpstr>Webbinarie september 2022</vt:lpstr>
      <vt:lpstr>Webbinarie september 2022</vt:lpstr>
      <vt:lpstr>Webbinarie september 2022</vt:lpstr>
      <vt:lpstr>Webbinarie september 2022</vt:lpstr>
      <vt:lpstr>Webbinarie september 2022</vt:lpstr>
      <vt:lpstr>Frågor??</vt:lpstr>
      <vt:lpstr>Test1</vt:lpstr>
    </vt:vector>
  </TitlesOfParts>
  <Company>Trafikverket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Webbinarie</dc:title>
  <dc:subject>NVDB</dc:subject>
  <dc:creator>Göransson Staffan, UHvädi Konsult</dc:creator>
  <cp:lastModifiedBy>Göransson Staffan, UHvädi Konsult</cp:lastModifiedBy>
  <cp:revision>265</cp:revision>
  <dcterms:created xsi:type="dcterms:W3CDTF">2021-03-30T09:55:20Z</dcterms:created>
  <dcterms:modified xsi:type="dcterms:W3CDTF">2022-09-12T09:23:05Z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0x0101002EE44F411E754ABAB6EB27FC7D8442BF00FBDC29B7F7B140FA848AB6ABEF7636D900F1895E12A6F3C849A0714188E5B04942</vt:lpwstr>
  </property>
  <property fmtid="{D5CDD505-2E9C-101B-9397-08002B2CF9AE}" pid="3" name="Dokumenttyp_x0020_NY">
    <vt:lpwstr/>
  </property>
  <property fmtid="{D5CDD505-2E9C-101B-9397-08002B2CF9AE}" pid="4" name="Dokumenttyp NY">
    <vt:lpwstr/>
  </property>
  <property fmtid="{D5CDD505-2E9C-101B-9397-08002B2CF9AE}" pid="5" name="TrvDocumentType">
    <vt:lpwstr>28;#ARBETSMATERIAL|a2894791-a90f-4fd8-bd38-5426c743cb42</vt:lpwstr>
  </property>
  <property fmtid="{D5CDD505-2E9C-101B-9397-08002B2CF9AE}" pid="6" name="TrvUploadedDocumentType">
    <vt:lpwstr>28;#ARBETSMATERIAL|a2894791-a90f-4fd8-bd38-5426c743cb42</vt:lpwstr>
  </property>
  <property fmtid="{D5CDD505-2E9C-101B-9397-08002B2CF9AE}" pid="7" name="TrvDocumentTypeTaxHTField0">
    <vt:lpwstr>ARBETSMATERIAL|a2894791-a90f-4fd8-bd38-5426c743cb42</vt:lpwstr>
  </property>
</Properties>
</file>