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5"/>
  </p:notesMasterIdLst>
  <p:handoutMasterIdLst>
    <p:handoutMasterId r:id="rId26"/>
  </p:handoutMasterIdLst>
  <p:sldIdLst>
    <p:sldId id="725" r:id="rId9"/>
    <p:sldId id="732" r:id="rId10"/>
    <p:sldId id="745" r:id="rId11"/>
    <p:sldId id="739" r:id="rId12"/>
    <p:sldId id="744" r:id="rId13"/>
    <p:sldId id="754" r:id="rId14"/>
    <p:sldId id="755" r:id="rId15"/>
    <p:sldId id="757" r:id="rId16"/>
    <p:sldId id="756" r:id="rId17"/>
    <p:sldId id="748" r:id="rId18"/>
    <p:sldId id="747" r:id="rId19"/>
    <p:sldId id="749" r:id="rId20"/>
    <p:sldId id="750" r:id="rId21"/>
    <p:sldId id="751" r:id="rId22"/>
    <p:sldId id="752" r:id="rId23"/>
    <p:sldId id="740" r:id="rId24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89302" autoAdjust="0"/>
  </p:normalViewPr>
  <p:slideViewPr>
    <p:cSldViewPr snapToGrid="0">
      <p:cViewPr varScale="1">
        <p:scale>
          <a:sx n="161" d="100"/>
          <a:sy n="161" d="100"/>
        </p:scale>
        <p:origin x="91" y="120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2023-05-26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2023-05-26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40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26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966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01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291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75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800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2E70D1-CE96-4DC2-85BE-F93092C95A78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46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7DB90F-8B1D-4B31-A448-4A1A02B996C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D635B9-BCEC-43A4-9B06-9B450C17D403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77F6219-ACA0-4594-9313-3133E442C515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39F890-7236-4440-9309-6988D76924DD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F42679-FD3B-4762-BF3F-0868493DB284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70413F-F9AF-4F04-B849-4FBA7ED1B1C7}" type="datetime1">
              <a:rPr lang="sv-SE" sz="1200" smtClean="0">
                <a:solidFill>
                  <a:srgbClr val="E27F00"/>
                </a:solidFill>
                <a:latin typeface="Bell Gothic Light"/>
              </a:rPr>
              <a:t>2023-05-26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fld id="{1A8E3C80-AADB-4094-8BA6-855C50FD642E}" type="datetime1">
              <a:rPr lang="sv-SE" smtClean="0"/>
              <a:t>2023-05-26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sch.trafikverket.se/tjanster/data-kartor-och-geodatatjanster/las-om-vara-data/vagdata/datakvalitet-vagdat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datastod@trafikverket.s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astkajen@trafikverket.s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datastod@trafikverket.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datastod@trafikverket.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datastod@trafikverket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7246188" y="229722"/>
            <a:ext cx="508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 txBox="1">
            <a:spLocks/>
          </p:cNvSpPr>
          <p:nvPr/>
        </p:nvSpPr>
        <p:spPr>
          <a:xfrm>
            <a:off x="240262" y="1737217"/>
            <a:ext cx="3971093" cy="395267"/>
          </a:xfrm>
          <a:prstGeom prst="rect">
            <a:avLst/>
          </a:prstGeom>
        </p:spPr>
        <p:txBody>
          <a:bodyPr/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sz="2400" b="1" u="sng" dirty="0" smtClean="0"/>
              <a:t>Datakvalitet Vägdata</a:t>
            </a:r>
            <a:endParaRPr lang="sv-SE" sz="2400" b="1" u="sng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410" y="443624"/>
            <a:ext cx="4488601" cy="5416872"/>
          </a:xfrm>
          <a:prstGeom prst="rect">
            <a:avLst/>
          </a:prstGeom>
        </p:spPr>
      </p:pic>
      <p:sp>
        <p:nvSpPr>
          <p:cNvPr id="5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defTabSz="457138" eaLnBrk="0" hangingPunct="0">
              <a:defRPr sz="4800" b="1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eaLnBrk="0" hangingPunct="0">
              <a:defRPr sz="4400"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1" charset="0"/>
                <a:ea typeface="ＭＳ Ｐゴシック" pitchFamily="31" charset="-128"/>
              </a:defRPr>
            </a:lvl9pPr>
          </a:lstStyle>
          <a:p>
            <a:r>
              <a:rPr lang="sv-SE" dirty="0"/>
              <a:t>NVDB maj 2023</a:t>
            </a:r>
          </a:p>
        </p:txBody>
      </p:sp>
      <p:sp>
        <p:nvSpPr>
          <p:cNvPr id="2" name="Rektangel 1"/>
          <p:cNvSpPr/>
          <p:nvPr/>
        </p:nvSpPr>
        <p:spPr>
          <a:xfrm>
            <a:off x="129386" y="2736561"/>
            <a:ext cx="5154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>
                <a:hlinkClick r:id="rId3"/>
              </a:rPr>
              <a:t>https://bransch.trafikverket.se/tjanster/data-kartor-och-geodatatjanster/las-om-vara-data/vagdata/datakvalitet-vagdata/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202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09" y="1340386"/>
            <a:ext cx="9386591" cy="494275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>
              <a:lnSpc>
                <a:spcPct val="80000"/>
              </a:lnSpc>
            </a:pPr>
            <a:r>
              <a:rPr lang="sv-SE" sz="4000" b="1" dirty="0">
                <a:solidFill>
                  <a:srgbClr val="E27F00"/>
                </a:solidFill>
                <a:latin typeface="Bell Gothic Black"/>
                <a:cs typeface="Bell Gothic Black"/>
              </a:rPr>
              <a:t>NVDB maj 2023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807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02" y="1506232"/>
            <a:ext cx="9186174" cy="4607470"/>
          </a:xfrm>
          <a:prstGeom prst="rect">
            <a:avLst/>
          </a:prstGeom>
        </p:spPr>
      </p:pic>
      <p:sp>
        <p:nvSpPr>
          <p:cNvPr id="3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000" b="1" dirty="0">
                <a:solidFill>
                  <a:srgbClr val="E27F00"/>
                </a:solidFill>
                <a:latin typeface="Bell Gothic Black"/>
                <a:cs typeface="Bell Gothic Black"/>
              </a:rPr>
              <a:t>NVDB maj 2023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8471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78" y="1440153"/>
            <a:ext cx="8935318" cy="4510029"/>
          </a:xfrm>
          <a:prstGeom prst="rect">
            <a:avLst/>
          </a:prstGeom>
        </p:spPr>
      </p:pic>
      <p:sp>
        <p:nvSpPr>
          <p:cNvPr id="9" name="Rektangel med rundade hörn 8"/>
          <p:cNvSpPr/>
          <p:nvPr/>
        </p:nvSpPr>
        <p:spPr>
          <a:xfrm>
            <a:off x="8842827" y="1440153"/>
            <a:ext cx="1268298" cy="27814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4364557" y="3311803"/>
            <a:ext cx="1268298" cy="278142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000" b="1" dirty="0">
                <a:solidFill>
                  <a:srgbClr val="E27F00"/>
                </a:solidFill>
                <a:latin typeface="Bell Gothic Black"/>
                <a:cs typeface="Bell Gothic Black"/>
              </a:rPr>
              <a:t>NVDB maj 2023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6887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4" y="1306069"/>
            <a:ext cx="9142255" cy="4590234"/>
          </a:xfrm>
          <a:prstGeom prst="rect">
            <a:avLst/>
          </a:prstGeom>
        </p:spPr>
      </p:pic>
      <p:sp>
        <p:nvSpPr>
          <p:cNvPr id="3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000" b="1" dirty="0">
                <a:solidFill>
                  <a:srgbClr val="E27F00"/>
                </a:solidFill>
                <a:latin typeface="Bell Gothic Black"/>
                <a:cs typeface="Bell Gothic Black"/>
              </a:rPr>
              <a:t>NVDB maj 2023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4334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44" y="1361515"/>
            <a:ext cx="9191438" cy="4653648"/>
          </a:xfrm>
          <a:prstGeom prst="rect">
            <a:avLst/>
          </a:prstGeom>
        </p:spPr>
      </p:pic>
      <p:sp>
        <p:nvSpPr>
          <p:cNvPr id="3" name="Rektangel med rundade hörn 2"/>
          <p:cNvSpPr/>
          <p:nvPr/>
        </p:nvSpPr>
        <p:spPr>
          <a:xfrm>
            <a:off x="1087845" y="5760520"/>
            <a:ext cx="3168846" cy="254643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000" b="1" dirty="0">
                <a:solidFill>
                  <a:srgbClr val="E27F00"/>
                </a:solidFill>
                <a:latin typeface="Bell Gothic Black"/>
                <a:cs typeface="Bell Gothic Black"/>
              </a:rPr>
              <a:t>NVDB maj 2023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472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2563697" y="2119768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5" name="textruta 4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Inledning</a:t>
            </a:r>
          </a:p>
          <a:p>
            <a:endParaRPr lang="sv-SE" sz="1600" dirty="0" smtClean="0"/>
          </a:p>
          <a:p>
            <a:r>
              <a:rPr lang="sv-SE" sz="1600" dirty="0" smtClean="0"/>
              <a:t>NVDB – Datavalideringar/Lastkajen: Vad är nytt?</a:t>
            </a:r>
          </a:p>
          <a:p>
            <a:pPr lvl="1"/>
            <a:r>
              <a:rPr lang="sv-SE" sz="1600" dirty="0" smtClean="0"/>
              <a:t>Kontrollfiler</a:t>
            </a:r>
          </a:p>
          <a:p>
            <a:pPr lvl="1"/>
            <a:r>
              <a:rPr lang="sv-SE" sz="1600" dirty="0" smtClean="0"/>
              <a:t>Exempel</a:t>
            </a:r>
            <a:endParaRPr lang="sv-SE" sz="1600" dirty="0"/>
          </a:p>
          <a:p>
            <a:pPr marL="0" indent="0">
              <a:buNone/>
            </a:pPr>
            <a:endParaRPr lang="sv-SE" sz="1600" dirty="0" smtClean="0"/>
          </a:p>
          <a:p>
            <a:r>
              <a:rPr lang="sv-SE" sz="1600" dirty="0" smtClean="0"/>
              <a:t>NVDB-VISQ </a:t>
            </a:r>
          </a:p>
          <a:p>
            <a:endParaRPr lang="sv-SE" sz="1600" dirty="0" smtClean="0"/>
          </a:p>
          <a:p>
            <a:r>
              <a:rPr lang="sv-SE" sz="1600" dirty="0" smtClean="0"/>
              <a:t>Frågestund</a:t>
            </a:r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NVDB-Webbinarie maj 2023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177165" y="1729267"/>
            <a:ext cx="414297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NVDB - Datavalideringar i Lastkajen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2023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40" y="2346919"/>
            <a:ext cx="2910551" cy="32385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3" name="Högerpil 2"/>
          <p:cNvSpPr/>
          <p:nvPr/>
        </p:nvSpPr>
        <p:spPr>
          <a:xfrm>
            <a:off x="3854035" y="2664782"/>
            <a:ext cx="513890" cy="5486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900" y="2346919"/>
            <a:ext cx="3333750" cy="152400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588" y="2346919"/>
            <a:ext cx="3015010" cy="1768806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1" name="Högerpil 10"/>
          <p:cNvSpPr/>
          <p:nvPr/>
        </p:nvSpPr>
        <p:spPr>
          <a:xfrm>
            <a:off x="8091626" y="2664782"/>
            <a:ext cx="513890" cy="5486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8605516" y="3383280"/>
            <a:ext cx="1988461" cy="58288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4562900" y="4469306"/>
            <a:ext cx="4976949" cy="1200329"/>
          </a:xfrm>
          <a:prstGeom prst="rect">
            <a:avLst/>
          </a:prstGeom>
          <a:noFill/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sv-SE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OBS!! </a:t>
            </a:r>
          </a:p>
          <a:p>
            <a:endParaRPr lang="sv-SE" b="1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sv-SE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Begär tillgång till NVDB – Datavalideringar via mail till </a:t>
            </a:r>
            <a:r>
              <a:rPr lang="sv-SE" dirty="0" smtClean="0">
                <a:solidFill>
                  <a:srgbClr val="0070C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hlinkClick r:id="rId6"/>
              </a:rPr>
              <a:t>lastkajen@trafikverket.se</a:t>
            </a:r>
            <a:endParaRPr lang="sv-SE" dirty="0">
              <a:solidFill>
                <a:srgbClr val="0070C0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7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1171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5243782" y="316415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Inledning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699674" y="153691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2023</a:t>
            </a:r>
            <a:endParaRPr lang="sv-SE" dirty="0"/>
          </a:p>
        </p:txBody>
      </p:sp>
      <p:grpSp>
        <p:nvGrpSpPr>
          <p:cNvPr id="5" name="Grupp 4"/>
          <p:cNvGrpSpPr/>
          <p:nvPr/>
        </p:nvGrpSpPr>
        <p:grpSpPr>
          <a:xfrm>
            <a:off x="199301" y="798056"/>
            <a:ext cx="11510254" cy="5055627"/>
            <a:chOff x="93891" y="490374"/>
            <a:chExt cx="11572032" cy="5082762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9422459" y="2198047"/>
              <a:ext cx="2243464" cy="3350216"/>
            </a:xfrm>
            <a:prstGeom prst="roundRect">
              <a:avLst/>
            </a:prstGeom>
            <a:solidFill>
              <a:srgbClr val="CED64B"/>
            </a:solidFill>
            <a:ln>
              <a:solidFill>
                <a:srgbClr val="CED6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med rundade hörn 9"/>
            <p:cNvSpPr/>
            <p:nvPr/>
          </p:nvSpPr>
          <p:spPr>
            <a:xfrm>
              <a:off x="6960415" y="2155125"/>
              <a:ext cx="2257984" cy="3418011"/>
            </a:xfrm>
            <a:prstGeom prst="roundRect">
              <a:avLst/>
            </a:prstGeom>
            <a:solidFill>
              <a:srgbClr val="A8B400"/>
            </a:solidFill>
            <a:ln>
              <a:solidFill>
                <a:srgbClr val="A8B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1" name="Grupp 10"/>
            <p:cNvGrpSpPr/>
            <p:nvPr/>
          </p:nvGrpSpPr>
          <p:grpSpPr>
            <a:xfrm>
              <a:off x="7361644" y="2605603"/>
              <a:ext cx="1528914" cy="707011"/>
              <a:chOff x="7367472" y="2255937"/>
              <a:chExt cx="1447345" cy="567267"/>
            </a:xfrm>
          </p:grpSpPr>
          <p:sp>
            <p:nvSpPr>
              <p:cNvPr id="64" name="Rektangel 63"/>
              <p:cNvSpPr/>
              <p:nvPr/>
            </p:nvSpPr>
            <p:spPr>
              <a:xfrm>
                <a:off x="7367472" y="2255937"/>
                <a:ext cx="1447303" cy="5672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5" name="textruta 64"/>
              <p:cNvSpPr txBox="1"/>
              <p:nvPr/>
            </p:nvSpPr>
            <p:spPr>
              <a:xfrm>
                <a:off x="7395079" y="2347222"/>
                <a:ext cx="1419738" cy="37041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194" dirty="0"/>
                  <a:t>Externa kvalitetskontroller</a:t>
                </a:r>
              </a:p>
            </p:txBody>
          </p:sp>
        </p:grpSp>
        <p:sp>
          <p:nvSpPr>
            <p:cNvPr id="12" name="Rektangel 11"/>
            <p:cNvSpPr/>
            <p:nvPr/>
          </p:nvSpPr>
          <p:spPr>
            <a:xfrm>
              <a:off x="7360097" y="4110866"/>
              <a:ext cx="1530417" cy="6603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7361645" y="4255049"/>
              <a:ext cx="1528869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v-SE" sz="1194" dirty="0"/>
                <a:t>Annan kvalitetsinformation</a:t>
              </a:r>
            </a:p>
          </p:txBody>
        </p:sp>
        <p:grpSp>
          <p:nvGrpSpPr>
            <p:cNvPr id="14" name="Grupp 13"/>
            <p:cNvGrpSpPr/>
            <p:nvPr/>
          </p:nvGrpSpPr>
          <p:grpSpPr>
            <a:xfrm>
              <a:off x="9745198" y="3501034"/>
              <a:ext cx="1417993" cy="766139"/>
              <a:chOff x="9702852" y="3677178"/>
              <a:chExt cx="1397197" cy="766139"/>
            </a:xfrm>
          </p:grpSpPr>
          <p:sp>
            <p:nvSpPr>
              <p:cNvPr id="62" name="Rektangel 61"/>
              <p:cNvSpPr/>
              <p:nvPr/>
            </p:nvSpPr>
            <p:spPr>
              <a:xfrm>
                <a:off x="9702852" y="3677178"/>
                <a:ext cx="1397197" cy="76613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3" name="textruta 62"/>
              <p:cNvSpPr txBox="1"/>
              <p:nvPr/>
            </p:nvSpPr>
            <p:spPr>
              <a:xfrm>
                <a:off x="9753735" y="3735270"/>
                <a:ext cx="1268239" cy="646331"/>
              </a:xfrm>
              <a:prstGeom prst="rect">
                <a:avLst/>
              </a:prstGeom>
              <a:noFill/>
              <a:ln w="19050"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94" dirty="0"/>
                  <a:t>NVDB-VISQ</a:t>
                </a:r>
              </a:p>
              <a:p>
                <a:pPr algn="ctr"/>
                <a:r>
                  <a:rPr lang="sv-SE" sz="796" dirty="0"/>
                  <a:t>Prioriterad grunddata</a:t>
                </a:r>
              </a:p>
              <a:p>
                <a:pPr algn="ctr"/>
                <a:r>
                  <a:rPr lang="sv-SE" sz="796" dirty="0"/>
                  <a:t>Intranätet samt extern inloggning</a:t>
                </a:r>
              </a:p>
            </p:txBody>
          </p:sp>
        </p:grpSp>
        <p:grpSp>
          <p:nvGrpSpPr>
            <p:cNvPr id="15" name="Grupp 14"/>
            <p:cNvGrpSpPr/>
            <p:nvPr/>
          </p:nvGrpSpPr>
          <p:grpSpPr>
            <a:xfrm>
              <a:off x="9745197" y="2782091"/>
              <a:ext cx="1417994" cy="567267"/>
              <a:chOff x="9647858" y="2444639"/>
              <a:chExt cx="1417994" cy="567267"/>
            </a:xfrm>
            <a:solidFill>
              <a:schemeClr val="bg1"/>
            </a:solidFill>
          </p:grpSpPr>
          <p:sp>
            <p:nvSpPr>
              <p:cNvPr id="60" name="Rektangel 59"/>
              <p:cNvSpPr/>
              <p:nvPr/>
            </p:nvSpPr>
            <p:spPr>
              <a:xfrm>
                <a:off x="9647858" y="2444639"/>
                <a:ext cx="1417994" cy="567267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textruta 60"/>
              <p:cNvSpPr txBox="1"/>
              <p:nvPr/>
            </p:nvSpPr>
            <p:spPr>
              <a:xfrm>
                <a:off x="9725538" y="2481150"/>
                <a:ext cx="1340314" cy="46166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194" dirty="0"/>
                  <a:t>Resultatrapport el. liknande</a:t>
                </a:r>
              </a:p>
            </p:txBody>
          </p:sp>
        </p:grpSp>
        <p:grpSp>
          <p:nvGrpSpPr>
            <p:cNvPr id="16" name="Grupp 15"/>
            <p:cNvGrpSpPr/>
            <p:nvPr/>
          </p:nvGrpSpPr>
          <p:grpSpPr>
            <a:xfrm>
              <a:off x="1868293" y="3300506"/>
              <a:ext cx="1764146" cy="923636"/>
              <a:chOff x="1976382" y="1715034"/>
              <a:chExt cx="1764146" cy="923636"/>
            </a:xfrm>
            <a:solidFill>
              <a:schemeClr val="bg1"/>
            </a:solidFill>
          </p:grpSpPr>
          <p:sp>
            <p:nvSpPr>
              <p:cNvPr id="58" name="Rektangel med rundade hörn 57"/>
              <p:cNvSpPr/>
              <p:nvPr/>
            </p:nvSpPr>
            <p:spPr>
              <a:xfrm>
                <a:off x="1976382" y="1715034"/>
                <a:ext cx="1764146" cy="923636"/>
              </a:xfrm>
              <a:prstGeom prst="round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textruta 58"/>
              <p:cNvSpPr txBox="1"/>
              <p:nvPr/>
            </p:nvSpPr>
            <p:spPr>
              <a:xfrm>
                <a:off x="2102257" y="1830753"/>
                <a:ext cx="1538268" cy="70788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dirty="0" smtClean="0"/>
                  <a:t>Ajourhållning</a:t>
                </a:r>
              </a:p>
              <a:p>
                <a:pPr algn="ctr"/>
                <a:r>
                  <a:rPr lang="sv-SE" sz="1094" dirty="0"/>
                  <a:t>Manuell eller automatiserad</a:t>
                </a:r>
              </a:p>
            </p:txBody>
          </p:sp>
        </p:grpSp>
        <p:sp>
          <p:nvSpPr>
            <p:cNvPr id="17" name="Höger 60"/>
            <p:cNvSpPr/>
            <p:nvPr/>
          </p:nvSpPr>
          <p:spPr>
            <a:xfrm>
              <a:off x="1276520" y="3745454"/>
              <a:ext cx="537882" cy="11654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" name="Grupp 17"/>
            <p:cNvGrpSpPr/>
            <p:nvPr/>
          </p:nvGrpSpPr>
          <p:grpSpPr>
            <a:xfrm>
              <a:off x="4015406" y="2937824"/>
              <a:ext cx="913439" cy="396758"/>
              <a:chOff x="3197312" y="2161222"/>
              <a:chExt cx="913439" cy="396758"/>
            </a:xfrm>
          </p:grpSpPr>
          <p:sp>
            <p:nvSpPr>
              <p:cNvPr id="56" name="Rektangel 55"/>
              <p:cNvSpPr/>
              <p:nvPr/>
            </p:nvSpPr>
            <p:spPr>
              <a:xfrm>
                <a:off x="3251203" y="2161222"/>
                <a:ext cx="825463" cy="39675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7" name="textruta 56"/>
              <p:cNvSpPr txBox="1"/>
              <p:nvPr/>
            </p:nvSpPr>
            <p:spPr>
              <a:xfrm>
                <a:off x="3197312" y="2176281"/>
                <a:ext cx="91343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895" dirty="0"/>
                  <a:t>Diket &amp; Portvakten</a:t>
                </a:r>
              </a:p>
            </p:txBody>
          </p:sp>
        </p:grpSp>
        <p:grpSp>
          <p:nvGrpSpPr>
            <p:cNvPr id="19" name="Grupp 18"/>
            <p:cNvGrpSpPr/>
            <p:nvPr/>
          </p:nvGrpSpPr>
          <p:grpSpPr>
            <a:xfrm>
              <a:off x="7361649" y="3371760"/>
              <a:ext cx="1528867" cy="673483"/>
              <a:chOff x="7334102" y="3086639"/>
              <a:chExt cx="1512724" cy="567024"/>
            </a:xfrm>
            <a:solidFill>
              <a:schemeClr val="bg1"/>
            </a:solidFill>
          </p:grpSpPr>
          <p:sp>
            <p:nvSpPr>
              <p:cNvPr id="54" name="Rektangel 53"/>
              <p:cNvSpPr/>
              <p:nvPr/>
            </p:nvSpPr>
            <p:spPr>
              <a:xfrm>
                <a:off x="7334102" y="3086639"/>
                <a:ext cx="1512724" cy="567024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7342251" y="3160687"/>
                <a:ext cx="1392345" cy="38868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v-SE" sz="1194" dirty="0"/>
                  <a:t>NVDB - Data-</a:t>
                </a:r>
              </a:p>
              <a:p>
                <a:r>
                  <a:rPr lang="sv-SE" sz="1194" dirty="0"/>
                  <a:t>valideringar</a:t>
                </a:r>
              </a:p>
            </p:txBody>
          </p:sp>
        </p:grpSp>
        <p:cxnSp>
          <p:nvCxnSpPr>
            <p:cNvPr id="20" name="Rak 117"/>
            <p:cNvCxnSpPr>
              <a:stCxn id="9" idx="0"/>
              <a:endCxn id="52" idx="2"/>
            </p:cNvCxnSpPr>
            <p:nvPr/>
          </p:nvCxnSpPr>
          <p:spPr>
            <a:xfrm flipH="1" flipV="1">
              <a:off x="9049487" y="1248020"/>
              <a:ext cx="1494705" cy="9500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121"/>
            <p:cNvCxnSpPr/>
            <p:nvPr/>
          </p:nvCxnSpPr>
          <p:spPr>
            <a:xfrm flipH="1">
              <a:off x="643974" y="633800"/>
              <a:ext cx="8113062" cy="268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24"/>
            <p:cNvCxnSpPr/>
            <p:nvPr/>
          </p:nvCxnSpPr>
          <p:spPr>
            <a:xfrm>
              <a:off x="2844989" y="673440"/>
              <a:ext cx="5787" cy="10477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pil 127"/>
            <p:cNvCxnSpPr/>
            <p:nvPr/>
          </p:nvCxnSpPr>
          <p:spPr>
            <a:xfrm>
              <a:off x="662405" y="673440"/>
              <a:ext cx="1" cy="1260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 23"/>
            <p:cNvGrpSpPr/>
            <p:nvPr/>
          </p:nvGrpSpPr>
          <p:grpSpPr>
            <a:xfrm>
              <a:off x="7697997" y="490374"/>
              <a:ext cx="2629989" cy="757646"/>
              <a:chOff x="7844761" y="573619"/>
              <a:chExt cx="2629989" cy="757646"/>
            </a:xfrm>
          </p:grpSpPr>
          <p:sp>
            <p:nvSpPr>
              <p:cNvPr id="52" name="Rektangel 51"/>
              <p:cNvSpPr/>
              <p:nvPr/>
            </p:nvSpPr>
            <p:spPr>
              <a:xfrm>
                <a:off x="7990114" y="573619"/>
                <a:ext cx="2412274" cy="75764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7844761" y="641038"/>
                <a:ext cx="2629989" cy="67710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1393" b="1" dirty="0"/>
                  <a:t>Rotfelsanalys</a:t>
                </a:r>
              </a:p>
              <a:p>
                <a:pPr algn="ctr"/>
                <a:r>
                  <a:rPr lang="sv-SE" sz="1194" dirty="0"/>
                  <a:t>Omedelbara åtgärder/rättningar</a:t>
                </a:r>
              </a:p>
              <a:p>
                <a:pPr algn="ctr"/>
                <a:r>
                  <a:rPr lang="sv-SE" sz="1194" dirty="0"/>
                  <a:t>Förebyggande åtgärder</a:t>
                </a:r>
              </a:p>
            </p:txBody>
          </p:sp>
        </p:grpSp>
        <p:grpSp>
          <p:nvGrpSpPr>
            <p:cNvPr id="25" name="Grupp 24"/>
            <p:cNvGrpSpPr/>
            <p:nvPr/>
          </p:nvGrpSpPr>
          <p:grpSpPr>
            <a:xfrm>
              <a:off x="5051313" y="3123108"/>
              <a:ext cx="1586871" cy="2084633"/>
              <a:chOff x="5069577" y="3121554"/>
              <a:chExt cx="1577902" cy="2073579"/>
            </a:xfrm>
          </p:grpSpPr>
          <p:sp>
            <p:nvSpPr>
              <p:cNvPr id="50" name="Cylinder 49"/>
              <p:cNvSpPr/>
              <p:nvPr/>
            </p:nvSpPr>
            <p:spPr>
              <a:xfrm>
                <a:off x="5069577" y="3121554"/>
                <a:ext cx="1577902" cy="2073579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51" name="Bildobjekt 5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3173" y="3548972"/>
                <a:ext cx="611854" cy="1421160"/>
              </a:xfrm>
              <a:prstGeom prst="rect">
                <a:avLst/>
              </a:prstGeom>
            </p:spPr>
          </p:pic>
        </p:grpSp>
        <p:cxnSp>
          <p:nvCxnSpPr>
            <p:cNvPr id="26" name="Rak pil 36"/>
            <p:cNvCxnSpPr/>
            <p:nvPr/>
          </p:nvCxnSpPr>
          <p:spPr>
            <a:xfrm flipH="1">
              <a:off x="4883104" y="2181966"/>
              <a:ext cx="151841" cy="2524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 26"/>
            <p:cNvGrpSpPr/>
            <p:nvPr/>
          </p:nvGrpSpPr>
          <p:grpSpPr>
            <a:xfrm>
              <a:off x="5470096" y="1262175"/>
              <a:ext cx="1032408" cy="679451"/>
              <a:chOff x="5411405" y="1286796"/>
              <a:chExt cx="1032408" cy="679451"/>
            </a:xfrm>
          </p:grpSpPr>
          <p:sp>
            <p:nvSpPr>
              <p:cNvPr id="46" name="textruta 45"/>
              <p:cNvSpPr txBox="1"/>
              <p:nvPr/>
            </p:nvSpPr>
            <p:spPr>
              <a:xfrm>
                <a:off x="6004261" y="1426112"/>
                <a:ext cx="439552" cy="47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497" dirty="0"/>
                  <a:t>TDOK</a:t>
                </a:r>
              </a:p>
              <a:p>
                <a:pPr algn="ctr"/>
                <a:r>
                  <a:rPr lang="sv-SE" sz="497" dirty="0"/>
                  <a:t>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  <a:p>
                <a:pPr algn="ctr"/>
                <a:r>
                  <a:rPr lang="sv-SE" sz="497" dirty="0"/>
                  <a:t>------------</a:t>
                </a:r>
              </a:p>
            </p:txBody>
          </p:sp>
          <p:grpSp>
            <p:nvGrpSpPr>
              <p:cNvPr id="47" name="Grupp 46"/>
              <p:cNvGrpSpPr/>
              <p:nvPr/>
            </p:nvGrpSpPr>
            <p:grpSpPr>
              <a:xfrm>
                <a:off x="5411405" y="1286796"/>
                <a:ext cx="647343" cy="679451"/>
                <a:chOff x="2776629" y="862849"/>
                <a:chExt cx="768707" cy="683180"/>
              </a:xfrm>
            </p:grpSpPr>
            <p:sp>
              <p:nvSpPr>
                <p:cNvPr id="48" name="Flersidigt dokument 65"/>
                <p:cNvSpPr/>
                <p:nvPr/>
              </p:nvSpPr>
              <p:spPr>
                <a:xfrm>
                  <a:off x="2909761" y="862849"/>
                  <a:ext cx="502445" cy="683180"/>
                </a:xfrm>
                <a:prstGeom prst="flowChartMultidocumen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9" name="textruta 48"/>
                <p:cNvSpPr txBox="1"/>
                <p:nvPr/>
              </p:nvSpPr>
              <p:spPr>
                <a:xfrm>
                  <a:off x="2776629" y="1003002"/>
                  <a:ext cx="768707" cy="47967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v-SE" sz="497" dirty="0"/>
                    <a:t>DPS</a:t>
                  </a:r>
                </a:p>
                <a:p>
                  <a:pPr algn="ctr"/>
                  <a:r>
                    <a:rPr lang="sv-SE" sz="497" dirty="0"/>
                    <a:t>---------</a:t>
                  </a:r>
                </a:p>
                <a:p>
                  <a:pPr algn="ctr"/>
                  <a:r>
                    <a:rPr lang="sv-SE" sz="497" dirty="0"/>
                    <a:t>------------</a:t>
                  </a:r>
                </a:p>
                <a:p>
                  <a:pPr algn="ctr"/>
                  <a:r>
                    <a:rPr lang="sv-SE" sz="497" dirty="0"/>
                    <a:t>------------</a:t>
                  </a:r>
                </a:p>
                <a:p>
                  <a:pPr algn="ctr"/>
                  <a:r>
                    <a:rPr lang="sv-SE" sz="497" dirty="0"/>
                    <a:t>-------------</a:t>
                  </a:r>
                </a:p>
              </p:txBody>
            </p:sp>
          </p:grpSp>
        </p:grpSp>
        <p:cxnSp>
          <p:nvCxnSpPr>
            <p:cNvPr id="28" name="Rak pil 39"/>
            <p:cNvCxnSpPr/>
            <p:nvPr/>
          </p:nvCxnSpPr>
          <p:spPr>
            <a:xfrm flipH="1">
              <a:off x="6083686" y="2198047"/>
              <a:ext cx="8965" cy="394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pil 42"/>
            <p:cNvCxnSpPr/>
            <p:nvPr/>
          </p:nvCxnSpPr>
          <p:spPr>
            <a:xfrm>
              <a:off x="7290992" y="1847313"/>
              <a:ext cx="318614" cy="2078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pil 47"/>
            <p:cNvCxnSpPr/>
            <p:nvPr/>
          </p:nvCxnSpPr>
          <p:spPr>
            <a:xfrm flipH="1">
              <a:off x="3352800" y="1667435"/>
              <a:ext cx="878541" cy="3944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pil 49"/>
            <p:cNvCxnSpPr/>
            <p:nvPr/>
          </p:nvCxnSpPr>
          <p:spPr>
            <a:xfrm>
              <a:off x="5943600" y="651618"/>
              <a:ext cx="13063" cy="2968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 31"/>
            <p:cNvGrpSpPr/>
            <p:nvPr/>
          </p:nvGrpSpPr>
          <p:grpSpPr>
            <a:xfrm>
              <a:off x="93891" y="2187389"/>
              <a:ext cx="1147482" cy="3092824"/>
              <a:chOff x="93891" y="2187389"/>
              <a:chExt cx="1147482" cy="3092824"/>
            </a:xfrm>
          </p:grpSpPr>
          <p:pic>
            <p:nvPicPr>
              <p:cNvPr id="40" name="Bildobjekt 3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91" y="2958298"/>
                <a:ext cx="1147482" cy="582474"/>
              </a:xfrm>
              <a:prstGeom prst="rect">
                <a:avLst/>
              </a:prstGeom>
            </p:spPr>
          </p:pic>
          <p:pic>
            <p:nvPicPr>
              <p:cNvPr id="41" name="Bildobjekt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953" y="2341690"/>
                <a:ext cx="752327" cy="502892"/>
              </a:xfrm>
              <a:prstGeom prst="rect">
                <a:avLst/>
              </a:prstGeom>
            </p:spPr>
          </p:pic>
          <p:pic>
            <p:nvPicPr>
              <p:cNvPr id="42" name="Bildobjekt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190" y="4779610"/>
                <a:ext cx="857626" cy="304158"/>
              </a:xfrm>
              <a:prstGeom prst="rect">
                <a:avLst/>
              </a:prstGeom>
            </p:spPr>
          </p:pic>
          <p:pic>
            <p:nvPicPr>
              <p:cNvPr id="43" name="Bildobjekt 4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331" y="3632745"/>
                <a:ext cx="854916" cy="415167"/>
              </a:xfrm>
              <a:prstGeom prst="rect">
                <a:avLst/>
              </a:prstGeom>
            </p:spPr>
          </p:pic>
          <p:sp>
            <p:nvSpPr>
              <p:cNvPr id="44" name="Rektangel 43"/>
              <p:cNvSpPr/>
              <p:nvPr/>
            </p:nvSpPr>
            <p:spPr>
              <a:xfrm>
                <a:off x="98612" y="2187389"/>
                <a:ext cx="1138517" cy="30928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45" name="Bildobjekt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823" y="4311681"/>
                <a:ext cx="925708" cy="225172"/>
              </a:xfrm>
              <a:prstGeom prst="rect">
                <a:avLst/>
              </a:prstGeom>
            </p:spPr>
          </p:pic>
        </p:grpSp>
        <p:sp>
          <p:nvSpPr>
            <p:cNvPr id="33" name="Höger 60"/>
            <p:cNvSpPr/>
            <p:nvPr/>
          </p:nvSpPr>
          <p:spPr>
            <a:xfrm>
              <a:off x="3704639" y="3757279"/>
              <a:ext cx="945227" cy="10471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7180836" y="4951123"/>
              <a:ext cx="1832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94" b="1" dirty="0"/>
                <a:t>Underlag för kvalitetsdeklaration</a:t>
              </a:r>
              <a:endParaRPr lang="en-GB" sz="1194" b="1" dirty="0"/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9655054" y="4951123"/>
              <a:ext cx="1557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94" b="1" dirty="0"/>
                <a:t>Redovisning &amp; visualisering</a:t>
              </a:r>
              <a:endParaRPr lang="en-GB" sz="1194" b="1" dirty="0"/>
            </a:p>
          </p:txBody>
        </p:sp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1371" y="3497739"/>
              <a:ext cx="315190" cy="303729"/>
            </a:xfrm>
            <a:prstGeom prst="rect">
              <a:avLst/>
            </a:prstGeom>
          </p:spPr>
        </p:pic>
        <p:cxnSp>
          <p:nvCxnSpPr>
            <p:cNvPr id="37" name="Rak pilkoppling 36"/>
            <p:cNvCxnSpPr/>
            <p:nvPr/>
          </p:nvCxnSpPr>
          <p:spPr>
            <a:xfrm>
              <a:off x="9234301" y="3540772"/>
              <a:ext cx="15290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Bildobjekt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57058" y="4258402"/>
              <a:ext cx="537388" cy="241025"/>
            </a:xfrm>
            <a:prstGeom prst="rect">
              <a:avLst/>
            </a:prstGeom>
          </p:spPr>
        </p:pic>
        <p:pic>
          <p:nvPicPr>
            <p:cNvPr id="39" name="Bildobjekt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43877" y="2672649"/>
              <a:ext cx="562706" cy="268721"/>
            </a:xfrm>
            <a:prstGeom prst="rect">
              <a:avLst/>
            </a:prstGeom>
          </p:spPr>
        </p:pic>
      </p:grpSp>
      <p:sp>
        <p:nvSpPr>
          <p:cNvPr id="69" name="Flersidigt dokument 65"/>
          <p:cNvSpPr/>
          <p:nvPr/>
        </p:nvSpPr>
        <p:spPr>
          <a:xfrm>
            <a:off x="6179467" y="1547409"/>
            <a:ext cx="420860" cy="675824"/>
          </a:xfrm>
          <a:prstGeom prst="flowChartMulti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textruta 70"/>
          <p:cNvSpPr txBox="1"/>
          <p:nvPr/>
        </p:nvSpPr>
        <p:spPr>
          <a:xfrm>
            <a:off x="5325873" y="1734685"/>
            <a:ext cx="1548928" cy="36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D80611"/>
                </a:solidFill>
              </a:rPr>
              <a:t>Regelverk</a:t>
            </a:r>
            <a:endParaRPr lang="sv-SE" dirty="0">
              <a:solidFill>
                <a:srgbClr val="D80611"/>
              </a:solidFill>
            </a:endParaRPr>
          </a:p>
        </p:txBody>
      </p:sp>
      <p:sp>
        <p:nvSpPr>
          <p:cNvPr id="72" name="Rektangel 71"/>
          <p:cNvSpPr/>
          <p:nvPr/>
        </p:nvSpPr>
        <p:spPr>
          <a:xfrm>
            <a:off x="5180301" y="1425195"/>
            <a:ext cx="1840075" cy="927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med rundade hörn 72"/>
          <p:cNvSpPr/>
          <p:nvPr/>
        </p:nvSpPr>
        <p:spPr>
          <a:xfrm>
            <a:off x="2013203" y="4741009"/>
            <a:ext cx="1696963" cy="63003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93" dirty="0" smtClean="0">
                <a:solidFill>
                  <a:schemeClr val="tx1"/>
                </a:solidFill>
              </a:rPr>
              <a:t>Dataprodukt-utveckling</a:t>
            </a:r>
            <a:endParaRPr lang="sv-SE" sz="1393" dirty="0">
              <a:solidFill>
                <a:schemeClr val="tx1"/>
              </a:solidFill>
            </a:endParaRPr>
          </a:p>
        </p:txBody>
      </p:sp>
      <p:sp>
        <p:nvSpPr>
          <p:cNvPr id="74" name="Höger 60"/>
          <p:cNvSpPr/>
          <p:nvPr/>
        </p:nvSpPr>
        <p:spPr>
          <a:xfrm>
            <a:off x="3781981" y="4936263"/>
            <a:ext cx="971006" cy="10927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Rak pilkoppling 76"/>
          <p:cNvCxnSpPr/>
          <p:nvPr/>
        </p:nvCxnSpPr>
        <p:spPr>
          <a:xfrm flipH="1">
            <a:off x="6746255" y="3915282"/>
            <a:ext cx="1977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pilkoppling 77"/>
          <p:cNvCxnSpPr/>
          <p:nvPr/>
        </p:nvCxnSpPr>
        <p:spPr>
          <a:xfrm>
            <a:off x="6762073" y="4590594"/>
            <a:ext cx="2424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ktangel 69"/>
          <p:cNvSpPr/>
          <p:nvPr/>
        </p:nvSpPr>
        <p:spPr>
          <a:xfrm>
            <a:off x="9799083" y="4697190"/>
            <a:ext cx="1410424" cy="39468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841657" y="4763864"/>
            <a:ext cx="1280244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90" dirty="0" smtClean="0"/>
              <a:t>Lastkajen</a:t>
            </a:r>
            <a:endParaRPr lang="sv-SE" sz="1190" dirty="0"/>
          </a:p>
        </p:txBody>
      </p:sp>
      <p:sp>
        <p:nvSpPr>
          <p:cNvPr id="75" name="textruta 74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12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454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NVDB - Datavalideringar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2023</a:t>
            </a:r>
            <a:endParaRPr lang="sv-SE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578224" y="2058679"/>
            <a:ext cx="10587509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smtClean="0"/>
              <a:t>Datavalideringskontroller med syfte att regelbundet fånga upp brister</a:t>
            </a:r>
          </a:p>
          <a:p>
            <a:endParaRPr lang="sv-SE" sz="1600" dirty="0" smtClean="0"/>
          </a:p>
          <a:p>
            <a:pPr lvl="1"/>
            <a:r>
              <a:rPr lang="sv-SE" sz="1600" b="1" dirty="0" smtClean="0"/>
              <a:t>Fullständighetskontroller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 som skall vara heltäckande; var saknas det utbredningar eller vart ska det inte finnas utbredning?</a:t>
            </a:r>
          </a:p>
          <a:p>
            <a:pPr lvl="1"/>
            <a:r>
              <a:rPr lang="sv-SE" sz="1600" b="1" dirty="0" smtClean="0"/>
              <a:t>Sambandskontroller</a:t>
            </a:r>
            <a:r>
              <a:rPr lang="sv-SE" sz="1600" dirty="0" smtClean="0"/>
              <a:t>: </a:t>
            </a:r>
            <a:r>
              <a:rPr lang="sv-SE" sz="1400" dirty="0" smtClean="0"/>
              <a:t>Företeelsers förekomst eller attributvärde, som villkoras av vilka värden vissa andra företeelser har.</a:t>
            </a:r>
          </a:p>
          <a:p>
            <a:pPr lvl="1"/>
            <a:endParaRPr lang="sv-SE" sz="12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9" name="textruta 8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77764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2023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703340" y="1333956"/>
            <a:ext cx="11257431" cy="49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b="1" dirty="0" err="1"/>
              <a:t>Kommun_Cykelvagskategorier_F_Brist</a:t>
            </a:r>
            <a:r>
              <a:rPr lang="sv-SE" b="1" dirty="0"/>
              <a:t> </a:t>
            </a:r>
            <a:r>
              <a:rPr lang="sv-SE" dirty="0"/>
              <a:t>- Cykelvägskategorier ska finnas heltäckande där dataprodukten </a:t>
            </a:r>
            <a:r>
              <a:rPr lang="sv-SE" dirty="0" smtClean="0"/>
              <a:t>	</a:t>
            </a:r>
            <a:r>
              <a:rPr lang="sv-SE" dirty="0" err="1" smtClean="0"/>
              <a:t>Vägtrafiknät</a:t>
            </a:r>
            <a:r>
              <a:rPr lang="sv-SE" dirty="0" smtClean="0"/>
              <a:t> </a:t>
            </a:r>
            <a:r>
              <a:rPr lang="sv-SE" dirty="0"/>
              <a:t>har värdet cykelnät.</a:t>
            </a:r>
          </a:p>
          <a:p>
            <a:pPr>
              <a:lnSpc>
                <a:spcPct val="150000"/>
              </a:lnSpc>
            </a:pPr>
            <a:r>
              <a:rPr lang="sv-SE" b="1" dirty="0" err="1"/>
              <a:t>Kommun_Cykelvagskategorier_F_Over</a:t>
            </a:r>
            <a:r>
              <a:rPr lang="sv-SE" dirty="0"/>
              <a:t> - Cykelvägskategorier ska inte finnas där dataprodukten </a:t>
            </a:r>
            <a:r>
              <a:rPr lang="sv-SE" dirty="0" smtClean="0"/>
              <a:t>	</a:t>
            </a:r>
            <a:r>
              <a:rPr lang="sv-SE" dirty="0" err="1" smtClean="0"/>
              <a:t>Vägtrafiknät</a:t>
            </a:r>
            <a:r>
              <a:rPr lang="sv-SE" dirty="0" smtClean="0"/>
              <a:t> </a:t>
            </a:r>
            <a:r>
              <a:rPr lang="sv-SE" dirty="0"/>
              <a:t>har värdet bil eller </a:t>
            </a:r>
            <a:r>
              <a:rPr lang="sv-SE" dirty="0" err="1"/>
              <a:t>gångnät</a:t>
            </a:r>
            <a:r>
              <a:rPr lang="sv-SE" dirty="0"/>
              <a:t>.</a:t>
            </a:r>
          </a:p>
          <a:p>
            <a:pPr>
              <a:lnSpc>
                <a:spcPct val="150000"/>
              </a:lnSpc>
            </a:pPr>
            <a:r>
              <a:rPr lang="sv-SE" b="1" dirty="0" err="1"/>
              <a:t>Kommun_GCM_vägtyp_F_Brist</a:t>
            </a:r>
            <a:r>
              <a:rPr lang="sv-SE" b="1" dirty="0"/>
              <a:t> </a:t>
            </a:r>
            <a:r>
              <a:rPr lang="sv-SE" dirty="0"/>
              <a:t>- GCM-vägtyp ska finnas heltäckande där </a:t>
            </a:r>
            <a:r>
              <a:rPr lang="sv-SE" dirty="0" err="1"/>
              <a:t>Vägtrafiknät</a:t>
            </a:r>
            <a:r>
              <a:rPr lang="sv-SE" dirty="0"/>
              <a:t> har värde gång- </a:t>
            </a:r>
            <a:r>
              <a:rPr lang="sv-SE" dirty="0" smtClean="0"/>
              <a:t>	eller </a:t>
            </a:r>
            <a:r>
              <a:rPr lang="sv-SE" dirty="0"/>
              <a:t>cykelnät .</a:t>
            </a:r>
          </a:p>
          <a:p>
            <a:pPr>
              <a:lnSpc>
                <a:spcPct val="150000"/>
              </a:lnSpc>
            </a:pPr>
            <a:r>
              <a:rPr lang="sv-SE" b="1" dirty="0"/>
              <a:t>Kommun_ </a:t>
            </a:r>
            <a:r>
              <a:rPr lang="sv-SE" b="1" dirty="0" err="1"/>
              <a:t>GCM_vägtyp_F_Over</a:t>
            </a:r>
            <a:r>
              <a:rPr lang="sv-SE" b="1" dirty="0"/>
              <a:t> </a:t>
            </a:r>
            <a:r>
              <a:rPr lang="sv-SE" dirty="0"/>
              <a:t>- GCM-vägtyp ska inte finnas där </a:t>
            </a:r>
            <a:r>
              <a:rPr lang="sv-SE" dirty="0" err="1"/>
              <a:t>Vägtrafiknät</a:t>
            </a:r>
            <a:r>
              <a:rPr lang="sv-SE" dirty="0"/>
              <a:t> har värdet </a:t>
            </a:r>
            <a:r>
              <a:rPr lang="sv-SE" dirty="0" err="1"/>
              <a:t>bilnät</a:t>
            </a:r>
            <a:r>
              <a:rPr lang="sv-SE" dirty="0"/>
              <a:t>.</a:t>
            </a:r>
          </a:p>
          <a:p>
            <a:pPr>
              <a:lnSpc>
                <a:spcPct val="150000"/>
              </a:lnSpc>
            </a:pPr>
            <a:r>
              <a:rPr lang="sv-SE" b="1" i="1" dirty="0" err="1"/>
              <a:t>Kommun_GCMVägtyp_T_felkod</a:t>
            </a:r>
            <a:r>
              <a:rPr lang="sv-SE" i="1" dirty="0"/>
              <a:t> – punkt som är i korsning mellan bil på en sidan och </a:t>
            </a:r>
            <a:r>
              <a:rPr lang="sv-SE" i="1" dirty="0" err="1"/>
              <a:t>gc</a:t>
            </a:r>
            <a:r>
              <a:rPr lang="sv-SE" i="1" dirty="0"/>
              <a:t> väg andra sidan </a:t>
            </a:r>
            <a:r>
              <a:rPr lang="sv-SE" i="1" dirty="0" smtClean="0"/>
              <a:t>	och </a:t>
            </a:r>
            <a:r>
              <a:rPr lang="sv-SE" i="1" dirty="0"/>
              <a:t>där koden representerar inte ”övergångställe” </a:t>
            </a:r>
          </a:p>
          <a:p>
            <a:pPr>
              <a:lnSpc>
                <a:spcPct val="150000"/>
              </a:lnSpc>
            </a:pPr>
            <a:r>
              <a:rPr lang="sv-SE" b="1" dirty="0" err="1"/>
              <a:t>Kommun_Slitlager_F_Brist</a:t>
            </a:r>
            <a:r>
              <a:rPr lang="sv-SE" b="1" dirty="0"/>
              <a:t> </a:t>
            </a:r>
            <a:r>
              <a:rPr lang="sv-SE" dirty="0"/>
              <a:t>– där slitlager saknas. </a:t>
            </a:r>
          </a:p>
          <a:p>
            <a:pPr>
              <a:lnSpc>
                <a:spcPct val="150000"/>
              </a:lnSpc>
            </a:pPr>
            <a:r>
              <a:rPr lang="sv-SE" b="1" dirty="0" err="1"/>
              <a:t>Kommun_Funktionell</a:t>
            </a:r>
            <a:r>
              <a:rPr lang="sv-SE" b="1" dirty="0"/>
              <a:t> vägklass samt </a:t>
            </a:r>
            <a:r>
              <a:rPr lang="sv-SE" b="1" dirty="0" err="1"/>
              <a:t>vägtrafiknät</a:t>
            </a:r>
            <a:r>
              <a:rPr lang="sv-SE" b="1" dirty="0"/>
              <a:t> </a:t>
            </a:r>
            <a:r>
              <a:rPr lang="sv-SE" dirty="0"/>
              <a:t>– kan också dyka upp men är sällsynt. 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5574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03340" y="1597014"/>
            <a:ext cx="8349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u="sng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Gatutyp</a:t>
            </a:r>
            <a:endParaRPr lang="sv-SE" sz="2400" b="1" u="sng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/>
              <a:t>NVDB maj 2023</a:t>
            </a:r>
            <a:endParaRPr lang="sv-SE" dirty="0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578224" y="2058679"/>
            <a:ext cx="10587509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dirty="0" err="1">
                <a:latin typeface="Arial" charset="0"/>
                <a:ea typeface="+mn-ea"/>
                <a:cs typeface="+mn-cs"/>
              </a:rPr>
              <a:t>Kommun_Gatutyp_F_Brist_A</a:t>
            </a:r>
            <a:r>
              <a:rPr lang="sv-SE" sz="1800" dirty="0"/>
              <a:t> – </a:t>
            </a:r>
            <a:r>
              <a:rPr lang="sv-SE" sz="1800" dirty="0" err="1"/>
              <a:t>Gatutyp</a:t>
            </a:r>
            <a:r>
              <a:rPr lang="sv-SE" sz="1800" dirty="0"/>
              <a:t> saknas på kommunalt nät samt enskild nät inom </a:t>
            </a:r>
            <a:r>
              <a:rPr lang="sv-SE" sz="1800" dirty="0" smtClean="0"/>
              <a:t>   tättbebyggt </a:t>
            </a:r>
            <a:r>
              <a:rPr lang="sv-SE" sz="1800" dirty="0"/>
              <a:t>område</a:t>
            </a:r>
          </a:p>
          <a:p>
            <a:r>
              <a:rPr lang="sv-SE" sz="1800" b="1" dirty="0" err="1"/>
              <a:t>Kommun_Gatutyp_F_Over_B</a:t>
            </a:r>
            <a:r>
              <a:rPr lang="sv-SE" sz="1800" dirty="0"/>
              <a:t> – ska inte finnas på </a:t>
            </a:r>
            <a:r>
              <a:rPr lang="sv-SE" sz="1800" dirty="0" smtClean="0"/>
              <a:t>gång </a:t>
            </a:r>
            <a:r>
              <a:rPr lang="sv-SE" sz="1800" dirty="0"/>
              <a:t>och cykelnät</a:t>
            </a:r>
          </a:p>
          <a:p>
            <a:r>
              <a:rPr lang="sv-SE" sz="1800" b="1" dirty="0" err="1" smtClean="0"/>
              <a:t>Kommun_Gatutyp_S_kvartersvägar</a:t>
            </a:r>
            <a:r>
              <a:rPr lang="sv-SE" sz="1800" b="1" dirty="0" smtClean="0"/>
              <a:t> </a:t>
            </a:r>
            <a:r>
              <a:rPr lang="sv-SE" sz="1800" b="1" dirty="0"/>
              <a:t>– </a:t>
            </a:r>
            <a:r>
              <a:rPr lang="sv-SE" sz="1800" dirty="0"/>
              <a:t>ska inte finnas där tättbebyggt område saknas på enskild nät. </a:t>
            </a:r>
          </a:p>
          <a:p>
            <a:pPr marL="0" indent="0">
              <a:buNone/>
            </a:pPr>
            <a:endParaRPr lang="sv-SE" sz="1400" dirty="0" smtClean="0"/>
          </a:p>
          <a:p>
            <a:pPr lvl="1"/>
            <a:endParaRPr lang="sv-SE" sz="12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24" y="3712911"/>
            <a:ext cx="5258534" cy="885949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7045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282926" y="1751131"/>
            <a:ext cx="9733597" cy="615095"/>
          </a:xfrm>
        </p:spPr>
        <p:txBody>
          <a:bodyPr>
            <a:noAutofit/>
          </a:bodyPr>
          <a:lstStyle/>
          <a:p>
            <a:pPr algn="l"/>
            <a:r>
              <a:rPr lang="sv-SE" sz="2400" u="sng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Gatutyp - bilder</a:t>
            </a:r>
            <a:endParaRPr lang="sv-SE" sz="2400" u="sng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578224" y="2058679"/>
            <a:ext cx="10587509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400" dirty="0" smtClean="0"/>
          </a:p>
          <a:p>
            <a:pPr lvl="1"/>
            <a:endParaRPr lang="sv-SE" sz="12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53" y="1185482"/>
            <a:ext cx="6679826" cy="4688178"/>
          </a:xfrm>
          <a:prstGeom prst="rect">
            <a:avLst/>
          </a:prstGeom>
        </p:spPr>
      </p:pic>
      <p:sp>
        <p:nvSpPr>
          <p:cNvPr id="10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300" dirty="0" smtClean="0"/>
              <a:t>NVDB maj 2023</a:t>
            </a:r>
            <a:endParaRPr lang="sv-SE" sz="4300" dirty="0"/>
          </a:p>
        </p:txBody>
      </p:sp>
      <p:sp>
        <p:nvSpPr>
          <p:cNvPr id="11" name="textruta 10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2459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2"/>
          <p:cNvSpPr txBox="1">
            <a:spLocks/>
          </p:cNvSpPr>
          <p:nvPr/>
        </p:nvSpPr>
        <p:spPr>
          <a:xfrm>
            <a:off x="578224" y="2058679"/>
            <a:ext cx="10587509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400" dirty="0" smtClean="0"/>
          </a:p>
          <a:p>
            <a:pPr lvl="1"/>
            <a:endParaRPr lang="sv-SE" sz="1200" dirty="0" smtClean="0"/>
          </a:p>
          <a:p>
            <a:endParaRPr lang="sv-SE" sz="1600" dirty="0" smtClean="0"/>
          </a:p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91" y="998521"/>
            <a:ext cx="6983516" cy="4918297"/>
          </a:xfrm>
          <a:prstGeom prst="rect">
            <a:avLst/>
          </a:prstGeom>
        </p:spPr>
      </p:pic>
      <p:sp>
        <p:nvSpPr>
          <p:cNvPr id="9" name="Rubrik 6"/>
          <p:cNvSpPr txBox="1">
            <a:spLocks/>
          </p:cNvSpPr>
          <p:nvPr/>
        </p:nvSpPr>
        <p:spPr>
          <a:xfrm>
            <a:off x="703340" y="690974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4300" dirty="0" smtClean="0"/>
              <a:t>NVDB maj 2023</a:t>
            </a:r>
            <a:endParaRPr lang="sv-SE" sz="4300" dirty="0"/>
          </a:p>
        </p:txBody>
      </p:sp>
      <p:sp>
        <p:nvSpPr>
          <p:cNvPr id="10" name="Rubrik 6"/>
          <p:cNvSpPr txBox="1">
            <a:spLocks/>
          </p:cNvSpPr>
          <p:nvPr/>
        </p:nvSpPr>
        <p:spPr>
          <a:xfrm>
            <a:off x="282926" y="1751131"/>
            <a:ext cx="9733597" cy="6150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baseline="0">
                <a:solidFill>
                  <a:srgbClr val="E27F00"/>
                </a:solidFill>
                <a:latin typeface="Bell Gothic Black"/>
                <a:ea typeface="ＭＳ Ｐゴシック" pitchFamily="31" charset="-128"/>
                <a:cs typeface="Bell Gothic Black"/>
              </a:defRPr>
            </a:lvl1pPr>
            <a:lvl2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sz="2400" u="sng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Gatutyp - bilder</a:t>
            </a:r>
            <a:endParaRPr lang="sv-SE" sz="2400" u="sng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8644678" y="6367646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916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4FF8FDA2CD787B4DBB4726C4592553E4" ma:contentTypeVersion="11" ma:contentTypeDescription="Skapa ett nytt dokument." ma:contentTypeScope="" ma:versionID="d0d83ca1258663c0d01078fa94ab7216">
  <xsd:schema xmlns:xsd="http://www.w3.org/2001/XMLSchema" xmlns:xs="http://www.w3.org/2001/XMLSchema" xmlns:p="http://schemas.microsoft.com/office/2006/metadata/properties" xmlns:ns1="Trafikverket" xmlns:ns3="a0fc29a5-e8c2-4770-ab5a-0e35f67373e1" xmlns:ns4="1fae6885-4abe-455f-909f-4e2c914e8f6b" targetNamespace="http://schemas.microsoft.com/office/2006/metadata/properties" ma:root="true" ma:fieldsID="e7f0350b4357bcfe1ab0bbb1a2a15556" ns1:_="" ns3:_="" ns4:_="">
    <xsd:import namespace="Trafikverket"/>
    <xsd:import namespace="a0fc29a5-e8c2-4770-ab5a-0e35f67373e1"/>
    <xsd:import namespace="1fae6885-4abe-455f-909f-4e2c914e8f6b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  <xsd:element ref="ns3:TrvConfidentialityLevelTaxHTField0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default="151;#UPPLADDAT DOKUMENT|7c5b34d8-57da-44ed-9451-2f10a78af863" ma:fieldId="{eb96df49-af7b-4885-ae87-85b965eb0ad2}" ma:sspId="56b52474-2a4b-42ac-ac16-0a67cba4e670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rvConfidentialityLevelTaxHTField0" ma:index="17" ma:taxonomy="true" ma:internalName="TrvConfidentialityLevelTaxHTField0" ma:taxonomyFieldName="TrvConfidentialityLevel" ma:displayName="Konfidentialitetsnivå" ma:readOnly="false" ma:default="" ma:fieldId="{a84a37ca-5c43-43e3-a37a-c23c41d1607d}" ma:sspId="56b52474-2a4b-42ac-ac16-0a67cba4e670" ma:termSetId="4d666f29-dc73-4030-952a-63de8896f3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e6885-4abe-455f-909f-4e2c914e8f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2021-05-23T22:00:00+00:00</Dokumentdatum_x0020_NY>
    <Skapat_x0020_av_x0020_NY xmlns="Trafikverket">Göransson Staffan, UHvädi Konsult</Skapat_x0020_av_x0020_NY>
    <TRVversionNY xmlns="Trafikverket">0.13</TRVversionNY>
    <TaxCatchAll xmlns="a0fc29a5-e8c2-4770-ab5a-0e35f67373e1">
      <Value>160</Value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  <TrvConfidentialityLevel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1 Ej känslig</TermName>
          <TermId xmlns="http://schemas.microsoft.com/office/infopath/2007/PartnerControls">d6b02225-a7b5-4820-9bf2-4651be70f844</TermId>
        </TermInfo>
      </Terms>
    </TrvConfidentialityLevelTaxHTField0>
  </documentManagement>
</p:properties>
</file>

<file path=customXml/itemProps1.xml><?xml version="1.0" encoding="utf-8"?>
<ds:datastoreItem xmlns:ds="http://schemas.openxmlformats.org/officeDocument/2006/customXml" ds:itemID="{D96BF676-A395-4B93-9F91-E0B9DAA3D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1fae6885-4abe-455f-909f-4e2c914e8f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280BD662-5DA5-4401-9BAE-20DBDA3C6EA6}">
  <ds:schemaRefs>
    <ds:schemaRef ds:uri="http://schemas.microsoft.com/office/2006/documentManagement/types"/>
    <ds:schemaRef ds:uri="http://purl.org/dc/elements/1.1/"/>
    <ds:schemaRef ds:uri="Trafikverket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fae6885-4abe-455f-909f-4e2c914e8f6b"/>
    <ds:schemaRef ds:uri="a0fc29a5-e8c2-4770-ab5a-0e35f67373e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2646</TotalTime>
  <Words>353</Words>
  <Application>Microsoft Office PowerPoint</Application>
  <PresentationFormat>Anpassad</PresentationFormat>
  <Paragraphs>122</Paragraphs>
  <Slides>16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16</vt:i4>
      </vt:variant>
      <vt:variant>
        <vt:lpstr>Anpassade bildspel</vt:lpstr>
      </vt:variant>
      <vt:variant>
        <vt:i4>1</vt:i4>
      </vt:variant>
    </vt:vector>
  </HeadingPairs>
  <TitlesOfParts>
    <vt:vector size="28" baseType="lpstr">
      <vt:lpstr>ＭＳ Ｐゴシック</vt:lpstr>
      <vt:lpstr>Arial</vt:lpstr>
      <vt:lpstr>Bell Gothic Black</vt:lpstr>
      <vt:lpstr>Bell Gothic Light</vt:lpstr>
      <vt:lpstr>Calibri</vt:lpstr>
      <vt:lpstr>Lucida Sans Unicode</vt:lpstr>
      <vt:lpstr>Open Sans SemiBold</vt:lpstr>
      <vt:lpstr>1_startbild logo</vt:lpstr>
      <vt:lpstr>2_startbild logo</vt:lpstr>
      <vt:lpstr>2_Ämne/tema namn på talare</vt:lpstr>
      <vt:lpstr>1_Office-tema</vt:lpstr>
      <vt:lpstr>PowerPoint-presentation</vt:lpstr>
      <vt:lpstr>NVDB-Webbinarie maj 2023</vt:lpstr>
      <vt:lpstr>NVDB maj 2023</vt:lpstr>
      <vt:lpstr>NVDB maj 2023</vt:lpstr>
      <vt:lpstr>NVDB maj 2023</vt:lpstr>
      <vt:lpstr>NVDB maj 2023</vt:lpstr>
      <vt:lpstr>NVDB maj 2023</vt:lpstr>
      <vt:lpstr>Gatutyp - bilder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Nilsson Lena, UHväda</cp:lastModifiedBy>
  <cp:revision>141</cp:revision>
  <dcterms:created xsi:type="dcterms:W3CDTF">2021-03-30T09:55:20Z</dcterms:created>
  <dcterms:modified xsi:type="dcterms:W3CDTF">2023-05-26T12:15:21Z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0x0101002EE44F411E754ABAB6EB27FC7D8442BF00FBDC29B7F7B140FA848AB6ABEF7636D9004FF8FDA2CD787B4DBB4726C4592553E4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  <property fmtid="{D5CDD505-2E9C-101B-9397-08002B2CF9AE}" pid="8" name="TrvConfidentialityLevel">
    <vt:lpwstr>160;#1 Ej känslig|d6b02225-a7b5-4820-9bf2-4651be70f844</vt:lpwstr>
  </property>
</Properties>
</file>