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5"/>
    <p:sldMasterId id="2147483738" r:id="rId6"/>
    <p:sldMasterId id="2147483731" r:id="rId7"/>
    <p:sldMasterId id="2147483725" r:id="rId8"/>
  </p:sldMasterIdLst>
  <p:notesMasterIdLst>
    <p:notesMasterId r:id="rId15"/>
  </p:notesMasterIdLst>
  <p:handoutMasterIdLst>
    <p:handoutMasterId r:id="rId16"/>
  </p:handoutMasterIdLst>
  <p:sldIdLst>
    <p:sldId id="725" r:id="rId9"/>
    <p:sldId id="732" r:id="rId10"/>
    <p:sldId id="746" r:id="rId11"/>
    <p:sldId id="747" r:id="rId12"/>
    <p:sldId id="748" r:id="rId13"/>
    <p:sldId id="742" r:id="rId14"/>
  </p:sldIdLst>
  <p:sldSz cx="12126913" cy="6858000"/>
  <p:notesSz cx="9144000" cy="6858000"/>
  <p:custShowLst>
    <p:custShow name="Test1" id="0">
      <p:sldLst/>
    </p:custShow>
  </p:custShowLst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öjd Stina, UHnvf" initials="FSU" lastIdx="200" clrIdx="0">
    <p:extLst>
      <p:ext uri="{19B8F6BF-5375-455C-9EA6-DF929625EA0E}">
        <p15:presenceInfo xmlns:p15="http://schemas.microsoft.com/office/powerpoint/2012/main" userId="S-1-5-21-3282178652-2823510310-3805757255-423658" providerId="AD"/>
      </p:ext>
    </p:extLst>
  </p:cmAuthor>
  <p:cmAuthor id="2" name="Elfwing Yngwe, UHväda Konsult" initials="EYUK" lastIdx="36" clrIdx="1">
    <p:extLst>
      <p:ext uri="{19B8F6BF-5375-455C-9EA6-DF929625EA0E}">
        <p15:presenceInfo xmlns:p15="http://schemas.microsoft.com/office/powerpoint/2012/main" userId="S-1-5-21-3282178652-2823510310-3805757255-8923" providerId="AD"/>
      </p:ext>
    </p:extLst>
  </p:cmAuthor>
  <p:cmAuthor id="3" name="Schneider, Stefan03 (uib15785)" initials="SS(" lastIdx="6" clrIdx="4">
    <p:extLst>
      <p:ext uri="{19B8F6BF-5375-455C-9EA6-DF929625EA0E}">
        <p15:presenceInfo xmlns:p15="http://schemas.microsoft.com/office/powerpoint/2012/main" userId="S::uib15785@contiwan.com::ee545a8d-90f9-4fa9-b9a6-d30fa26eddce" providerId="AD"/>
      </p:ext>
    </p:extLst>
  </p:cmAuthor>
  <p:cmAuthor id="4" name="Göransson Staffan, UHvädi Konsult" initials="GSUK" lastIdx="2" clrIdx="3">
    <p:extLst>
      <p:ext uri="{19B8F6BF-5375-455C-9EA6-DF929625EA0E}">
        <p15:presenceInfo xmlns:p15="http://schemas.microsoft.com/office/powerpoint/2012/main" userId="S-1-5-21-3282178652-2823510310-3805757255-5307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3BC566"/>
    <a:srgbClr val="77D795"/>
    <a:srgbClr val="4ACA72"/>
    <a:srgbClr val="34B25B"/>
    <a:srgbClr val="298B47"/>
    <a:srgbClr val="0099CC"/>
    <a:srgbClr val="E27F00"/>
    <a:srgbClr val="F9E6D1"/>
    <a:srgbClr val="DEE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5" autoAdjust="0"/>
    <p:restoredTop sz="70388" autoAdjust="0"/>
  </p:normalViewPr>
  <p:slideViewPr>
    <p:cSldViewPr snapToGrid="0">
      <p:cViewPr varScale="1">
        <p:scale>
          <a:sx n="52" d="100"/>
          <a:sy n="52" d="100"/>
        </p:scale>
        <p:origin x="1014" y="72"/>
      </p:cViewPr>
      <p:guideLst>
        <p:guide orient="horz" pos="2160"/>
        <p:guide pos="37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9" d="100"/>
          <a:sy n="109" d="100"/>
        </p:scale>
        <p:origin x="165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F425B34-1DFE-4C52-8B4F-32D6793076A7}" type="datetimeFigureOut">
              <a:rPr lang="sv-SE"/>
              <a:pPr>
                <a:defRPr/>
              </a:pPr>
              <a:t>2024-04-22</a:t>
            </a:fld>
            <a:endParaRPr lang="sv-SE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r>
              <a:rPr lang="sv-SE"/>
              <a:t>indatastod@trafikverket.se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C9373A4-397E-4E21-A295-6EDD2B3D3A5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23316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A073F4F-D731-4C1E-A56D-4BF22DC87330}" type="datetimeFigureOut">
              <a:rPr lang="sv-SE"/>
              <a:pPr>
                <a:defRPr/>
              </a:pPr>
              <a:t>2024-04-22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298700" y="514350"/>
            <a:ext cx="45466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sv-SE"/>
              <a:t>indatastod@trafikverket.se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A2E70D1-CE96-4DC2-85BE-F93092C95A7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50893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i="0" baseline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3259121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3888033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baseline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3114811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baseline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2247218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baseline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1764335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248111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812" userDrawn="1">
          <p15:clr>
            <a:srgbClr val="FBAE40"/>
          </p15:clr>
        </p15:guide>
        <p15:guide id="4" orient="horz" pos="1321" userDrawn="1">
          <p15:clr>
            <a:srgbClr val="A4A3A4"/>
          </p15:clr>
        </p15:guide>
        <p15:guide id="5" pos="902" userDrawn="1">
          <p15:clr>
            <a:srgbClr val="A4A3A4"/>
          </p15:clr>
        </p15:guide>
        <p15:guide id="6" orient="horz" pos="1979" userDrawn="1">
          <p15:clr>
            <a:srgbClr val="F26B43"/>
          </p15:clr>
        </p15:guide>
        <p15:guide id="7" orient="horz" pos="935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3123" y="1239520"/>
            <a:ext cx="9733597" cy="624461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2863637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3820">
          <p15:clr>
            <a:srgbClr val="FBAE40"/>
          </p15:clr>
        </p15:guide>
        <p15:guide id="3" pos="531">
          <p15:clr>
            <a:srgbClr val="FBAE40"/>
          </p15:clr>
        </p15:guide>
        <p15:guide id="4" orient="horz" pos="1480">
          <p15:clr>
            <a:srgbClr val="A4A3A4"/>
          </p15:clr>
        </p15:guide>
        <p15:guide id="5" pos="758">
          <p15:clr>
            <a:srgbClr val="A4A3A4"/>
          </p15:clr>
        </p15:guide>
        <p15:guide id="6" orient="horz" pos="1253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pos="710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 punktlista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3123" y="1239520"/>
            <a:ext cx="9733597" cy="624461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853123" y="1989138"/>
            <a:ext cx="4993495" cy="368014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format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bakgrundstexten</a:t>
            </a:r>
            <a:endParaRPr lang="en-GB" noProof="0" dirty="0"/>
          </a:p>
          <a:p>
            <a:pPr lvl="1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två</a:t>
            </a:r>
            <a:endParaRPr lang="en-GB" noProof="0" dirty="0"/>
          </a:p>
          <a:p>
            <a:pPr lvl="2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tre</a:t>
            </a:r>
            <a:endParaRPr lang="en-GB" noProof="0" dirty="0"/>
          </a:p>
          <a:p>
            <a:pPr lvl="3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fyra</a:t>
            </a:r>
            <a:endParaRPr lang="en-GB" noProof="0" dirty="0"/>
          </a:p>
          <a:p>
            <a:pPr lvl="4"/>
            <a:r>
              <a:rPr lang="en-GB" noProof="0" dirty="0" err="1"/>
              <a:t>Nivå</a:t>
            </a:r>
            <a:r>
              <a:rPr lang="en-GB" noProof="0" dirty="0"/>
              <a:t>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1296428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3820">
          <p15:clr>
            <a:srgbClr val="FBAE40"/>
          </p15:clr>
        </p15:guide>
        <p15:guide id="3" pos="531">
          <p15:clr>
            <a:srgbClr val="FBAE40"/>
          </p15:clr>
        </p15:guide>
        <p15:guide id="4" orient="horz" pos="1480">
          <p15:clr>
            <a:srgbClr val="A4A3A4"/>
          </p15:clr>
        </p15:guide>
        <p15:guide id="5" pos="758">
          <p15:clr>
            <a:srgbClr val="A4A3A4"/>
          </p15:clr>
        </p15:guide>
        <p15:guide id="6" orient="horz" pos="1253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pos="710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2534234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för att skriva tema/ämne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Förnamn Efternamn Titel</a:t>
            </a:r>
          </a:p>
        </p:txBody>
      </p:sp>
    </p:spTree>
    <p:extLst>
      <p:ext uri="{BB962C8B-B14F-4D97-AF65-F5344CB8AC3E}">
        <p14:creationId xmlns:p14="http://schemas.microsoft.com/office/powerpoint/2010/main" val="232557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050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20">
          <p15:clr>
            <a:srgbClr val="FBAE40"/>
          </p15:clr>
        </p15:guide>
        <p15:guide id="3" pos="812">
          <p15:clr>
            <a:srgbClr val="FBAE40"/>
          </p15:clr>
        </p15:guide>
        <p15:guide id="4" orient="horz" pos="1298" userDrawn="1">
          <p15:clr>
            <a:srgbClr val="A4A3A4"/>
          </p15:clr>
        </p15:guide>
        <p15:guide id="5" pos="902">
          <p15:clr>
            <a:srgbClr val="A4A3A4"/>
          </p15:clr>
        </p15:guide>
        <p15:guide id="6" orient="horz" pos="1979">
          <p15:clr>
            <a:srgbClr val="F26B43"/>
          </p15:clr>
        </p15:guide>
        <p15:guide id="7" orient="horz" pos="935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för att skriva tema/ämne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Förnamn Efternamn Titel</a:t>
            </a:r>
          </a:p>
        </p:txBody>
      </p:sp>
    </p:spTree>
    <p:extLst>
      <p:ext uri="{BB962C8B-B14F-4D97-AF65-F5344CB8AC3E}">
        <p14:creationId xmlns:p14="http://schemas.microsoft.com/office/powerpoint/2010/main" val="171606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för att skriva tema/ämne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Förnamn Efternamn Titel</a:t>
            </a:r>
          </a:p>
        </p:txBody>
      </p:sp>
    </p:spTree>
    <p:extLst>
      <p:ext uri="{BB962C8B-B14F-4D97-AF65-F5344CB8AC3E}">
        <p14:creationId xmlns:p14="http://schemas.microsoft.com/office/powerpoint/2010/main" val="415142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Ämne/tema namn på ta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348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531" userDrawn="1">
          <p15:clr>
            <a:srgbClr val="FBAE40"/>
          </p15:clr>
        </p15:guide>
        <p15:guide id="4" orient="horz" pos="1321" userDrawn="1">
          <p15:clr>
            <a:srgbClr val="A4A3A4"/>
          </p15:clr>
        </p15:guide>
        <p15:guide id="5" pos="758" userDrawn="1">
          <p15:clr>
            <a:srgbClr val="A4A3A4"/>
          </p15:clr>
        </p15:guide>
        <p15:guide id="6" orient="horz" pos="2001" userDrawn="1">
          <p15:clr>
            <a:srgbClr val="F26B43"/>
          </p15:clr>
        </p15:guide>
        <p15:guide id="7" orient="horz" pos="935" userDrawn="1">
          <p15:clr>
            <a:srgbClr val="F26B43"/>
          </p15:clr>
        </p15:guide>
        <p15:guide id="8" pos="710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för att skriva tema/ämne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Förnamn Efternamn Titel</a:t>
            </a:r>
          </a:p>
        </p:txBody>
      </p:sp>
    </p:spTree>
    <p:extLst>
      <p:ext uri="{BB962C8B-B14F-4D97-AF65-F5344CB8AC3E}">
        <p14:creationId xmlns:p14="http://schemas.microsoft.com/office/powerpoint/2010/main" val="34494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derrubrik 2"/>
          <p:cNvSpPr>
            <a:spLocks noGrp="1"/>
          </p:cNvSpPr>
          <p:nvPr>
            <p:ph type="subTitle" idx="1"/>
          </p:nvPr>
        </p:nvSpPr>
        <p:spPr>
          <a:xfrm>
            <a:off x="854538" y="1989138"/>
            <a:ext cx="9743757" cy="2296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Bell Gothic Light"/>
                <a:cs typeface="Bell Gothic Light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13" name="Rubrik 1"/>
          <p:cNvSpPr>
            <a:spLocks noGrp="1"/>
          </p:cNvSpPr>
          <p:nvPr>
            <p:ph type="ctrTitle"/>
          </p:nvPr>
        </p:nvSpPr>
        <p:spPr>
          <a:xfrm>
            <a:off x="853123" y="1240093"/>
            <a:ext cx="9733597" cy="61509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8138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3820">
          <p15:clr>
            <a:srgbClr val="FBAE40"/>
          </p15:clr>
        </p15:guide>
        <p15:guide id="3" pos="531">
          <p15:clr>
            <a:srgbClr val="FBAE40"/>
          </p15:clr>
        </p15:guide>
        <p15:guide id="4" orient="horz" pos="1480">
          <p15:clr>
            <a:srgbClr val="A4A3A4"/>
          </p15:clr>
        </p15:guide>
        <p15:guide id="5" pos="758">
          <p15:clr>
            <a:srgbClr val="A4A3A4"/>
          </p15:clr>
        </p15:guide>
        <p15:guide id="6" orient="horz" pos="1253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pos="710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derrubrik 2"/>
          <p:cNvSpPr>
            <a:spLocks noGrp="1"/>
          </p:cNvSpPr>
          <p:nvPr>
            <p:ph type="subTitle" idx="1"/>
          </p:nvPr>
        </p:nvSpPr>
        <p:spPr>
          <a:xfrm>
            <a:off x="854538" y="1989138"/>
            <a:ext cx="9743757" cy="2296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Bell Gothic Light"/>
                <a:cs typeface="Bell Gothic Light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13" name="Rubrik 1"/>
          <p:cNvSpPr>
            <a:spLocks noGrp="1"/>
          </p:cNvSpPr>
          <p:nvPr>
            <p:ph type="ctrTitle"/>
          </p:nvPr>
        </p:nvSpPr>
        <p:spPr>
          <a:xfrm>
            <a:off x="853123" y="1240093"/>
            <a:ext cx="9733597" cy="61509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705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9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531" userDrawn="1">
          <p15:clr>
            <a:srgbClr val="FBAE40"/>
          </p15:clr>
        </p15:guide>
        <p15:guide id="4" orient="horz" pos="1480" userDrawn="1">
          <p15:clr>
            <a:srgbClr val="A4A3A4"/>
          </p15:clr>
        </p15:guide>
        <p15:guide id="5" pos="758" userDrawn="1">
          <p15:clr>
            <a:srgbClr val="A4A3A4"/>
          </p15:clr>
        </p15:guide>
        <p15:guide id="6" orient="horz" pos="1253" userDrawn="1">
          <p15:clr>
            <a:srgbClr val="F26B43"/>
          </p15:clr>
        </p15:guide>
        <p15:guide id="7" orient="horz" pos="1094" userDrawn="1">
          <p15:clr>
            <a:srgbClr val="F26B43"/>
          </p15:clr>
        </p15:guide>
        <p15:guide id="8" pos="71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3123" y="1239520"/>
            <a:ext cx="9733597" cy="624461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853123" y="1989138"/>
            <a:ext cx="9733597" cy="368014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format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bakgrundstexten</a:t>
            </a:r>
            <a:endParaRPr lang="en-GB" noProof="0" dirty="0"/>
          </a:p>
          <a:p>
            <a:pPr lvl="1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två</a:t>
            </a:r>
            <a:endParaRPr lang="en-GB" noProof="0" dirty="0"/>
          </a:p>
          <a:p>
            <a:pPr lvl="2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tre</a:t>
            </a:r>
            <a:endParaRPr lang="en-GB" noProof="0" dirty="0"/>
          </a:p>
          <a:p>
            <a:pPr lvl="3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fyra</a:t>
            </a:r>
            <a:endParaRPr lang="en-GB" noProof="0" dirty="0"/>
          </a:p>
          <a:p>
            <a:pPr lvl="4"/>
            <a:r>
              <a:rPr lang="en-GB" noProof="0" dirty="0" err="1"/>
              <a:t>Nivå</a:t>
            </a:r>
            <a:r>
              <a:rPr lang="en-GB" noProof="0" dirty="0"/>
              <a:t>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468299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9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531" userDrawn="1">
          <p15:clr>
            <a:srgbClr val="FBAE40"/>
          </p15:clr>
        </p15:guide>
        <p15:guide id="4" orient="horz" pos="1480" userDrawn="1">
          <p15:clr>
            <a:srgbClr val="A4A3A4"/>
          </p15:clr>
        </p15:guide>
        <p15:guide id="5" pos="758" userDrawn="1">
          <p15:clr>
            <a:srgbClr val="A4A3A4"/>
          </p15:clr>
        </p15:guide>
        <p15:guide id="6" orient="horz" pos="1253" userDrawn="1">
          <p15:clr>
            <a:srgbClr val="F26B43"/>
          </p15:clr>
        </p15:guide>
        <p15:guide id="7" orient="horz" pos="1094" userDrawn="1">
          <p15:clr>
            <a:srgbClr val="F26B43"/>
          </p15:clr>
        </p15:guide>
        <p15:guide id="8" pos="710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-1" y="-20043"/>
            <a:ext cx="12126911" cy="6974757"/>
          </a:xfrm>
          <a:prstGeom prst="rect">
            <a:avLst/>
          </a:prstGeom>
          <a:solidFill>
            <a:srgbClr val="E27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510" y="833554"/>
            <a:ext cx="4651888" cy="46961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hf hdr="0" ftr="0" dt="0"/>
  <p:txStyles>
    <p:titleStyle>
      <a:lvl1pPr algn="ctr" defTabSz="457138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65" y="654154"/>
            <a:ext cx="5188770" cy="518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4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1" r:id="rId2"/>
  </p:sldLayoutIdLst>
  <p:hf hdr="0" ftr="0" dt="0"/>
  <p:txStyles>
    <p:titleStyle>
      <a:lvl1pPr algn="ctr" defTabSz="45713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2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434" y="182516"/>
            <a:ext cx="1211032" cy="1191939"/>
          </a:xfrm>
          <a:prstGeom prst="rect">
            <a:avLst/>
          </a:prstGeom>
        </p:spPr>
      </p:pic>
      <p:sp>
        <p:nvSpPr>
          <p:cNvPr id="10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51898" y="6364654"/>
            <a:ext cx="148492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>
                    <a:lumMod val="50000"/>
                  </a:schemeClr>
                </a:solidFill>
                <a:latin typeface="Bell Gothic Ligh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16723" y="6364654"/>
            <a:ext cx="2655277" cy="35682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>
                    <a:lumMod val="50000"/>
                  </a:schemeClr>
                </a:solidFill>
                <a:latin typeface="Bell Gothic Ligh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814981" y="6364654"/>
            <a:ext cx="1994877" cy="34754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>
                    <a:lumMod val="50000"/>
                  </a:schemeClr>
                </a:solidFill>
                <a:latin typeface="Calibri" pitchFamily="31" charset="0"/>
              </a:defRPr>
            </a:lvl1pPr>
          </a:lstStyle>
          <a:p>
            <a:pPr>
              <a:defRPr/>
            </a:pPr>
            <a:fld id="{20D37FCA-3DE3-40B4-AA6D-F4C03BA9DED3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r="-1"/>
          <a:stretch/>
        </p:blipFill>
        <p:spPr>
          <a:xfrm>
            <a:off x="-28279" y="6302788"/>
            <a:ext cx="12155192" cy="55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9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4" r:id="rId2"/>
    <p:sldLayoutId id="2147483759" r:id="rId3"/>
    <p:sldLayoutId id="2147483761" r:id="rId4"/>
  </p:sldLayoutIdLst>
  <p:hf hdr="0" ftr="0" dt="0"/>
  <p:txStyles>
    <p:titleStyle>
      <a:lvl1pPr algn="ctr" defTabSz="45713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r="-1"/>
          <a:stretch/>
        </p:blipFill>
        <p:spPr>
          <a:xfrm>
            <a:off x="-28279" y="6302788"/>
            <a:ext cx="12155192" cy="55521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434" y="182516"/>
            <a:ext cx="1211032" cy="119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5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35" r:id="rId3"/>
    <p:sldLayoutId id="2147483736" r:id="rId4"/>
    <p:sldLayoutId id="2147483737" r:id="rId5"/>
    <p:sldLayoutId id="2147483760" r:id="rId6"/>
  </p:sldLayoutIdLst>
  <p:hf hdr="0" ftr="0" dt="0"/>
  <p:txStyles>
    <p:titleStyle>
      <a:lvl1pPr algn="ctr" defTabSz="45713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hyperlink" Target="mailto:f&#246;rnamn.efternamn.ext@trafikverket.s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8279705" y="488515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102E4910-9414-42A9-AB66-9D4400FA2808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50000"/>
                  </a:schemeClr>
                </a:solidFill>
              </a:rPr>
              <a:t>Konfidentialitetsnivå: 1 – Ej känsligt</a:t>
            </a:r>
          </a:p>
        </p:txBody>
      </p:sp>
    </p:spTree>
    <p:extLst>
      <p:ext uri="{BB962C8B-B14F-4D97-AF65-F5344CB8AC3E}">
        <p14:creationId xmlns:p14="http://schemas.microsoft.com/office/powerpoint/2010/main" val="419840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 txBox="1">
            <a:spLocks/>
          </p:cNvSpPr>
          <p:nvPr/>
        </p:nvSpPr>
        <p:spPr>
          <a:xfrm>
            <a:off x="1085726" y="2521797"/>
            <a:ext cx="5415055" cy="3308464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v-SE" sz="1400" dirty="0"/>
          </a:p>
          <a:p>
            <a:r>
              <a:rPr lang="sv-SE" sz="1600" dirty="0"/>
              <a:t>Introduktion</a:t>
            </a:r>
          </a:p>
          <a:p>
            <a:endParaRPr lang="sv-SE" sz="1600" dirty="0"/>
          </a:p>
          <a:p>
            <a:r>
              <a:rPr lang="sv-SE" sz="1600" dirty="0"/>
              <a:t>Inloggning och användarkonto</a:t>
            </a:r>
          </a:p>
          <a:p>
            <a:endParaRPr lang="sv-SE" sz="1600" dirty="0"/>
          </a:p>
          <a:p>
            <a:r>
              <a:rPr lang="sv-SE" sz="1600" dirty="0"/>
              <a:t>Demo</a:t>
            </a:r>
          </a:p>
          <a:p>
            <a:pPr marL="0" indent="0">
              <a:buNone/>
            </a:pPr>
            <a:endParaRPr lang="sv-SE" sz="1600" dirty="0"/>
          </a:p>
          <a:p>
            <a:r>
              <a:rPr lang="sv-SE" sz="1600" dirty="0"/>
              <a:t>Frågor</a:t>
            </a:r>
          </a:p>
          <a:p>
            <a:endParaRPr lang="sv-SE" sz="1800" dirty="0"/>
          </a:p>
          <a:p>
            <a:endParaRPr lang="sv-SE" sz="1800" dirty="0"/>
          </a:p>
          <a:p>
            <a:endParaRPr lang="sv-SE" sz="1800" dirty="0"/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/>
              <a:t>Webbinarie april 2024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1177164" y="1729267"/>
            <a:ext cx="8309736" cy="52322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 – NVDB på karta och NVDB-Dataleverans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8644678" y="6361804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61DDE02-23B7-47EA-A4BF-86F56C9B79E9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</p:spTree>
    <p:extLst>
      <p:ext uri="{BB962C8B-B14F-4D97-AF65-F5344CB8AC3E}">
        <p14:creationId xmlns:p14="http://schemas.microsoft.com/office/powerpoint/2010/main" val="1077198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 txBox="1">
            <a:spLocks/>
          </p:cNvSpPr>
          <p:nvPr/>
        </p:nvSpPr>
        <p:spPr>
          <a:xfrm>
            <a:off x="1085726" y="2521797"/>
            <a:ext cx="5415055" cy="3308464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1800" dirty="0"/>
          </a:p>
          <a:p>
            <a:endParaRPr lang="sv-SE" sz="1800" dirty="0"/>
          </a:p>
          <a:p>
            <a:endParaRPr lang="sv-SE" sz="1800" dirty="0"/>
          </a:p>
        </p:txBody>
      </p:sp>
      <p:sp>
        <p:nvSpPr>
          <p:cNvPr id="2" name="textruta 1"/>
          <p:cNvSpPr txBox="1"/>
          <p:nvPr/>
        </p:nvSpPr>
        <p:spPr>
          <a:xfrm>
            <a:off x="1085726" y="1756686"/>
            <a:ext cx="4313588" cy="52322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Introduktion</a:t>
            </a:r>
          </a:p>
        </p:txBody>
      </p:sp>
      <p:sp>
        <p:nvSpPr>
          <p:cNvPr id="11" name="Rubrik 6">
            <a:extLst>
              <a:ext uri="{FF2B5EF4-FFF2-40B4-BE49-F238E27FC236}">
                <a16:creationId xmlns:a16="http://schemas.microsoft.com/office/drawing/2014/main" id="{573925B9-0392-4A67-A786-18D18A76E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/>
              <a:t>Webbinarie april 2024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096F8781-E408-433A-A2BF-2D43E4DCB3D2}"/>
              </a:ext>
            </a:extLst>
          </p:cNvPr>
          <p:cNvSpPr txBox="1"/>
          <p:nvPr/>
        </p:nvSpPr>
        <p:spPr>
          <a:xfrm>
            <a:off x="8644678" y="6361804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705535F-A0F1-46D5-9D0E-69260787B7DA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A362E33-BCEA-4FF0-AA5A-B3FEF53726BB}"/>
              </a:ext>
            </a:extLst>
          </p:cNvPr>
          <p:cNvSpPr txBox="1"/>
          <p:nvPr/>
        </p:nvSpPr>
        <p:spPr>
          <a:xfrm>
            <a:off x="783113" y="2558540"/>
            <a:ext cx="3154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NVDB på webb avvecklas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NVDB på karta ersätter</a:t>
            </a:r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E3BB4952-5813-4E22-BCD5-19194CFE42C8}"/>
              </a:ext>
            </a:extLst>
          </p:cNvPr>
          <p:cNvSpPr/>
          <p:nvPr/>
        </p:nvSpPr>
        <p:spPr>
          <a:xfrm>
            <a:off x="6393668" y="1588100"/>
            <a:ext cx="3566160" cy="891540"/>
          </a:xfrm>
          <a:prstGeom prst="round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b="1" u="sng" dirty="0">
                <a:solidFill>
                  <a:srgbClr val="0070C0"/>
                </a:solidFill>
              </a:rPr>
              <a:t>NVDB på karta</a:t>
            </a:r>
          </a:p>
        </p:txBody>
      </p:sp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FDB22052-3B50-4171-AA4B-2D9B67DD1F6B}"/>
              </a:ext>
            </a:extLst>
          </p:cNvPr>
          <p:cNvSpPr/>
          <p:nvPr/>
        </p:nvSpPr>
        <p:spPr>
          <a:xfrm>
            <a:off x="5097781" y="3283180"/>
            <a:ext cx="2885600" cy="891540"/>
          </a:xfrm>
          <a:prstGeom prst="round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u="sng" dirty="0">
                <a:solidFill>
                  <a:srgbClr val="0070C0"/>
                </a:solidFill>
              </a:rPr>
              <a:t>NVDB på karta</a:t>
            </a:r>
          </a:p>
        </p:txBody>
      </p:sp>
      <p:sp>
        <p:nvSpPr>
          <p:cNvPr id="14" name="Rektangel: rundade hörn 13">
            <a:extLst>
              <a:ext uri="{FF2B5EF4-FFF2-40B4-BE49-F238E27FC236}">
                <a16:creationId xmlns:a16="http://schemas.microsoft.com/office/drawing/2014/main" id="{952625AF-B1CB-4DE6-89B7-9E623776F595}"/>
              </a:ext>
            </a:extLst>
          </p:cNvPr>
          <p:cNvSpPr/>
          <p:nvPr/>
        </p:nvSpPr>
        <p:spPr>
          <a:xfrm>
            <a:off x="8444850" y="3287257"/>
            <a:ext cx="2885600" cy="887463"/>
          </a:xfrm>
          <a:prstGeom prst="round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u="sng" dirty="0">
                <a:solidFill>
                  <a:srgbClr val="0070C0"/>
                </a:solidFill>
              </a:rPr>
              <a:t>NVDB-Dataleverans</a:t>
            </a:r>
          </a:p>
        </p:txBody>
      </p:sp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DF8599CD-D255-4A20-85A6-528A37D49438}"/>
              </a:ext>
            </a:extLst>
          </p:cNvPr>
          <p:cNvCxnSpPr>
            <a:cxnSpLocks/>
            <a:stCxn id="8" idx="2"/>
            <a:endCxn id="13" idx="0"/>
          </p:cNvCxnSpPr>
          <p:nvPr/>
        </p:nvCxnSpPr>
        <p:spPr>
          <a:xfrm flipH="1">
            <a:off x="6540581" y="2479640"/>
            <a:ext cx="1636167" cy="803540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D403844C-C220-4FD6-A799-2CF760F395F8}"/>
              </a:ext>
            </a:extLst>
          </p:cNvPr>
          <p:cNvCxnSpPr>
            <a:cxnSpLocks/>
            <a:stCxn id="8" idx="2"/>
            <a:endCxn id="14" idx="0"/>
          </p:cNvCxnSpPr>
          <p:nvPr/>
        </p:nvCxnSpPr>
        <p:spPr>
          <a:xfrm>
            <a:off x="8176748" y="2479640"/>
            <a:ext cx="1710902" cy="807617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ktangel: rundade hörn 22">
            <a:extLst>
              <a:ext uri="{FF2B5EF4-FFF2-40B4-BE49-F238E27FC236}">
                <a16:creationId xmlns:a16="http://schemas.microsoft.com/office/drawing/2014/main" id="{0EB5D08E-C26E-4642-B3A4-23BC83A67987}"/>
              </a:ext>
            </a:extLst>
          </p:cNvPr>
          <p:cNvSpPr/>
          <p:nvPr/>
        </p:nvSpPr>
        <p:spPr>
          <a:xfrm>
            <a:off x="5097781" y="4259034"/>
            <a:ext cx="2885600" cy="1337310"/>
          </a:xfrm>
          <a:prstGeom prst="round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”Tittskåp”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Avvikelserapportering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Externa användare UTAN leverantörsavtal</a:t>
            </a:r>
          </a:p>
        </p:txBody>
      </p:sp>
      <p:sp>
        <p:nvSpPr>
          <p:cNvPr id="27" name="Rektangel: rundade hörn 26">
            <a:extLst>
              <a:ext uri="{FF2B5EF4-FFF2-40B4-BE49-F238E27FC236}">
                <a16:creationId xmlns:a16="http://schemas.microsoft.com/office/drawing/2014/main" id="{EAE1B3CA-52A4-4022-A0DD-3D92A28A231F}"/>
              </a:ext>
            </a:extLst>
          </p:cNvPr>
          <p:cNvSpPr/>
          <p:nvPr/>
        </p:nvSpPr>
        <p:spPr>
          <a:xfrm>
            <a:off x="8444850" y="4259034"/>
            <a:ext cx="2885600" cy="887463"/>
          </a:xfrm>
          <a:prstGeom prst="round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Externa användare MED leverantörsavtal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Trafikverket</a:t>
            </a:r>
          </a:p>
        </p:txBody>
      </p:sp>
      <p:pic>
        <p:nvPicPr>
          <p:cNvPr id="33" name="Bildobjekt 32">
            <a:extLst>
              <a:ext uri="{FF2B5EF4-FFF2-40B4-BE49-F238E27FC236}">
                <a16:creationId xmlns:a16="http://schemas.microsoft.com/office/drawing/2014/main" id="{0424520F-6D4E-4B9A-965A-C0FE379F3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921" y="3785218"/>
            <a:ext cx="4059930" cy="2310347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</p:pic>
      <p:sp>
        <p:nvSpPr>
          <p:cNvPr id="34" name="Ellips 33">
            <a:extLst>
              <a:ext uri="{FF2B5EF4-FFF2-40B4-BE49-F238E27FC236}">
                <a16:creationId xmlns:a16="http://schemas.microsoft.com/office/drawing/2014/main" id="{0292EC17-926F-476C-A415-634C89B44969}"/>
              </a:ext>
            </a:extLst>
          </p:cNvPr>
          <p:cNvSpPr/>
          <p:nvPr/>
        </p:nvSpPr>
        <p:spPr>
          <a:xfrm>
            <a:off x="1085726" y="4675978"/>
            <a:ext cx="1954530" cy="3906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Ellips 34">
            <a:extLst>
              <a:ext uri="{FF2B5EF4-FFF2-40B4-BE49-F238E27FC236}">
                <a16:creationId xmlns:a16="http://schemas.microsoft.com/office/drawing/2014/main" id="{D480B80B-E8A1-470C-B62E-E704E3C32D2A}"/>
              </a:ext>
            </a:extLst>
          </p:cNvPr>
          <p:cNvSpPr/>
          <p:nvPr/>
        </p:nvSpPr>
        <p:spPr>
          <a:xfrm>
            <a:off x="923966" y="5047299"/>
            <a:ext cx="3121839" cy="3906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159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23" grpId="0" animBg="1"/>
      <p:bldP spid="27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 txBox="1">
            <a:spLocks/>
          </p:cNvSpPr>
          <p:nvPr/>
        </p:nvSpPr>
        <p:spPr>
          <a:xfrm>
            <a:off x="1085726" y="2521797"/>
            <a:ext cx="5415055" cy="3308464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1800" dirty="0"/>
          </a:p>
          <a:p>
            <a:endParaRPr lang="sv-SE" sz="1800" dirty="0"/>
          </a:p>
          <a:p>
            <a:endParaRPr lang="sv-SE" sz="1800" dirty="0"/>
          </a:p>
        </p:txBody>
      </p:sp>
      <p:sp>
        <p:nvSpPr>
          <p:cNvPr id="2" name="textruta 1"/>
          <p:cNvSpPr txBox="1"/>
          <p:nvPr/>
        </p:nvSpPr>
        <p:spPr>
          <a:xfrm>
            <a:off x="1085726" y="1756686"/>
            <a:ext cx="4977730" cy="52322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Inloggning och användarkonto</a:t>
            </a:r>
          </a:p>
        </p:txBody>
      </p:sp>
      <p:sp>
        <p:nvSpPr>
          <p:cNvPr id="11" name="Rubrik 6">
            <a:extLst>
              <a:ext uri="{FF2B5EF4-FFF2-40B4-BE49-F238E27FC236}">
                <a16:creationId xmlns:a16="http://schemas.microsoft.com/office/drawing/2014/main" id="{573925B9-0392-4A67-A786-18D18A76E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/>
              <a:t>Webbinarie april 2024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096F8781-E408-433A-A2BF-2D43E4DCB3D2}"/>
              </a:ext>
            </a:extLst>
          </p:cNvPr>
          <p:cNvSpPr txBox="1"/>
          <p:nvPr/>
        </p:nvSpPr>
        <p:spPr>
          <a:xfrm>
            <a:off x="8644678" y="6361804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705535F-A0F1-46D5-9D0E-69260787B7DA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A362E33-BCEA-4FF0-AA5A-B3FEF53726BB}"/>
              </a:ext>
            </a:extLst>
          </p:cNvPr>
          <p:cNvSpPr txBox="1"/>
          <p:nvPr/>
        </p:nvSpPr>
        <p:spPr>
          <a:xfrm>
            <a:off x="783112" y="2558540"/>
            <a:ext cx="57176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Konto till NVDB på webb uppfyller inte säkerhetskrav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Externt 90-konto </a:t>
            </a:r>
            <a:r>
              <a:rPr lang="sv-SE" sz="1400" i="1" dirty="0"/>
              <a:t>(</a:t>
            </a:r>
            <a:r>
              <a:rPr lang="sv-SE" sz="1400" i="1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förnamn.efternamn.ext@trafikverket.se</a:t>
            </a:r>
            <a:r>
              <a:rPr lang="sv-SE" sz="1400" i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F874885-C6CB-4C86-A469-42CD0B3F40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1194" y="690974"/>
            <a:ext cx="4235785" cy="4834890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</p:pic>
      <p:sp>
        <p:nvSpPr>
          <p:cNvPr id="7" name="Ellips 6">
            <a:extLst>
              <a:ext uri="{FF2B5EF4-FFF2-40B4-BE49-F238E27FC236}">
                <a16:creationId xmlns:a16="http://schemas.microsoft.com/office/drawing/2014/main" id="{57DC3933-6E11-4D6E-BA25-A374C88A459C}"/>
              </a:ext>
            </a:extLst>
          </p:cNvPr>
          <p:cNvSpPr/>
          <p:nvPr/>
        </p:nvSpPr>
        <p:spPr>
          <a:xfrm>
            <a:off x="6500781" y="4589865"/>
            <a:ext cx="1397349" cy="93599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7" name="Rak pilkoppling 16">
            <a:extLst>
              <a:ext uri="{FF2B5EF4-FFF2-40B4-BE49-F238E27FC236}">
                <a16:creationId xmlns:a16="http://schemas.microsoft.com/office/drawing/2014/main" id="{0AB33C30-A64D-462B-BEED-770BAFD8A466}"/>
              </a:ext>
            </a:extLst>
          </p:cNvPr>
          <p:cNvCxnSpPr>
            <a:cxnSpLocks/>
          </p:cNvCxnSpPr>
          <p:nvPr/>
        </p:nvCxnSpPr>
        <p:spPr>
          <a:xfrm>
            <a:off x="5234940" y="4196935"/>
            <a:ext cx="1657350" cy="615095"/>
          </a:xfrm>
          <a:prstGeom prst="straightConnector1">
            <a:avLst/>
          </a:prstGeom>
          <a:ln w="31750">
            <a:solidFill>
              <a:srgbClr val="00B05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AB82B0B2-8B05-459D-B941-A1EFC60712A0}"/>
              </a:ext>
            </a:extLst>
          </p:cNvPr>
          <p:cNvSpPr txBox="1"/>
          <p:nvPr/>
        </p:nvSpPr>
        <p:spPr>
          <a:xfrm>
            <a:off x="783112" y="4013690"/>
            <a:ext cx="5717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Ansöker via </a:t>
            </a:r>
            <a:r>
              <a:rPr lang="sv-SE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indatastod@trafikverket.se</a:t>
            </a:r>
            <a:endParaRPr lang="sv-SE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799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 txBox="1">
            <a:spLocks/>
          </p:cNvSpPr>
          <p:nvPr/>
        </p:nvSpPr>
        <p:spPr>
          <a:xfrm>
            <a:off x="1085726" y="2521797"/>
            <a:ext cx="5415055" cy="3308464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1800" dirty="0"/>
          </a:p>
          <a:p>
            <a:endParaRPr lang="sv-SE" sz="1800" dirty="0"/>
          </a:p>
          <a:p>
            <a:endParaRPr lang="sv-SE" sz="1800" dirty="0"/>
          </a:p>
        </p:txBody>
      </p:sp>
      <p:sp>
        <p:nvSpPr>
          <p:cNvPr id="2" name="textruta 1"/>
          <p:cNvSpPr txBox="1"/>
          <p:nvPr/>
        </p:nvSpPr>
        <p:spPr>
          <a:xfrm>
            <a:off x="1085726" y="1756686"/>
            <a:ext cx="4977730" cy="52322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</a:t>
            </a:r>
          </a:p>
        </p:txBody>
      </p:sp>
      <p:sp>
        <p:nvSpPr>
          <p:cNvPr id="11" name="Rubrik 6">
            <a:extLst>
              <a:ext uri="{FF2B5EF4-FFF2-40B4-BE49-F238E27FC236}">
                <a16:creationId xmlns:a16="http://schemas.microsoft.com/office/drawing/2014/main" id="{573925B9-0392-4A67-A786-18D18A76E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/>
              <a:t>Webbinarie april 2024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096F8781-E408-433A-A2BF-2D43E4DCB3D2}"/>
              </a:ext>
            </a:extLst>
          </p:cNvPr>
          <p:cNvSpPr txBox="1"/>
          <p:nvPr/>
        </p:nvSpPr>
        <p:spPr>
          <a:xfrm>
            <a:off x="8644678" y="6361804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705535F-A0F1-46D5-9D0E-69260787B7DA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9714FC2-AAA7-454E-A705-925027F1C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703" y="2730523"/>
            <a:ext cx="2726338" cy="1743749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E749B39-208E-4AB6-B2C2-5027179F3E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4421" y="1586581"/>
            <a:ext cx="5679789" cy="4243680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904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42963" y="2427316"/>
            <a:ext cx="1456400" cy="640080"/>
          </a:xfrm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7" name="Rubrik 6"/>
          <p:cNvSpPr>
            <a:spLocks noGrp="1"/>
          </p:cNvSpPr>
          <p:nvPr>
            <p:ph type="ctrTitle"/>
          </p:nvPr>
        </p:nvSpPr>
        <p:spPr>
          <a:xfrm>
            <a:off x="1770091" y="2132261"/>
            <a:ext cx="4867881" cy="61509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sv-SE" sz="4800" dirty="0"/>
              <a:t>Frågor??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5201742" y="4102161"/>
            <a:ext cx="5575300" cy="738664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sv-SE" sz="2400" dirty="0">
                <a:hlinkClick r:id="rId3"/>
              </a:rPr>
              <a:t>indatastod@trafikverket.se</a:t>
            </a:r>
            <a:endParaRPr lang="sv-SE" sz="2400" dirty="0"/>
          </a:p>
          <a:p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02E8140A-D186-4923-93A2-5F029E29D6B8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</p:spTree>
    <p:extLst>
      <p:ext uri="{BB962C8B-B14F-4D97-AF65-F5344CB8AC3E}">
        <p14:creationId xmlns:p14="http://schemas.microsoft.com/office/powerpoint/2010/main" val="46306153"/>
      </p:ext>
    </p:extLst>
  </p:cSld>
  <p:clrMapOvr>
    <a:masterClrMapping/>
  </p:clrMapOvr>
</p:sld>
</file>

<file path=ppt/theme/theme1.xml><?xml version="1.0" encoding="utf-8"?>
<a:theme xmlns:a="http://schemas.openxmlformats.org/drawingml/2006/main" name="1_startbild logo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5A56E023-8A30-4F78-BC3C-64FB6BC75F41}"/>
    </a:ext>
  </a:extLst>
</a:theme>
</file>

<file path=ppt/theme/theme2.xml><?xml version="1.0" encoding="utf-8"?>
<a:theme xmlns:a="http://schemas.openxmlformats.org/drawingml/2006/main" name="2_startbild logo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D4A4AB15-BA20-43F8-8468-5709253D5ED5}"/>
    </a:ext>
  </a:extLst>
</a:theme>
</file>

<file path=ppt/theme/theme3.xml><?xml version="1.0" encoding="utf-8"?>
<a:theme xmlns:a="http://schemas.openxmlformats.org/drawingml/2006/main" name="2_Ämne/tema namn på talare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368154D1-D5B3-46D9-8553-62F6A175A82A}"/>
    </a:ext>
  </a:extLst>
</a:theme>
</file>

<file path=ppt/theme/theme4.xml><?xml version="1.0" encoding="utf-8"?>
<a:theme xmlns:a="http://schemas.openxmlformats.org/drawingml/2006/main" name="1_Office-tema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8F83B684-922C-408B-B96C-417D8F10B384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ppladdat arbetsrumsdokument" ma:contentTypeID="0x0101002EE44F411E754ABAB6EB27FC7D8442BF00FBDC29B7F7B140FA848AB6ABEF7636D900F1895E12A6F3C849A0714188E5B04942" ma:contentTypeVersion="4" ma:contentTypeDescription="Skapa ett nytt dokument." ma:contentTypeScope="" ma:versionID="f35f253959b37b378d76142c8d407235">
  <xsd:schema xmlns:xsd="http://www.w3.org/2001/XMLSchema" xmlns:xs="http://www.w3.org/2001/XMLSchema" xmlns:p="http://schemas.microsoft.com/office/2006/metadata/properties" xmlns:ns1="Trafikverket" xmlns:ns3="a0fc29a5-e8c2-4770-ab5a-0e35f67373e1" targetNamespace="http://schemas.microsoft.com/office/2006/metadata/properties" ma:root="true" ma:fieldsID="d23bc5663fae010e8ff40bf66f6a8bbb" ns1:_="" ns3:_="">
    <xsd:import namespace="Trafikverket"/>
    <xsd:import namespace="a0fc29a5-e8c2-4770-ab5a-0e35f67373e1"/>
    <xsd:element name="properties">
      <xsd:complexType>
        <xsd:sequence>
          <xsd:element name="documentManagement">
            <xsd:complexType>
              <xsd:all>
                <xsd:element ref="ns1:Skapat_x0020_av_x0020_NY"/>
                <xsd:element ref="ns1:Dokumentdatum_x0020_NY"/>
                <xsd:element ref="ns1:TRVversionNY" minOccurs="0"/>
                <xsd:element ref="ns1:TrvDocumentTemplateId" minOccurs="0"/>
                <xsd:element ref="ns1:TrvDocumentTemplateVersion" minOccurs="0"/>
                <xsd:element ref="ns3:TrvUploadedDocumentTypeTaxHTField0" minOccurs="0"/>
                <xsd:element ref="ns3:TaxCatchAll" minOccurs="0"/>
                <xsd:element ref="ns3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Trafikverket" elementFormDefault="qualified">
    <xsd:import namespace="http://schemas.microsoft.com/office/2006/documentManagement/types"/>
    <xsd:import namespace="http://schemas.microsoft.com/office/infopath/2007/PartnerControls"/>
    <xsd:element name="Skapat_x0020_av_x0020_NY" ma:index="0" ma:displayName="Skapat av" ma:description="Namn och organisationsbeteckning för den person som skapat dokumentet." ma:internalName="TrvCreatedBy" ma:readOnly="false">
      <xsd:simpleType>
        <xsd:restriction base="dms:Text"/>
      </xsd:simpleType>
    </xsd:element>
    <xsd:element name="Dokumentdatum_x0020_NY" ma:index="2" ma:displayName="Dokumentdatum" ma:description="Datum för nuvarande version" ma:format="DateOnly" ma:internalName="TrvDocumentDate" ma:readOnly="false">
      <xsd:simpleType>
        <xsd:restriction base="dms:DateTime"/>
      </xsd:simpleType>
    </xsd:element>
    <xsd:element name="TRVversionNY" ma:index="8" nillable="true" ma:displayName="Version" ma:description="Dokumentets versionsnummer" ma:internalName="TrvVersion" ma:readOnly="true">
      <xsd:simpleType>
        <xsd:restriction base="dms:Text"/>
      </xsd:simpleType>
    </xsd:element>
    <xsd:element name="TrvDocumentTemplateId" ma:index="9" nillable="true" ma:displayName="TMALL-nummer" ma:description="Unik sträng eller nummer som identifierar dokumentmallen. Värdet sätts av respektive system." ma:internalName="TrvDocumentTemplateId" ma:readOnly="true">
      <xsd:simpleType>
        <xsd:restriction base="dms:Text"/>
      </xsd:simpleType>
    </xsd:element>
    <xsd:element name="TrvDocumentTemplateVersion" ma:index="10" nillable="true" ma:displayName="Mallversion" ma:description="Dokumentmallens versionsnummer" ma:internalName="TrvDocumentTemplateVers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fc29a5-e8c2-4770-ab5a-0e35f67373e1" elementFormDefault="qualified">
    <xsd:import namespace="http://schemas.microsoft.com/office/2006/documentManagement/types"/>
    <xsd:import namespace="http://schemas.microsoft.com/office/infopath/2007/PartnerControls"/>
    <xsd:element name="TrvUploadedDocumentTypeTaxHTField0" ma:index="13" ma:taxonomy="true" ma:internalName="TrvUploadedDocumentTypeTaxHTField0" ma:taxonomyFieldName="TrvUploadedDocumentType" ma:displayName="Dokumenttyp för uppladdade dokument" ma:readOnly="false" ma:fieldId="{eb96df49-af7b-4885-ae87-85b965eb0ad2}" ma:sspId="186cccb1-9fab-4187-b54f-d2fc3705fc8a" ma:termSetId="152f56a5-fdb2-4180-8a6e-79ef00400bc3" ma:anchorId="238613c4-8162-47c5-b0c8-3db178651ae8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4b28c2f6-f56f-4aeb-b69b-1f7e22a8d85f}" ma:internalName="TaxCatchAll" ma:showField="CatchAllData" ma:web="a0fc29a5-e8c2-4770-ab5a-0e35f67373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description="" ma:hidden="true" ma:list="{4b28c2f6-f56f-4aeb-b69b-1f7e22a8d85f}" ma:internalName="TaxCatchAllLabel" ma:readOnly="true" ma:showField="CatchAllDataLabel" ma:web="a0fc29a5-e8c2-4770-ab5a-0e35f67373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Innehållstyp"/>
        <xsd:element ref="dc:title" maxOccurs="1" ma:index="1" ma:displayName="Dokument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datum_x0020_NY xmlns="Trafikverket">2021-10-20T22:00:00+00:00</Dokumentdatum_x0020_NY>
    <Skapat_x0020_av_x0020_NY xmlns="Trafikverket">Göransson Staffan, UHvädi Konsult</Skapat_x0020_av_x0020_NY>
    <TRVversionNY xmlns="Trafikverket">0.9</TRVversionNY>
    <TaxCatchAll xmlns="a0fc29a5-e8c2-4770-ab5a-0e35f67373e1">
      <Value>28</Value>
    </TaxCatchAll>
    <TrvUploadedDocumentTypeTaxHTField0 xmlns="a0fc29a5-e8c2-4770-ab5a-0e35f67373e1">
      <Terms xmlns="http://schemas.microsoft.com/office/infopath/2007/PartnerControls">
        <TermInfo xmlns="http://schemas.microsoft.com/office/infopath/2007/PartnerControls">
          <TermName xmlns="http://schemas.microsoft.com/office/infopath/2007/PartnerControls">ARBETSMATERIAL</TermName>
          <TermId xmlns="http://schemas.microsoft.com/office/infopath/2007/PartnerControls">a2894791-a90f-4fd8-bd38-5426c743cb42</TermId>
        </TermInfo>
      </Terms>
    </TrvUploadedDocumentTypeTaxHTField0>
  </documentManagement>
</p:properties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1F9DE687-7270-41C1-9B3B-83818E61D4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D476CF-CEA5-4F78-A408-506450E6F9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Trafikverket"/>
    <ds:schemaRef ds:uri="a0fc29a5-e8c2-4770-ab5a-0e35f67373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0BD662-5DA5-4401-9BAE-20DBDA3C6EA6}">
  <ds:schemaRefs>
    <ds:schemaRef ds:uri="http://purl.org/dc/elements/1.1/"/>
    <ds:schemaRef ds:uri="http://schemas.microsoft.com/office/2006/metadata/properties"/>
    <ds:schemaRef ds:uri="a0fc29a5-e8c2-4770-ab5a-0e35f67373e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Trafikverket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A1DA72A6-E798-4205-BB1C-EBAF88926E97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Webbinarie 2021</Template>
  <TotalTime>3439</TotalTime>
  <Words>185</Words>
  <Application>Microsoft Office PowerPoint</Application>
  <PresentationFormat>Anpassad</PresentationFormat>
  <Paragraphs>56</Paragraphs>
  <Slides>6</Slides>
  <Notes>6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6</vt:i4>
      </vt:variant>
      <vt:variant>
        <vt:lpstr>Anpassade bildspel</vt:lpstr>
      </vt:variant>
      <vt:variant>
        <vt:i4>1</vt:i4>
      </vt:variant>
    </vt:vector>
  </HeadingPairs>
  <TitlesOfParts>
    <vt:vector size="15" baseType="lpstr">
      <vt:lpstr>Arial</vt:lpstr>
      <vt:lpstr>Bell Gothic Black</vt:lpstr>
      <vt:lpstr>Bell Gothic Light</vt:lpstr>
      <vt:lpstr>Calibri</vt:lpstr>
      <vt:lpstr>1_startbild logo</vt:lpstr>
      <vt:lpstr>2_startbild logo</vt:lpstr>
      <vt:lpstr>2_Ämne/tema namn på talare</vt:lpstr>
      <vt:lpstr>1_Office-tema</vt:lpstr>
      <vt:lpstr>PowerPoint-presentation</vt:lpstr>
      <vt:lpstr>Webbinarie april 2024</vt:lpstr>
      <vt:lpstr>Webbinarie april 2024</vt:lpstr>
      <vt:lpstr>Webbinarie april 2024</vt:lpstr>
      <vt:lpstr>Webbinarie april 2024</vt:lpstr>
      <vt:lpstr>Frågor??</vt:lpstr>
      <vt:lpstr>Test1</vt:lpstr>
    </vt:vector>
  </TitlesOfParts>
  <Company>Trafikverket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Webbinarie</dc:title>
  <dc:subject>NVDB</dc:subject>
  <dc:creator>Göransson Staffan, UHvädi Konsult</dc:creator>
  <cp:lastModifiedBy>Göransson Staffan, UHväda</cp:lastModifiedBy>
  <cp:revision>319</cp:revision>
  <dcterms:created xsi:type="dcterms:W3CDTF">2021-03-30T09:55:20Z</dcterms:created>
  <dcterms:modified xsi:type="dcterms:W3CDTF">2024-04-22T10:45:40Z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0x0101002EE44F411E754ABAB6EB27FC7D8442BF00FBDC29B7F7B140FA848AB6ABEF7636D900F1895E12A6F3C849A0714188E5B04942</vt:lpwstr>
  </property>
  <property fmtid="{D5CDD505-2E9C-101B-9397-08002B2CF9AE}" pid="3" name="Dokumenttyp_x0020_NY">
    <vt:lpwstr/>
  </property>
  <property fmtid="{D5CDD505-2E9C-101B-9397-08002B2CF9AE}" pid="4" name="Dokumenttyp NY">
    <vt:lpwstr/>
  </property>
  <property fmtid="{D5CDD505-2E9C-101B-9397-08002B2CF9AE}" pid="5" name="TrvDocumentType">
    <vt:lpwstr>28;#ARBETSMATERIAL|a2894791-a90f-4fd8-bd38-5426c743cb42</vt:lpwstr>
  </property>
  <property fmtid="{D5CDD505-2E9C-101B-9397-08002B2CF9AE}" pid="6" name="TrvUploadedDocumentType">
    <vt:lpwstr>28;#ARBETSMATERIAL|a2894791-a90f-4fd8-bd38-5426c743cb42</vt:lpwstr>
  </property>
  <property fmtid="{D5CDD505-2E9C-101B-9397-08002B2CF9AE}" pid="7" name="TrvDocumentTypeTaxHTField0">
    <vt:lpwstr>ARBETSMATERIAL|a2894791-a90f-4fd8-bd38-5426c743cb42</vt:lpwstr>
  </property>
</Properties>
</file>