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5"/>
    <p:sldMasterId id="2147483738" r:id="rId6"/>
    <p:sldMasterId id="2147483731" r:id="rId7"/>
    <p:sldMasterId id="2147483725" r:id="rId8"/>
  </p:sldMasterIdLst>
  <p:notesMasterIdLst>
    <p:notesMasterId r:id="rId25"/>
  </p:notesMasterIdLst>
  <p:handoutMasterIdLst>
    <p:handoutMasterId r:id="rId26"/>
  </p:handoutMasterIdLst>
  <p:sldIdLst>
    <p:sldId id="725" r:id="rId9"/>
    <p:sldId id="732" r:id="rId10"/>
    <p:sldId id="743" r:id="rId11"/>
    <p:sldId id="744" r:id="rId12"/>
    <p:sldId id="745" r:id="rId13"/>
    <p:sldId id="747" r:id="rId14"/>
    <p:sldId id="748" r:id="rId15"/>
    <p:sldId id="749" r:id="rId16"/>
    <p:sldId id="750" r:id="rId17"/>
    <p:sldId id="751" r:id="rId18"/>
    <p:sldId id="752" r:id="rId19"/>
    <p:sldId id="753" r:id="rId20"/>
    <p:sldId id="754" r:id="rId21"/>
    <p:sldId id="755" r:id="rId22"/>
    <p:sldId id="756" r:id="rId23"/>
    <p:sldId id="742" r:id="rId24"/>
  </p:sldIdLst>
  <p:sldSz cx="12126913" cy="6858000"/>
  <p:notesSz cx="9144000" cy="6858000"/>
  <p:custShowLst>
    <p:custShow name="Test1" id="0">
      <p:sldLst/>
    </p:custShow>
  </p:custShowLst>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öjd Stina, UHnvf" initials="FSU" lastIdx="200" clrIdx="0">
    <p:extLst>
      <p:ext uri="{19B8F6BF-5375-455C-9EA6-DF929625EA0E}">
        <p15:presenceInfo xmlns:p15="http://schemas.microsoft.com/office/powerpoint/2012/main" userId="S-1-5-21-3282178652-2823510310-3805757255-423658" providerId="AD"/>
      </p:ext>
    </p:extLst>
  </p:cmAuthor>
  <p:cmAuthor id="2" name="Elfwing Yngwe, UHväda Konsult" initials="EYUK" lastIdx="36" clrIdx="1">
    <p:extLst>
      <p:ext uri="{19B8F6BF-5375-455C-9EA6-DF929625EA0E}">
        <p15:presenceInfo xmlns:p15="http://schemas.microsoft.com/office/powerpoint/2012/main" userId="S-1-5-21-3282178652-2823510310-3805757255-8923" providerId="AD"/>
      </p:ext>
    </p:extLst>
  </p:cmAuthor>
  <p:cmAuthor id="3" name="Schneider, Stefan03 (uib15785)" initials="SS(" lastIdx="6" clrIdx="4">
    <p:extLst>
      <p:ext uri="{19B8F6BF-5375-455C-9EA6-DF929625EA0E}">
        <p15:presenceInfo xmlns:p15="http://schemas.microsoft.com/office/powerpoint/2012/main" userId="S::uib15785@contiwan.com::ee545a8d-90f9-4fa9-b9a6-d30fa26eddce" providerId="AD"/>
      </p:ext>
    </p:extLst>
  </p:cmAuthor>
  <p:cmAuthor id="4" name="Göransson Staffan, UHvädi Konsult" initials="GSUK" lastIdx="2" clrIdx="3">
    <p:extLst>
      <p:ext uri="{19B8F6BF-5375-455C-9EA6-DF929625EA0E}">
        <p15:presenceInfo xmlns:p15="http://schemas.microsoft.com/office/powerpoint/2012/main" userId="S-1-5-21-3282178652-2823510310-3805757255-5307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FF7C80"/>
    <a:srgbClr val="77D795"/>
    <a:srgbClr val="3BC566"/>
    <a:srgbClr val="4ACA72"/>
    <a:srgbClr val="34B25B"/>
    <a:srgbClr val="298B47"/>
    <a:srgbClr val="E27F00"/>
    <a:srgbClr val="F9E6D1"/>
    <a:srgbClr val="DEEB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Format med tema 1 - dekorfärg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85" autoAdjust="0"/>
    <p:restoredTop sz="96517" autoAdjust="0"/>
  </p:normalViewPr>
  <p:slideViewPr>
    <p:cSldViewPr snapToGrid="0">
      <p:cViewPr varScale="1">
        <p:scale>
          <a:sx n="74" d="100"/>
          <a:sy n="74" d="100"/>
        </p:scale>
        <p:origin x="900" y="54"/>
      </p:cViewPr>
      <p:guideLst>
        <p:guide orient="horz" pos="2160"/>
        <p:guide pos="3797"/>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109" d="100"/>
          <a:sy n="109" d="100"/>
        </p:scale>
        <p:origin x="165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sv-SE"/>
          </a:p>
        </p:txBody>
      </p:sp>
      <p:sp>
        <p:nvSpPr>
          <p:cNvPr id="21507" name="Rectangle 3"/>
          <p:cNvSpPr>
            <a:spLocks noGrp="1" noChangeArrowheads="1"/>
          </p:cNvSpPr>
          <p:nvPr>
            <p:ph type="dt" sz="quarter" idx="1"/>
          </p:nvPr>
        </p:nvSpPr>
        <p:spPr bwMode="auto">
          <a:xfrm>
            <a:off x="5179484"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5F425B34-1DFE-4C52-8B4F-32D6793076A7}" type="datetimeFigureOut">
              <a:rPr lang="sv-SE"/>
              <a:pPr>
                <a:defRPr/>
              </a:pPr>
              <a:t>2024-05-06</a:t>
            </a:fld>
            <a:endParaRPr lang="sv-SE"/>
          </a:p>
        </p:txBody>
      </p:sp>
      <p:sp>
        <p:nvSpPr>
          <p:cNvPr id="21508" name="Rectangle 4"/>
          <p:cNvSpPr>
            <a:spLocks noGrp="1" noChangeArrowheads="1"/>
          </p:cNvSpPr>
          <p:nvPr>
            <p:ph type="ftr" sz="quarter" idx="2"/>
          </p:nvPr>
        </p:nvSpPr>
        <p:spPr bwMode="auto">
          <a:xfrm>
            <a:off x="0"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r>
              <a:rPr lang="sv-SE"/>
              <a:t>indatastod@trafikverket.se</a:t>
            </a:r>
          </a:p>
        </p:txBody>
      </p:sp>
      <p:sp>
        <p:nvSpPr>
          <p:cNvPr id="21509" name="Rectangle 5"/>
          <p:cNvSpPr>
            <a:spLocks noGrp="1" noChangeArrowheads="1"/>
          </p:cNvSpPr>
          <p:nvPr>
            <p:ph type="sldNum" sz="quarter" idx="3"/>
          </p:nvPr>
        </p:nvSpPr>
        <p:spPr bwMode="auto">
          <a:xfrm>
            <a:off x="5179484"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1C9373A4-397E-4E21-A295-6EDD2B3D3A56}" type="slidenum">
              <a:rPr lang="sv-SE"/>
              <a:pPr>
                <a:defRPr/>
              </a:pPr>
              <a:t>‹#›</a:t>
            </a:fld>
            <a:endParaRPr lang="sv-SE"/>
          </a:p>
        </p:txBody>
      </p:sp>
    </p:spTree>
    <p:extLst>
      <p:ext uri="{BB962C8B-B14F-4D97-AF65-F5344CB8AC3E}">
        <p14:creationId xmlns:p14="http://schemas.microsoft.com/office/powerpoint/2010/main" val="992331655"/>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sv-SE"/>
          </a:p>
        </p:txBody>
      </p:sp>
      <p:sp>
        <p:nvSpPr>
          <p:cNvPr id="3" name="Platshållare för datum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pPr>
              <a:defRPr/>
            </a:pPr>
            <a:fld id="{CA073F4F-D731-4C1E-A56D-4BF22DC87330}" type="datetimeFigureOut">
              <a:rPr lang="sv-SE"/>
              <a:pPr>
                <a:defRPr/>
              </a:pPr>
              <a:t>2024-05-06</a:t>
            </a:fld>
            <a:endParaRPr lang="sv-SE"/>
          </a:p>
        </p:txBody>
      </p:sp>
      <p:sp>
        <p:nvSpPr>
          <p:cNvPr id="4" name="Platshållare för bildobjekt 3"/>
          <p:cNvSpPr>
            <a:spLocks noGrp="1" noRot="1" noChangeAspect="1"/>
          </p:cNvSpPr>
          <p:nvPr>
            <p:ph type="sldImg" idx="2"/>
          </p:nvPr>
        </p:nvSpPr>
        <p:spPr>
          <a:xfrm>
            <a:off x="2298700" y="514350"/>
            <a:ext cx="4546600" cy="257175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p:cNvSpPr>
            <a:spLocks noGrp="1"/>
          </p:cNvSpPr>
          <p:nvPr>
            <p:ph type="body" sz="quarter" idx="3"/>
          </p:nvPr>
        </p:nvSpPr>
        <p:spPr>
          <a:xfrm>
            <a:off x="914400" y="3257550"/>
            <a:ext cx="7315200" cy="3086100"/>
          </a:xfrm>
          <a:prstGeom prst="rect">
            <a:avLst/>
          </a:prstGeom>
        </p:spPr>
        <p:txBody>
          <a:bodyPr vert="horz" wrap="square" lIns="91440" tIns="45720" rIns="91440" bIns="45720" numCol="1" anchor="t" anchorCtr="0" compatLnSpc="1">
            <a:prstTxWarp prst="textNoShape">
              <a:avLst/>
            </a:prstTxWarp>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pPr>
              <a:defRPr/>
            </a:pPr>
            <a:r>
              <a:rPr lang="sv-SE"/>
              <a:t>indatastod@trafikverket.se</a:t>
            </a:r>
          </a:p>
        </p:txBody>
      </p:sp>
      <p:sp>
        <p:nvSpPr>
          <p:cNvPr id="7" name="Platshållare för bildnumm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pPr>
              <a:defRPr/>
            </a:pPr>
            <a:fld id="{AA2E70D1-CE96-4DC2-85BE-F93092C95A78}" type="slidenum">
              <a:rPr lang="sv-SE"/>
              <a:pPr>
                <a:defRPr/>
              </a:pPr>
              <a:t>‹#›</a:t>
            </a:fld>
            <a:endParaRPr lang="sv-SE"/>
          </a:p>
        </p:txBody>
      </p:sp>
    </p:spTree>
    <p:extLst>
      <p:ext uri="{BB962C8B-B14F-4D97-AF65-F5344CB8AC3E}">
        <p14:creationId xmlns:p14="http://schemas.microsoft.com/office/powerpoint/2010/main" val="4235089388"/>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i="0" baseline="0" dirty="0"/>
          </a:p>
        </p:txBody>
      </p:sp>
      <p:sp>
        <p:nvSpPr>
          <p:cNvPr id="5" name="Platshållare för sidfot 4"/>
          <p:cNvSpPr>
            <a:spLocks noGrp="1"/>
          </p:cNvSpPr>
          <p:nvPr>
            <p:ph type="ftr" sz="quarter" idx="11"/>
          </p:nvPr>
        </p:nvSpPr>
        <p:spPr/>
        <p:txBody>
          <a:bodyPr/>
          <a:lstStyle/>
          <a:p>
            <a:pPr>
              <a:defRPr/>
            </a:pPr>
            <a:r>
              <a:rPr lang="sv-SE"/>
              <a:t>indatastod@trafikverket.se</a:t>
            </a:r>
          </a:p>
        </p:txBody>
      </p:sp>
    </p:spTree>
    <p:extLst>
      <p:ext uri="{BB962C8B-B14F-4D97-AF65-F5344CB8AC3E}">
        <p14:creationId xmlns:p14="http://schemas.microsoft.com/office/powerpoint/2010/main" val="3259121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5" name="Platshållare för sidfot 4"/>
          <p:cNvSpPr>
            <a:spLocks noGrp="1"/>
          </p:cNvSpPr>
          <p:nvPr>
            <p:ph type="ftr" sz="quarter" idx="11"/>
          </p:nvPr>
        </p:nvSpPr>
        <p:spPr/>
        <p:txBody>
          <a:bodyPr/>
          <a:lstStyle/>
          <a:p>
            <a:pPr>
              <a:defRPr/>
            </a:pPr>
            <a:r>
              <a:rPr lang="sv-SE"/>
              <a:t>indatastod@trafikverket.se</a:t>
            </a:r>
          </a:p>
        </p:txBody>
      </p:sp>
    </p:spTree>
    <p:extLst>
      <p:ext uri="{BB962C8B-B14F-4D97-AF65-F5344CB8AC3E}">
        <p14:creationId xmlns:p14="http://schemas.microsoft.com/office/powerpoint/2010/main" val="2875913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5" name="Platshållare för sidfot 4"/>
          <p:cNvSpPr>
            <a:spLocks noGrp="1"/>
          </p:cNvSpPr>
          <p:nvPr>
            <p:ph type="ftr" sz="quarter" idx="11"/>
          </p:nvPr>
        </p:nvSpPr>
        <p:spPr/>
        <p:txBody>
          <a:bodyPr/>
          <a:lstStyle/>
          <a:p>
            <a:pPr>
              <a:defRPr/>
            </a:pPr>
            <a:r>
              <a:rPr lang="sv-SE"/>
              <a:t>indatastod@trafikverket.se</a:t>
            </a:r>
          </a:p>
        </p:txBody>
      </p:sp>
    </p:spTree>
    <p:extLst>
      <p:ext uri="{BB962C8B-B14F-4D97-AF65-F5344CB8AC3E}">
        <p14:creationId xmlns:p14="http://schemas.microsoft.com/office/powerpoint/2010/main" val="267976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5" name="Platshållare för sidfot 4"/>
          <p:cNvSpPr>
            <a:spLocks noGrp="1"/>
          </p:cNvSpPr>
          <p:nvPr>
            <p:ph type="ftr" sz="quarter" idx="11"/>
          </p:nvPr>
        </p:nvSpPr>
        <p:spPr/>
        <p:txBody>
          <a:bodyPr/>
          <a:lstStyle/>
          <a:p>
            <a:pPr>
              <a:defRPr/>
            </a:pPr>
            <a:r>
              <a:rPr lang="sv-SE"/>
              <a:t>indatastod@trafikverket.se</a:t>
            </a:r>
          </a:p>
        </p:txBody>
      </p:sp>
    </p:spTree>
    <p:extLst>
      <p:ext uri="{BB962C8B-B14F-4D97-AF65-F5344CB8AC3E}">
        <p14:creationId xmlns:p14="http://schemas.microsoft.com/office/powerpoint/2010/main" val="3024072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5" name="Platshållare för sidfot 4"/>
          <p:cNvSpPr>
            <a:spLocks noGrp="1"/>
          </p:cNvSpPr>
          <p:nvPr>
            <p:ph type="ftr" sz="quarter" idx="11"/>
          </p:nvPr>
        </p:nvSpPr>
        <p:spPr/>
        <p:txBody>
          <a:bodyPr/>
          <a:lstStyle/>
          <a:p>
            <a:pPr>
              <a:defRPr/>
            </a:pPr>
            <a:r>
              <a:rPr lang="sv-SE"/>
              <a:t>indatastod@trafikverket.se</a:t>
            </a:r>
          </a:p>
        </p:txBody>
      </p:sp>
    </p:spTree>
    <p:extLst>
      <p:ext uri="{BB962C8B-B14F-4D97-AF65-F5344CB8AC3E}">
        <p14:creationId xmlns:p14="http://schemas.microsoft.com/office/powerpoint/2010/main" val="2683374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5" name="Platshållare för sidfot 4"/>
          <p:cNvSpPr>
            <a:spLocks noGrp="1"/>
          </p:cNvSpPr>
          <p:nvPr>
            <p:ph type="ftr" sz="quarter" idx="11"/>
          </p:nvPr>
        </p:nvSpPr>
        <p:spPr/>
        <p:txBody>
          <a:bodyPr/>
          <a:lstStyle/>
          <a:p>
            <a:pPr>
              <a:defRPr/>
            </a:pPr>
            <a:r>
              <a:rPr lang="sv-SE"/>
              <a:t>indatastod@trafikverket.se</a:t>
            </a:r>
          </a:p>
        </p:txBody>
      </p:sp>
    </p:spTree>
    <p:extLst>
      <p:ext uri="{BB962C8B-B14F-4D97-AF65-F5344CB8AC3E}">
        <p14:creationId xmlns:p14="http://schemas.microsoft.com/office/powerpoint/2010/main" val="3756422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5" name="Platshållare för sidfot 4"/>
          <p:cNvSpPr>
            <a:spLocks noGrp="1"/>
          </p:cNvSpPr>
          <p:nvPr>
            <p:ph type="ftr" sz="quarter" idx="11"/>
          </p:nvPr>
        </p:nvSpPr>
        <p:spPr/>
        <p:txBody>
          <a:bodyPr/>
          <a:lstStyle/>
          <a:p>
            <a:pPr>
              <a:defRPr/>
            </a:pPr>
            <a:r>
              <a:rPr lang="sv-SE"/>
              <a:t>indatastod@trafikverket.se</a:t>
            </a:r>
          </a:p>
        </p:txBody>
      </p:sp>
    </p:spTree>
    <p:extLst>
      <p:ext uri="{BB962C8B-B14F-4D97-AF65-F5344CB8AC3E}">
        <p14:creationId xmlns:p14="http://schemas.microsoft.com/office/powerpoint/2010/main" val="3968554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5" name="Platshållare för sidfot 4"/>
          <p:cNvSpPr>
            <a:spLocks noGrp="1"/>
          </p:cNvSpPr>
          <p:nvPr>
            <p:ph type="ftr" sz="quarter" idx="11"/>
          </p:nvPr>
        </p:nvSpPr>
        <p:spPr/>
        <p:txBody>
          <a:bodyPr/>
          <a:lstStyle/>
          <a:p>
            <a:pPr>
              <a:defRPr/>
            </a:pPr>
            <a:r>
              <a:rPr lang="sv-SE"/>
              <a:t>indatastod@trafikverket.se</a:t>
            </a:r>
          </a:p>
        </p:txBody>
      </p:sp>
    </p:spTree>
    <p:extLst>
      <p:ext uri="{BB962C8B-B14F-4D97-AF65-F5344CB8AC3E}">
        <p14:creationId xmlns:p14="http://schemas.microsoft.com/office/powerpoint/2010/main" val="248111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5" name="Platshållare för sidfot 4"/>
          <p:cNvSpPr>
            <a:spLocks noGrp="1"/>
          </p:cNvSpPr>
          <p:nvPr>
            <p:ph type="ftr" sz="quarter" idx="11"/>
          </p:nvPr>
        </p:nvSpPr>
        <p:spPr/>
        <p:txBody>
          <a:bodyPr/>
          <a:lstStyle/>
          <a:p>
            <a:pPr>
              <a:defRPr/>
            </a:pPr>
            <a:r>
              <a:rPr lang="sv-SE"/>
              <a:t>indatastod@trafikverket.se</a:t>
            </a:r>
          </a:p>
        </p:txBody>
      </p:sp>
    </p:spTree>
    <p:extLst>
      <p:ext uri="{BB962C8B-B14F-4D97-AF65-F5344CB8AC3E}">
        <p14:creationId xmlns:p14="http://schemas.microsoft.com/office/powerpoint/2010/main" val="3888033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5" name="Platshållare för sidfot 4"/>
          <p:cNvSpPr>
            <a:spLocks noGrp="1"/>
          </p:cNvSpPr>
          <p:nvPr>
            <p:ph type="ftr" sz="quarter" idx="11"/>
          </p:nvPr>
        </p:nvSpPr>
        <p:spPr/>
        <p:txBody>
          <a:bodyPr/>
          <a:lstStyle/>
          <a:p>
            <a:pPr>
              <a:defRPr/>
            </a:pPr>
            <a:r>
              <a:rPr lang="sv-SE"/>
              <a:t>indatastod@trafikverket.se</a:t>
            </a:r>
          </a:p>
        </p:txBody>
      </p:sp>
    </p:spTree>
    <p:extLst>
      <p:ext uri="{BB962C8B-B14F-4D97-AF65-F5344CB8AC3E}">
        <p14:creationId xmlns:p14="http://schemas.microsoft.com/office/powerpoint/2010/main" val="481156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5" name="Platshållare för sidfot 4"/>
          <p:cNvSpPr>
            <a:spLocks noGrp="1"/>
          </p:cNvSpPr>
          <p:nvPr>
            <p:ph type="ftr" sz="quarter" idx="11"/>
          </p:nvPr>
        </p:nvSpPr>
        <p:spPr/>
        <p:txBody>
          <a:bodyPr/>
          <a:lstStyle/>
          <a:p>
            <a:pPr>
              <a:defRPr/>
            </a:pPr>
            <a:r>
              <a:rPr lang="sv-SE"/>
              <a:t>indatastod@trafikverket.se</a:t>
            </a:r>
          </a:p>
        </p:txBody>
      </p:sp>
    </p:spTree>
    <p:extLst>
      <p:ext uri="{BB962C8B-B14F-4D97-AF65-F5344CB8AC3E}">
        <p14:creationId xmlns:p14="http://schemas.microsoft.com/office/powerpoint/2010/main" val="2527168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5" name="Platshållare för sidfot 4"/>
          <p:cNvSpPr>
            <a:spLocks noGrp="1"/>
          </p:cNvSpPr>
          <p:nvPr>
            <p:ph type="ftr" sz="quarter" idx="11"/>
          </p:nvPr>
        </p:nvSpPr>
        <p:spPr/>
        <p:txBody>
          <a:bodyPr/>
          <a:lstStyle/>
          <a:p>
            <a:pPr>
              <a:defRPr/>
            </a:pPr>
            <a:r>
              <a:rPr lang="sv-SE"/>
              <a:t>indatastod@trafikverket.se</a:t>
            </a:r>
          </a:p>
        </p:txBody>
      </p:sp>
    </p:spTree>
    <p:extLst>
      <p:ext uri="{BB962C8B-B14F-4D97-AF65-F5344CB8AC3E}">
        <p14:creationId xmlns:p14="http://schemas.microsoft.com/office/powerpoint/2010/main" val="53744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5" name="Platshållare för sidfot 4"/>
          <p:cNvSpPr>
            <a:spLocks noGrp="1"/>
          </p:cNvSpPr>
          <p:nvPr>
            <p:ph type="ftr" sz="quarter" idx="11"/>
          </p:nvPr>
        </p:nvSpPr>
        <p:spPr/>
        <p:txBody>
          <a:bodyPr/>
          <a:lstStyle/>
          <a:p>
            <a:pPr>
              <a:defRPr/>
            </a:pPr>
            <a:r>
              <a:rPr lang="sv-SE"/>
              <a:t>indatastod@trafikverket.se</a:t>
            </a:r>
          </a:p>
        </p:txBody>
      </p:sp>
    </p:spTree>
    <p:extLst>
      <p:ext uri="{BB962C8B-B14F-4D97-AF65-F5344CB8AC3E}">
        <p14:creationId xmlns:p14="http://schemas.microsoft.com/office/powerpoint/2010/main" val="1336827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5" name="Platshållare för sidfot 4"/>
          <p:cNvSpPr>
            <a:spLocks noGrp="1"/>
          </p:cNvSpPr>
          <p:nvPr>
            <p:ph type="ftr" sz="quarter" idx="11"/>
          </p:nvPr>
        </p:nvSpPr>
        <p:spPr/>
        <p:txBody>
          <a:bodyPr/>
          <a:lstStyle/>
          <a:p>
            <a:pPr>
              <a:defRPr/>
            </a:pPr>
            <a:r>
              <a:rPr lang="sv-SE"/>
              <a:t>indatastod@trafikverket.se</a:t>
            </a:r>
          </a:p>
        </p:txBody>
      </p:sp>
    </p:spTree>
    <p:extLst>
      <p:ext uri="{BB962C8B-B14F-4D97-AF65-F5344CB8AC3E}">
        <p14:creationId xmlns:p14="http://schemas.microsoft.com/office/powerpoint/2010/main" val="2761821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5" name="Platshållare för sidfot 4"/>
          <p:cNvSpPr>
            <a:spLocks noGrp="1"/>
          </p:cNvSpPr>
          <p:nvPr>
            <p:ph type="ftr" sz="quarter" idx="11"/>
          </p:nvPr>
        </p:nvSpPr>
        <p:spPr/>
        <p:txBody>
          <a:bodyPr/>
          <a:lstStyle/>
          <a:p>
            <a:pPr>
              <a:defRPr/>
            </a:pPr>
            <a:r>
              <a:rPr lang="sv-SE"/>
              <a:t>indatastod@trafikverket.se</a:t>
            </a:r>
          </a:p>
        </p:txBody>
      </p:sp>
    </p:spTree>
    <p:extLst>
      <p:ext uri="{BB962C8B-B14F-4D97-AF65-F5344CB8AC3E}">
        <p14:creationId xmlns:p14="http://schemas.microsoft.com/office/powerpoint/2010/main" val="2361035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5" name="Platshållare för sidfot 4"/>
          <p:cNvSpPr>
            <a:spLocks noGrp="1"/>
          </p:cNvSpPr>
          <p:nvPr>
            <p:ph type="ftr" sz="quarter" idx="11"/>
          </p:nvPr>
        </p:nvSpPr>
        <p:spPr/>
        <p:txBody>
          <a:bodyPr/>
          <a:lstStyle/>
          <a:p>
            <a:pPr>
              <a:defRPr/>
            </a:pPr>
            <a:r>
              <a:rPr lang="sv-SE"/>
              <a:t>indatastod@trafikverket.se</a:t>
            </a:r>
          </a:p>
        </p:txBody>
      </p:sp>
    </p:spTree>
    <p:extLst>
      <p:ext uri="{BB962C8B-B14F-4D97-AF65-F5344CB8AC3E}">
        <p14:creationId xmlns:p14="http://schemas.microsoft.com/office/powerpoint/2010/main" val="4000550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rtbild logo">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userDrawn="1">
          <p15:clr>
            <a:srgbClr val="A4A3A4"/>
          </p15:clr>
        </p15:guide>
        <p15:guide id="2" pos="3820" userDrawn="1">
          <p15:clr>
            <a:srgbClr val="FBAE40"/>
          </p15:clr>
        </p15:guide>
        <p15:guide id="3" pos="812" userDrawn="1">
          <p15:clr>
            <a:srgbClr val="FBAE40"/>
          </p15:clr>
        </p15:guide>
        <p15:guide id="4" orient="horz" pos="1321" userDrawn="1">
          <p15:clr>
            <a:srgbClr val="A4A3A4"/>
          </p15:clr>
        </p15:guide>
        <p15:guide id="5" pos="902" userDrawn="1">
          <p15:clr>
            <a:srgbClr val="A4A3A4"/>
          </p15:clr>
        </p15:guide>
        <p15:guide id="6" orient="horz" pos="1979" userDrawn="1">
          <p15:clr>
            <a:srgbClr val="F26B43"/>
          </p15:clr>
        </p15:guide>
        <p15:guide id="7" orient="horz" pos="935"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Endast rubrik">
    <p:spTree>
      <p:nvGrpSpPr>
        <p:cNvPr id="1" name=""/>
        <p:cNvGrpSpPr/>
        <p:nvPr/>
      </p:nvGrpSpPr>
      <p:grpSpPr>
        <a:xfrm>
          <a:off x="0" y="0"/>
          <a:ext cx="0" cy="0"/>
          <a:chOff x="0" y="0"/>
          <a:chExt cx="0" cy="0"/>
        </a:xfrm>
      </p:grpSpPr>
      <p:sp>
        <p:nvSpPr>
          <p:cNvPr id="2" name="Rubrik 1"/>
          <p:cNvSpPr>
            <a:spLocks noGrp="1"/>
          </p:cNvSpPr>
          <p:nvPr>
            <p:ph type="ctrTitle"/>
          </p:nvPr>
        </p:nvSpPr>
        <p:spPr>
          <a:xfrm>
            <a:off x="853123" y="1239520"/>
            <a:ext cx="9733597" cy="624461"/>
          </a:xfrm>
          <a:prstGeom prst="rect">
            <a:avLst/>
          </a:prstGeom>
        </p:spPr>
        <p:txBody>
          <a:bodyPr/>
          <a:lstStyle>
            <a:lvl1pPr algn="l">
              <a:defRPr sz="3600" b="1">
                <a:solidFill>
                  <a:srgbClr val="E27F00"/>
                </a:solidFill>
                <a:latin typeface="Bell Gothic Black"/>
                <a:cs typeface="Bell Gothic Black"/>
              </a:defRPr>
            </a:lvl1pPr>
          </a:lstStyle>
          <a:p>
            <a:r>
              <a:rPr lang="sv-SE" dirty="0"/>
              <a:t>Klicka här för att ändra format</a:t>
            </a:r>
          </a:p>
        </p:txBody>
      </p:sp>
      <p:sp>
        <p:nvSpPr>
          <p:cNvPr id="3" name="Platshållare för datum 3"/>
          <p:cNvSpPr>
            <a:spLocks noGrp="1"/>
          </p:cNvSpPr>
          <p:nvPr>
            <p:ph type="dt" sz="half" idx="2"/>
          </p:nvPr>
        </p:nvSpPr>
        <p:spPr>
          <a:xfrm>
            <a:off x="842963" y="6418496"/>
            <a:ext cx="1278800" cy="365125"/>
          </a:xfrm>
          <a:prstGeom prst="rect">
            <a:avLst/>
          </a:prstGeom>
        </p:spPr>
        <p:txBody>
          <a:bodyPr/>
          <a:lstStyle/>
          <a:p>
            <a:pPr>
              <a:defRPr/>
            </a:pPr>
            <a:endParaRPr lang="sv-SE" sz="1200" dirty="0">
              <a:solidFill>
                <a:srgbClr val="E27F00"/>
              </a:solidFill>
              <a:latin typeface="Bell Gothic Light"/>
            </a:endParaRPr>
          </a:p>
        </p:txBody>
      </p:sp>
      <p:sp>
        <p:nvSpPr>
          <p:cNvPr id="4" name="Platshållare för sidfot 4"/>
          <p:cNvSpPr>
            <a:spLocks noGrp="1"/>
          </p:cNvSpPr>
          <p:nvPr>
            <p:ph type="ftr" sz="quarter" idx="3"/>
          </p:nvPr>
        </p:nvSpPr>
        <p:spPr>
          <a:xfrm>
            <a:off x="2636669" y="6418496"/>
            <a:ext cx="6711518" cy="365125"/>
          </a:xfrm>
          <a:prstGeom prst="rect">
            <a:avLst/>
          </a:prstGeom>
        </p:spPr>
        <p:txBody>
          <a:bodyPr/>
          <a:lstStyle/>
          <a:p>
            <a:pPr>
              <a:defRPr/>
            </a:pPr>
            <a:endParaRPr lang="sv-SE" sz="1200" dirty="0">
              <a:solidFill>
                <a:srgbClr val="E27F00"/>
              </a:solidFill>
              <a:latin typeface="Bell Gothic Light"/>
            </a:endParaRPr>
          </a:p>
        </p:txBody>
      </p:sp>
      <p:sp>
        <p:nvSpPr>
          <p:cNvPr id="5" name="Platshållare för bildnummer 5"/>
          <p:cNvSpPr>
            <a:spLocks noGrp="1"/>
          </p:cNvSpPr>
          <p:nvPr>
            <p:ph type="sldNum" sz="quarter" idx="4"/>
          </p:nvPr>
        </p:nvSpPr>
        <p:spPr>
          <a:xfrm>
            <a:off x="10058400" y="6418496"/>
            <a:ext cx="1526958" cy="365125"/>
          </a:xfrm>
          <a:prstGeom prst="rect">
            <a:avLst/>
          </a:prstGeom>
        </p:spPr>
        <p:txBody>
          <a:bodyPr/>
          <a:lstStyle/>
          <a:p>
            <a:pPr algn="r">
              <a:defRPr/>
            </a:pPr>
            <a:fld id="{20D37FCA-3DE3-40B4-AA6D-F4C03BA9DED3}" type="slidenum">
              <a:rPr lang="sv-SE" sz="1200" smtClean="0">
                <a:solidFill>
                  <a:srgbClr val="E27F00"/>
                </a:solidFill>
                <a:latin typeface="Bell Gothic Light"/>
              </a:rPr>
              <a:pPr algn="r">
                <a:defRPr/>
              </a:pPr>
              <a:t>‹#›</a:t>
            </a:fld>
            <a:endParaRPr lang="sv-SE" sz="1200" dirty="0">
              <a:solidFill>
                <a:srgbClr val="E27F00"/>
              </a:solidFill>
              <a:latin typeface="Bell Gothic Light"/>
            </a:endParaRPr>
          </a:p>
        </p:txBody>
      </p:sp>
    </p:spTree>
    <p:extLst>
      <p:ext uri="{BB962C8B-B14F-4D97-AF65-F5344CB8AC3E}">
        <p14:creationId xmlns:p14="http://schemas.microsoft.com/office/powerpoint/2010/main" val="2863637902"/>
      </p:ext>
    </p:extLst>
  </p:cSld>
  <p:clrMapOvr>
    <a:masterClrMapping/>
  </p:clrMapOvr>
  <p:extLst>
    <p:ext uri="{DCECCB84-F9BA-43D5-87BE-67443E8EF086}">
      <p15:sldGuideLst xmlns:p15="http://schemas.microsoft.com/office/powerpoint/2012/main">
        <p15:guide id="1" orient="horz" pos="1729">
          <p15:clr>
            <a:srgbClr val="A4A3A4"/>
          </p15:clr>
        </p15:guide>
        <p15:guide id="2" pos="3820">
          <p15:clr>
            <a:srgbClr val="FBAE40"/>
          </p15:clr>
        </p15:guide>
        <p15:guide id="3" pos="531">
          <p15:clr>
            <a:srgbClr val="FBAE40"/>
          </p15:clr>
        </p15:guide>
        <p15:guide id="4" orient="horz" pos="1480">
          <p15:clr>
            <a:srgbClr val="A4A3A4"/>
          </p15:clr>
        </p15:guide>
        <p15:guide id="5" pos="758">
          <p15:clr>
            <a:srgbClr val="A4A3A4"/>
          </p15:clr>
        </p15:guide>
        <p15:guide id="6" orient="horz" pos="1253">
          <p15:clr>
            <a:srgbClr val="F26B43"/>
          </p15:clr>
        </p15:guide>
        <p15:guide id="7" orient="horz" pos="1094">
          <p15:clr>
            <a:srgbClr val="F26B43"/>
          </p15:clr>
        </p15:guide>
        <p15:guide id="8" pos="710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Rubrik punktlista plats för bild">
    <p:spTree>
      <p:nvGrpSpPr>
        <p:cNvPr id="1" name=""/>
        <p:cNvGrpSpPr/>
        <p:nvPr/>
      </p:nvGrpSpPr>
      <p:grpSpPr>
        <a:xfrm>
          <a:off x="0" y="0"/>
          <a:ext cx="0" cy="0"/>
          <a:chOff x="0" y="0"/>
          <a:chExt cx="0" cy="0"/>
        </a:xfrm>
      </p:grpSpPr>
      <p:sp>
        <p:nvSpPr>
          <p:cNvPr id="2" name="Rubrik 1"/>
          <p:cNvSpPr>
            <a:spLocks noGrp="1"/>
          </p:cNvSpPr>
          <p:nvPr>
            <p:ph type="ctrTitle"/>
          </p:nvPr>
        </p:nvSpPr>
        <p:spPr>
          <a:xfrm>
            <a:off x="853123" y="1239520"/>
            <a:ext cx="9733597" cy="624461"/>
          </a:xfrm>
          <a:prstGeom prst="rect">
            <a:avLst/>
          </a:prstGeom>
        </p:spPr>
        <p:txBody>
          <a:bodyPr/>
          <a:lstStyle>
            <a:lvl1pPr algn="l">
              <a:defRPr sz="3600" b="1">
                <a:solidFill>
                  <a:srgbClr val="E27F00"/>
                </a:solidFill>
                <a:latin typeface="Bell Gothic Black"/>
                <a:cs typeface="Bell Gothic Black"/>
              </a:defRPr>
            </a:lvl1pPr>
          </a:lstStyle>
          <a:p>
            <a:r>
              <a:rPr lang="sv-SE" dirty="0"/>
              <a:t>Klicka här för att ändra format</a:t>
            </a:r>
          </a:p>
        </p:txBody>
      </p:sp>
      <p:sp>
        <p:nvSpPr>
          <p:cNvPr id="8" name="Platshållare för innehåll 2"/>
          <p:cNvSpPr>
            <a:spLocks noGrp="1"/>
          </p:cNvSpPr>
          <p:nvPr>
            <p:ph idx="1"/>
          </p:nvPr>
        </p:nvSpPr>
        <p:spPr>
          <a:xfrm>
            <a:off x="853123" y="1989138"/>
            <a:ext cx="4993495" cy="3680142"/>
          </a:xfrm>
          <a:prstGeom prst="rect">
            <a:avLst/>
          </a:prstGeom>
        </p:spPr>
        <p:txBody>
          <a:bodyPr/>
          <a:lstStyle>
            <a:lvl1pPr>
              <a:defRPr sz="2400"/>
            </a:lvl1pPr>
            <a:lvl2pPr>
              <a:defRPr sz="2000"/>
            </a:lvl2pPr>
            <a:lvl3pPr>
              <a:defRPr sz="1800"/>
            </a:lvl3pPr>
            <a:lvl4pPr>
              <a:defRPr sz="1400"/>
            </a:lvl4pPr>
            <a:lvl5pPr>
              <a:defRPr sz="1400"/>
            </a:lvl5pPr>
          </a:lstStyle>
          <a:p>
            <a:pPr lvl="0"/>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4" name="Platshållare för datum 3"/>
          <p:cNvSpPr>
            <a:spLocks noGrp="1"/>
          </p:cNvSpPr>
          <p:nvPr>
            <p:ph type="dt" sz="half" idx="2"/>
          </p:nvPr>
        </p:nvSpPr>
        <p:spPr>
          <a:xfrm>
            <a:off x="842963" y="6418496"/>
            <a:ext cx="1278800" cy="365125"/>
          </a:xfrm>
          <a:prstGeom prst="rect">
            <a:avLst/>
          </a:prstGeom>
        </p:spPr>
        <p:txBody>
          <a:bodyPr/>
          <a:lstStyle/>
          <a:p>
            <a:pPr>
              <a:defRPr/>
            </a:pPr>
            <a:endParaRPr lang="sv-SE" sz="1200" dirty="0">
              <a:solidFill>
                <a:srgbClr val="E27F00"/>
              </a:solidFill>
              <a:latin typeface="Bell Gothic Light"/>
            </a:endParaRPr>
          </a:p>
        </p:txBody>
      </p:sp>
      <p:sp>
        <p:nvSpPr>
          <p:cNvPr id="5" name="Platshållare för sidfot 4"/>
          <p:cNvSpPr>
            <a:spLocks noGrp="1"/>
          </p:cNvSpPr>
          <p:nvPr>
            <p:ph type="ftr" sz="quarter" idx="3"/>
          </p:nvPr>
        </p:nvSpPr>
        <p:spPr>
          <a:xfrm>
            <a:off x="2636669" y="6418496"/>
            <a:ext cx="6711518" cy="365125"/>
          </a:xfrm>
          <a:prstGeom prst="rect">
            <a:avLst/>
          </a:prstGeom>
        </p:spPr>
        <p:txBody>
          <a:bodyPr/>
          <a:lstStyle/>
          <a:p>
            <a:pPr>
              <a:defRPr/>
            </a:pPr>
            <a:endParaRPr lang="sv-SE" sz="1200" dirty="0">
              <a:solidFill>
                <a:srgbClr val="E27F00"/>
              </a:solidFill>
              <a:latin typeface="Bell Gothic Light"/>
            </a:endParaRPr>
          </a:p>
        </p:txBody>
      </p:sp>
      <p:sp>
        <p:nvSpPr>
          <p:cNvPr id="6" name="Platshållare för bildnummer 5"/>
          <p:cNvSpPr>
            <a:spLocks noGrp="1"/>
          </p:cNvSpPr>
          <p:nvPr>
            <p:ph type="sldNum" sz="quarter" idx="4"/>
          </p:nvPr>
        </p:nvSpPr>
        <p:spPr>
          <a:xfrm>
            <a:off x="10058400" y="6418496"/>
            <a:ext cx="1526958" cy="365125"/>
          </a:xfrm>
          <a:prstGeom prst="rect">
            <a:avLst/>
          </a:prstGeom>
        </p:spPr>
        <p:txBody>
          <a:bodyPr/>
          <a:lstStyle/>
          <a:p>
            <a:pPr algn="r">
              <a:defRPr/>
            </a:pPr>
            <a:fld id="{20D37FCA-3DE3-40B4-AA6D-F4C03BA9DED3}" type="slidenum">
              <a:rPr lang="sv-SE" sz="1200" smtClean="0">
                <a:solidFill>
                  <a:srgbClr val="E27F00"/>
                </a:solidFill>
                <a:latin typeface="Bell Gothic Light"/>
              </a:rPr>
              <a:pPr algn="r">
                <a:defRPr/>
              </a:pPr>
              <a:t>‹#›</a:t>
            </a:fld>
            <a:endParaRPr lang="sv-SE" sz="1200" dirty="0">
              <a:solidFill>
                <a:srgbClr val="E27F00"/>
              </a:solidFill>
              <a:latin typeface="Bell Gothic Light"/>
            </a:endParaRPr>
          </a:p>
        </p:txBody>
      </p:sp>
    </p:spTree>
    <p:extLst>
      <p:ext uri="{BB962C8B-B14F-4D97-AF65-F5344CB8AC3E}">
        <p14:creationId xmlns:p14="http://schemas.microsoft.com/office/powerpoint/2010/main" val="1296428391"/>
      </p:ext>
    </p:extLst>
  </p:cSld>
  <p:clrMapOvr>
    <a:masterClrMapping/>
  </p:clrMapOvr>
  <p:extLst>
    <p:ext uri="{DCECCB84-F9BA-43D5-87BE-67443E8EF086}">
      <p15:sldGuideLst xmlns:p15="http://schemas.microsoft.com/office/powerpoint/2012/main">
        <p15:guide id="1" orient="horz" pos="1729">
          <p15:clr>
            <a:srgbClr val="A4A3A4"/>
          </p15:clr>
        </p15:guide>
        <p15:guide id="2" pos="3820">
          <p15:clr>
            <a:srgbClr val="FBAE40"/>
          </p15:clr>
        </p15:guide>
        <p15:guide id="3" pos="531">
          <p15:clr>
            <a:srgbClr val="FBAE40"/>
          </p15:clr>
        </p15:guide>
        <p15:guide id="4" orient="horz" pos="1480">
          <p15:clr>
            <a:srgbClr val="A4A3A4"/>
          </p15:clr>
        </p15:guide>
        <p15:guide id="5" pos="758">
          <p15:clr>
            <a:srgbClr val="A4A3A4"/>
          </p15:clr>
        </p15:guide>
        <p15:guide id="6" orient="horz" pos="1253">
          <p15:clr>
            <a:srgbClr val="F26B43"/>
          </p15:clr>
        </p15:guide>
        <p15:guide id="7" orient="horz" pos="1094">
          <p15:clr>
            <a:srgbClr val="F26B43"/>
          </p15:clr>
        </p15:guide>
        <p15:guide id="8" pos="710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3"/>
          <p:cNvSpPr>
            <a:spLocks noGrp="1"/>
          </p:cNvSpPr>
          <p:nvPr>
            <p:ph type="dt" sz="half" idx="2"/>
          </p:nvPr>
        </p:nvSpPr>
        <p:spPr>
          <a:xfrm>
            <a:off x="842963" y="6418496"/>
            <a:ext cx="1278800" cy="365125"/>
          </a:xfrm>
          <a:prstGeom prst="rect">
            <a:avLst/>
          </a:prstGeom>
        </p:spPr>
        <p:txBody>
          <a:bodyPr/>
          <a:lstStyle/>
          <a:p>
            <a:pPr>
              <a:defRPr/>
            </a:pPr>
            <a:endParaRPr lang="sv-SE" sz="1200" dirty="0">
              <a:solidFill>
                <a:srgbClr val="E27F00"/>
              </a:solidFill>
              <a:latin typeface="Bell Gothic Light"/>
            </a:endParaRPr>
          </a:p>
        </p:txBody>
      </p:sp>
      <p:sp>
        <p:nvSpPr>
          <p:cNvPr id="3" name="Platshållare för sidfot 4"/>
          <p:cNvSpPr>
            <a:spLocks noGrp="1"/>
          </p:cNvSpPr>
          <p:nvPr>
            <p:ph type="ftr" sz="quarter" idx="3"/>
          </p:nvPr>
        </p:nvSpPr>
        <p:spPr>
          <a:xfrm>
            <a:off x="2636669" y="6418496"/>
            <a:ext cx="6711518" cy="365125"/>
          </a:xfrm>
          <a:prstGeom prst="rect">
            <a:avLst/>
          </a:prstGeom>
        </p:spPr>
        <p:txBody>
          <a:bodyPr/>
          <a:lstStyle/>
          <a:p>
            <a:pPr>
              <a:defRPr/>
            </a:pPr>
            <a:endParaRPr lang="sv-SE" sz="1200" dirty="0">
              <a:solidFill>
                <a:srgbClr val="E27F00"/>
              </a:solidFill>
              <a:latin typeface="Bell Gothic Light"/>
            </a:endParaRPr>
          </a:p>
        </p:txBody>
      </p:sp>
      <p:sp>
        <p:nvSpPr>
          <p:cNvPr id="4" name="Platshållare för bildnummer 5"/>
          <p:cNvSpPr>
            <a:spLocks noGrp="1"/>
          </p:cNvSpPr>
          <p:nvPr>
            <p:ph type="sldNum" sz="quarter" idx="4"/>
          </p:nvPr>
        </p:nvSpPr>
        <p:spPr>
          <a:xfrm>
            <a:off x="10058400" y="6418496"/>
            <a:ext cx="1526958" cy="365125"/>
          </a:xfrm>
          <a:prstGeom prst="rect">
            <a:avLst/>
          </a:prstGeom>
        </p:spPr>
        <p:txBody>
          <a:bodyPr/>
          <a:lstStyle/>
          <a:p>
            <a:pPr algn="r">
              <a:defRPr/>
            </a:pPr>
            <a:fld id="{20D37FCA-3DE3-40B4-AA6D-F4C03BA9DED3}" type="slidenum">
              <a:rPr lang="sv-SE" sz="1200" smtClean="0">
                <a:solidFill>
                  <a:srgbClr val="E27F00"/>
                </a:solidFill>
                <a:latin typeface="Bell Gothic Light"/>
              </a:rPr>
              <a:pPr algn="r">
                <a:defRPr/>
              </a:pPr>
              <a:t>‹#›</a:t>
            </a:fld>
            <a:endParaRPr lang="sv-SE" sz="1200" dirty="0">
              <a:solidFill>
                <a:srgbClr val="E27F00"/>
              </a:solidFill>
              <a:latin typeface="Bell Gothic Light"/>
            </a:endParaRPr>
          </a:p>
        </p:txBody>
      </p:sp>
    </p:spTree>
    <p:extLst>
      <p:ext uri="{BB962C8B-B14F-4D97-AF65-F5344CB8AC3E}">
        <p14:creationId xmlns:p14="http://schemas.microsoft.com/office/powerpoint/2010/main" val="2534234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ubrik Ämne Namn Titel">
    <p:spTree>
      <p:nvGrpSpPr>
        <p:cNvPr id="1" name=""/>
        <p:cNvGrpSpPr/>
        <p:nvPr/>
      </p:nvGrpSpPr>
      <p:grpSpPr>
        <a:xfrm>
          <a:off x="0" y="0"/>
          <a:ext cx="0" cy="0"/>
          <a:chOff x="0" y="0"/>
          <a:chExt cx="0" cy="0"/>
        </a:xfrm>
      </p:grpSpPr>
      <p:sp>
        <p:nvSpPr>
          <p:cNvPr id="6" name="Rubrik 1"/>
          <p:cNvSpPr>
            <a:spLocks noGrp="1"/>
          </p:cNvSpPr>
          <p:nvPr>
            <p:ph type="ctrTitle" hasCustomPrompt="1"/>
          </p:nvPr>
        </p:nvSpPr>
        <p:spPr>
          <a:xfrm>
            <a:off x="-1" y="1899505"/>
            <a:ext cx="12126913" cy="615095"/>
          </a:xfrm>
          <a:prstGeom prst="rect">
            <a:avLst/>
          </a:prstGeom>
        </p:spPr>
        <p:txBody>
          <a:bodyPr/>
          <a:lstStyle>
            <a:lvl1pPr algn="ctr">
              <a:defRPr sz="4800" b="1" baseline="0">
                <a:solidFill>
                  <a:srgbClr val="E27F00"/>
                </a:solidFill>
                <a:latin typeface="Bell Gothic Black"/>
                <a:cs typeface="Bell Gothic Black"/>
              </a:defRPr>
            </a:lvl1pPr>
          </a:lstStyle>
          <a:p>
            <a:r>
              <a:rPr lang="sv-SE" dirty="0"/>
              <a:t>Klicka för att skriva tema/ämne</a:t>
            </a:r>
          </a:p>
        </p:txBody>
      </p:sp>
      <p:sp>
        <p:nvSpPr>
          <p:cNvPr id="7" name="Underrubrik 2"/>
          <p:cNvSpPr>
            <a:spLocks noGrp="1"/>
          </p:cNvSpPr>
          <p:nvPr>
            <p:ph type="subTitle" idx="1" hasCustomPrompt="1"/>
          </p:nvPr>
        </p:nvSpPr>
        <p:spPr>
          <a:xfrm>
            <a:off x="-1" y="2723540"/>
            <a:ext cx="12126913" cy="705460"/>
          </a:xfrm>
          <a:prstGeom prst="rect">
            <a:avLst/>
          </a:prstGeom>
        </p:spPr>
        <p:txBody>
          <a:bodyPr>
            <a:normAutofit/>
          </a:bodyPr>
          <a:lstStyle>
            <a:lvl1pPr marL="0" indent="0" algn="ctr">
              <a:buNone/>
              <a:defRPr sz="3200">
                <a:solidFill>
                  <a:srgbClr val="E27F00"/>
                </a:solidFill>
                <a:latin typeface="Bell Gothic Light"/>
                <a:cs typeface="Bell Gothic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Förnamn Efternamn Titel</a:t>
            </a:r>
          </a:p>
        </p:txBody>
      </p:sp>
    </p:spTree>
    <p:extLst>
      <p:ext uri="{BB962C8B-B14F-4D97-AF65-F5344CB8AC3E}">
        <p14:creationId xmlns:p14="http://schemas.microsoft.com/office/powerpoint/2010/main" val="2325579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artbil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050242"/>
      </p:ext>
    </p:extLst>
  </p:cSld>
  <p:clrMapOvr>
    <a:masterClrMapping/>
  </p:clrMapOvr>
  <p:extLst>
    <p:ext uri="{DCECCB84-F9BA-43D5-87BE-67443E8EF086}">
      <p15:sldGuideLst xmlns:p15="http://schemas.microsoft.com/office/powerpoint/2012/main">
        <p15:guide id="1" orient="horz" pos="2160">
          <p15:clr>
            <a:srgbClr val="A4A3A4"/>
          </p15:clr>
        </p15:guide>
        <p15:guide id="2" pos="3820">
          <p15:clr>
            <a:srgbClr val="FBAE40"/>
          </p15:clr>
        </p15:guide>
        <p15:guide id="3" pos="812">
          <p15:clr>
            <a:srgbClr val="FBAE40"/>
          </p15:clr>
        </p15:guide>
        <p15:guide id="4" orient="horz" pos="1298" userDrawn="1">
          <p15:clr>
            <a:srgbClr val="A4A3A4"/>
          </p15:clr>
        </p15:guide>
        <p15:guide id="5" pos="902">
          <p15:clr>
            <a:srgbClr val="A4A3A4"/>
          </p15:clr>
        </p15:guide>
        <p15:guide id="6" orient="horz" pos="1979">
          <p15:clr>
            <a:srgbClr val="F26B43"/>
          </p15:clr>
        </p15:guide>
        <p15:guide id="7" orient="horz" pos="935">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Rubrik Ämne Namn Titel">
    <p:spTree>
      <p:nvGrpSpPr>
        <p:cNvPr id="1" name=""/>
        <p:cNvGrpSpPr/>
        <p:nvPr/>
      </p:nvGrpSpPr>
      <p:grpSpPr>
        <a:xfrm>
          <a:off x="0" y="0"/>
          <a:ext cx="0" cy="0"/>
          <a:chOff x="0" y="0"/>
          <a:chExt cx="0" cy="0"/>
        </a:xfrm>
      </p:grpSpPr>
      <p:sp>
        <p:nvSpPr>
          <p:cNvPr id="6" name="Rubrik 1"/>
          <p:cNvSpPr>
            <a:spLocks noGrp="1"/>
          </p:cNvSpPr>
          <p:nvPr>
            <p:ph type="ctrTitle" hasCustomPrompt="1"/>
          </p:nvPr>
        </p:nvSpPr>
        <p:spPr>
          <a:xfrm>
            <a:off x="-1" y="1899505"/>
            <a:ext cx="12126913" cy="615095"/>
          </a:xfrm>
          <a:prstGeom prst="rect">
            <a:avLst/>
          </a:prstGeom>
        </p:spPr>
        <p:txBody>
          <a:bodyPr/>
          <a:lstStyle>
            <a:lvl1pPr algn="ctr">
              <a:defRPr sz="4800" b="1" baseline="0">
                <a:solidFill>
                  <a:srgbClr val="E27F00"/>
                </a:solidFill>
                <a:latin typeface="Bell Gothic Black"/>
                <a:cs typeface="Bell Gothic Black"/>
              </a:defRPr>
            </a:lvl1pPr>
          </a:lstStyle>
          <a:p>
            <a:r>
              <a:rPr lang="sv-SE" dirty="0"/>
              <a:t>Klicka för att skriva tema/ämne</a:t>
            </a:r>
          </a:p>
        </p:txBody>
      </p:sp>
      <p:sp>
        <p:nvSpPr>
          <p:cNvPr id="7" name="Underrubrik 2"/>
          <p:cNvSpPr>
            <a:spLocks noGrp="1"/>
          </p:cNvSpPr>
          <p:nvPr>
            <p:ph type="subTitle" idx="1" hasCustomPrompt="1"/>
          </p:nvPr>
        </p:nvSpPr>
        <p:spPr>
          <a:xfrm>
            <a:off x="-1" y="2723540"/>
            <a:ext cx="12126913" cy="705460"/>
          </a:xfrm>
          <a:prstGeom prst="rect">
            <a:avLst/>
          </a:prstGeom>
        </p:spPr>
        <p:txBody>
          <a:bodyPr>
            <a:normAutofit/>
          </a:bodyPr>
          <a:lstStyle>
            <a:lvl1pPr marL="0" indent="0" algn="ctr">
              <a:buNone/>
              <a:defRPr sz="3200">
                <a:solidFill>
                  <a:srgbClr val="E27F00"/>
                </a:solidFill>
                <a:latin typeface="Bell Gothic Light"/>
                <a:cs typeface="Bell Gothic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Förnamn Efternamn Titel</a:t>
            </a:r>
          </a:p>
        </p:txBody>
      </p:sp>
    </p:spTree>
    <p:extLst>
      <p:ext uri="{BB962C8B-B14F-4D97-AF65-F5344CB8AC3E}">
        <p14:creationId xmlns:p14="http://schemas.microsoft.com/office/powerpoint/2010/main" val="1716068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Ämne Namn Titel">
    <p:spTree>
      <p:nvGrpSpPr>
        <p:cNvPr id="1" name=""/>
        <p:cNvGrpSpPr/>
        <p:nvPr/>
      </p:nvGrpSpPr>
      <p:grpSpPr>
        <a:xfrm>
          <a:off x="0" y="0"/>
          <a:ext cx="0" cy="0"/>
          <a:chOff x="0" y="0"/>
          <a:chExt cx="0" cy="0"/>
        </a:xfrm>
      </p:grpSpPr>
      <p:sp>
        <p:nvSpPr>
          <p:cNvPr id="6" name="Rubrik 1"/>
          <p:cNvSpPr>
            <a:spLocks noGrp="1"/>
          </p:cNvSpPr>
          <p:nvPr>
            <p:ph type="ctrTitle" hasCustomPrompt="1"/>
          </p:nvPr>
        </p:nvSpPr>
        <p:spPr>
          <a:xfrm>
            <a:off x="-1" y="1899505"/>
            <a:ext cx="12126913" cy="615095"/>
          </a:xfrm>
          <a:prstGeom prst="rect">
            <a:avLst/>
          </a:prstGeom>
        </p:spPr>
        <p:txBody>
          <a:bodyPr/>
          <a:lstStyle>
            <a:lvl1pPr algn="ctr">
              <a:defRPr sz="4800" b="1" baseline="0">
                <a:solidFill>
                  <a:srgbClr val="E27F00"/>
                </a:solidFill>
                <a:latin typeface="Bell Gothic Black"/>
                <a:cs typeface="Bell Gothic Black"/>
              </a:defRPr>
            </a:lvl1pPr>
          </a:lstStyle>
          <a:p>
            <a:r>
              <a:rPr lang="sv-SE" dirty="0"/>
              <a:t>Klicka för att skriva tema/ämne</a:t>
            </a:r>
          </a:p>
        </p:txBody>
      </p:sp>
      <p:sp>
        <p:nvSpPr>
          <p:cNvPr id="7" name="Underrubrik 2"/>
          <p:cNvSpPr>
            <a:spLocks noGrp="1"/>
          </p:cNvSpPr>
          <p:nvPr>
            <p:ph type="subTitle" idx="1" hasCustomPrompt="1"/>
          </p:nvPr>
        </p:nvSpPr>
        <p:spPr>
          <a:xfrm>
            <a:off x="-1" y="2723540"/>
            <a:ext cx="12126913" cy="705460"/>
          </a:xfrm>
          <a:prstGeom prst="rect">
            <a:avLst/>
          </a:prstGeom>
        </p:spPr>
        <p:txBody>
          <a:bodyPr>
            <a:normAutofit/>
          </a:bodyPr>
          <a:lstStyle>
            <a:lvl1pPr marL="0" indent="0" algn="ctr">
              <a:buNone/>
              <a:defRPr sz="3200">
                <a:solidFill>
                  <a:srgbClr val="E27F00"/>
                </a:solidFill>
                <a:latin typeface="Bell Gothic Light"/>
                <a:cs typeface="Bell Gothic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Förnamn Efternamn Titel</a:t>
            </a:r>
          </a:p>
        </p:txBody>
      </p:sp>
    </p:spTree>
    <p:extLst>
      <p:ext uri="{BB962C8B-B14F-4D97-AF65-F5344CB8AC3E}">
        <p14:creationId xmlns:p14="http://schemas.microsoft.com/office/powerpoint/2010/main" val="415142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Ämne/tema namn på tala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348345"/>
      </p:ext>
    </p:extLst>
  </p:cSld>
  <p:clrMapOvr>
    <a:masterClrMapping/>
  </p:clrMapOvr>
  <p:extLst>
    <p:ext uri="{DCECCB84-F9BA-43D5-87BE-67443E8EF086}">
      <p15:sldGuideLst xmlns:p15="http://schemas.microsoft.com/office/powerpoint/2012/main">
        <p15:guide id="1" orient="horz" pos="2160" userDrawn="1">
          <p15:clr>
            <a:srgbClr val="A4A3A4"/>
          </p15:clr>
        </p15:guide>
        <p15:guide id="2" pos="3820" userDrawn="1">
          <p15:clr>
            <a:srgbClr val="FBAE40"/>
          </p15:clr>
        </p15:guide>
        <p15:guide id="3" pos="531" userDrawn="1">
          <p15:clr>
            <a:srgbClr val="FBAE40"/>
          </p15:clr>
        </p15:guide>
        <p15:guide id="4" orient="horz" pos="1321" userDrawn="1">
          <p15:clr>
            <a:srgbClr val="A4A3A4"/>
          </p15:clr>
        </p15:guide>
        <p15:guide id="5" pos="758" userDrawn="1">
          <p15:clr>
            <a:srgbClr val="A4A3A4"/>
          </p15:clr>
        </p15:guide>
        <p15:guide id="6" orient="horz" pos="2001" userDrawn="1">
          <p15:clr>
            <a:srgbClr val="F26B43"/>
          </p15:clr>
        </p15:guide>
        <p15:guide id="7" orient="horz" pos="935" userDrawn="1">
          <p15:clr>
            <a:srgbClr val="F26B43"/>
          </p15:clr>
        </p15:guide>
        <p15:guide id="8" pos="71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Rubrik Ämne Namn Titel">
    <p:spTree>
      <p:nvGrpSpPr>
        <p:cNvPr id="1" name=""/>
        <p:cNvGrpSpPr/>
        <p:nvPr/>
      </p:nvGrpSpPr>
      <p:grpSpPr>
        <a:xfrm>
          <a:off x="0" y="0"/>
          <a:ext cx="0" cy="0"/>
          <a:chOff x="0" y="0"/>
          <a:chExt cx="0" cy="0"/>
        </a:xfrm>
      </p:grpSpPr>
      <p:sp>
        <p:nvSpPr>
          <p:cNvPr id="6" name="Rubrik 1"/>
          <p:cNvSpPr>
            <a:spLocks noGrp="1"/>
          </p:cNvSpPr>
          <p:nvPr>
            <p:ph type="ctrTitle" hasCustomPrompt="1"/>
          </p:nvPr>
        </p:nvSpPr>
        <p:spPr>
          <a:xfrm>
            <a:off x="-1" y="1899505"/>
            <a:ext cx="12126913" cy="615095"/>
          </a:xfrm>
          <a:prstGeom prst="rect">
            <a:avLst/>
          </a:prstGeom>
        </p:spPr>
        <p:txBody>
          <a:bodyPr/>
          <a:lstStyle>
            <a:lvl1pPr algn="ctr">
              <a:defRPr sz="4800" b="1" baseline="0">
                <a:solidFill>
                  <a:srgbClr val="E27F00"/>
                </a:solidFill>
                <a:latin typeface="Bell Gothic Black"/>
                <a:cs typeface="Bell Gothic Black"/>
              </a:defRPr>
            </a:lvl1pPr>
          </a:lstStyle>
          <a:p>
            <a:r>
              <a:rPr lang="sv-SE" dirty="0"/>
              <a:t>Klicka för att skriva tema/ämne</a:t>
            </a:r>
          </a:p>
        </p:txBody>
      </p:sp>
      <p:sp>
        <p:nvSpPr>
          <p:cNvPr id="7" name="Underrubrik 2"/>
          <p:cNvSpPr>
            <a:spLocks noGrp="1"/>
          </p:cNvSpPr>
          <p:nvPr>
            <p:ph type="subTitle" idx="1" hasCustomPrompt="1"/>
          </p:nvPr>
        </p:nvSpPr>
        <p:spPr>
          <a:xfrm>
            <a:off x="-1" y="2723540"/>
            <a:ext cx="12126913" cy="705460"/>
          </a:xfrm>
          <a:prstGeom prst="rect">
            <a:avLst/>
          </a:prstGeom>
        </p:spPr>
        <p:txBody>
          <a:bodyPr>
            <a:normAutofit/>
          </a:bodyPr>
          <a:lstStyle>
            <a:lvl1pPr marL="0" indent="0" algn="ctr">
              <a:buNone/>
              <a:defRPr sz="3200">
                <a:solidFill>
                  <a:srgbClr val="E27F00"/>
                </a:solidFill>
                <a:latin typeface="Bell Gothic Light"/>
                <a:cs typeface="Bell Gothic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Förnamn Efternamn Titel</a:t>
            </a:r>
          </a:p>
        </p:txBody>
      </p:sp>
    </p:spTree>
    <p:extLst>
      <p:ext uri="{BB962C8B-B14F-4D97-AF65-F5344CB8AC3E}">
        <p14:creationId xmlns:p14="http://schemas.microsoft.com/office/powerpoint/2010/main" val="34494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Rubrik och text">
    <p:spTree>
      <p:nvGrpSpPr>
        <p:cNvPr id="1" name=""/>
        <p:cNvGrpSpPr/>
        <p:nvPr/>
      </p:nvGrpSpPr>
      <p:grpSpPr>
        <a:xfrm>
          <a:off x="0" y="0"/>
          <a:ext cx="0" cy="0"/>
          <a:chOff x="0" y="0"/>
          <a:chExt cx="0" cy="0"/>
        </a:xfrm>
      </p:grpSpPr>
      <p:sp>
        <p:nvSpPr>
          <p:cNvPr id="12" name="Underrubrik 2"/>
          <p:cNvSpPr>
            <a:spLocks noGrp="1"/>
          </p:cNvSpPr>
          <p:nvPr>
            <p:ph type="subTitle" idx="1"/>
          </p:nvPr>
        </p:nvSpPr>
        <p:spPr>
          <a:xfrm>
            <a:off x="854538" y="1989138"/>
            <a:ext cx="9743757" cy="2296160"/>
          </a:xfrm>
          <a:prstGeom prst="rect">
            <a:avLst/>
          </a:prstGeom>
        </p:spPr>
        <p:txBody>
          <a:bodyPr>
            <a:normAutofit/>
          </a:bodyPr>
          <a:lstStyle>
            <a:lvl1pPr marL="0" indent="0" algn="l">
              <a:buNone/>
              <a:defRPr sz="2400">
                <a:solidFill>
                  <a:schemeClr val="tx1"/>
                </a:solidFill>
                <a:latin typeface="Bell Gothic Light"/>
                <a:cs typeface="Bell Gothic Light"/>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3" indent="0" algn="ctr">
              <a:buNone/>
              <a:defRPr>
                <a:solidFill>
                  <a:schemeClr val="tx1">
                    <a:tint val="75000"/>
                  </a:schemeClr>
                </a:solidFill>
              </a:defRPr>
            </a:lvl5pPr>
            <a:lvl6pPr marL="2285691" indent="0" algn="ctr">
              <a:buNone/>
              <a:defRPr>
                <a:solidFill>
                  <a:schemeClr val="tx1">
                    <a:tint val="75000"/>
                  </a:schemeClr>
                </a:solidFill>
              </a:defRPr>
            </a:lvl6pPr>
            <a:lvl7pPr marL="2742828" indent="0" algn="ctr">
              <a:buNone/>
              <a:defRPr>
                <a:solidFill>
                  <a:schemeClr val="tx1">
                    <a:tint val="75000"/>
                  </a:schemeClr>
                </a:solidFill>
              </a:defRPr>
            </a:lvl7pPr>
            <a:lvl8pPr marL="3199965" indent="0" algn="ctr">
              <a:buNone/>
              <a:defRPr>
                <a:solidFill>
                  <a:schemeClr val="tx1">
                    <a:tint val="75000"/>
                  </a:schemeClr>
                </a:solidFill>
              </a:defRPr>
            </a:lvl8pPr>
            <a:lvl9pPr marL="3657104" indent="0" algn="ctr">
              <a:buNone/>
              <a:defRPr>
                <a:solidFill>
                  <a:schemeClr val="tx1">
                    <a:tint val="75000"/>
                  </a:schemeClr>
                </a:solidFill>
              </a:defRPr>
            </a:lvl9pPr>
          </a:lstStyle>
          <a:p>
            <a:r>
              <a:rPr lang="sv-SE" dirty="0"/>
              <a:t>Klicka här för att ändra format på underrubrik i bakgrunden</a:t>
            </a:r>
          </a:p>
        </p:txBody>
      </p:sp>
      <p:sp>
        <p:nvSpPr>
          <p:cNvPr id="13" name="Rubrik 1"/>
          <p:cNvSpPr>
            <a:spLocks noGrp="1"/>
          </p:cNvSpPr>
          <p:nvPr>
            <p:ph type="ctrTitle"/>
          </p:nvPr>
        </p:nvSpPr>
        <p:spPr>
          <a:xfrm>
            <a:off x="853123" y="1240093"/>
            <a:ext cx="9733597" cy="615095"/>
          </a:xfrm>
          <a:prstGeom prst="rect">
            <a:avLst/>
          </a:prstGeom>
        </p:spPr>
        <p:txBody>
          <a:bodyPr/>
          <a:lstStyle>
            <a:lvl1pPr algn="l">
              <a:defRPr sz="3600" b="1">
                <a:solidFill>
                  <a:srgbClr val="E27F00"/>
                </a:solidFill>
                <a:latin typeface="Bell Gothic Black"/>
                <a:cs typeface="Bell Gothic Black"/>
              </a:defRPr>
            </a:lvl1pPr>
          </a:lstStyle>
          <a:p>
            <a:r>
              <a:rPr lang="sv-SE" dirty="0"/>
              <a:t>Klicka här för att ändra format</a:t>
            </a:r>
          </a:p>
        </p:txBody>
      </p:sp>
      <p:sp>
        <p:nvSpPr>
          <p:cNvPr id="4" name="Platshållare för datum 3"/>
          <p:cNvSpPr>
            <a:spLocks noGrp="1"/>
          </p:cNvSpPr>
          <p:nvPr>
            <p:ph type="dt" sz="half" idx="2"/>
          </p:nvPr>
        </p:nvSpPr>
        <p:spPr>
          <a:xfrm>
            <a:off x="842963" y="6418496"/>
            <a:ext cx="1278800" cy="365125"/>
          </a:xfrm>
          <a:prstGeom prst="rect">
            <a:avLst/>
          </a:prstGeom>
        </p:spPr>
        <p:txBody>
          <a:bodyPr/>
          <a:lstStyle/>
          <a:p>
            <a:pPr>
              <a:defRPr/>
            </a:pPr>
            <a:endParaRPr lang="sv-SE" sz="1200" dirty="0">
              <a:solidFill>
                <a:srgbClr val="E27F00"/>
              </a:solidFill>
              <a:latin typeface="Bell Gothic Light"/>
            </a:endParaRPr>
          </a:p>
        </p:txBody>
      </p:sp>
      <p:sp>
        <p:nvSpPr>
          <p:cNvPr id="5" name="Platshållare för sidfot 4"/>
          <p:cNvSpPr>
            <a:spLocks noGrp="1"/>
          </p:cNvSpPr>
          <p:nvPr>
            <p:ph type="ftr" sz="quarter" idx="3"/>
          </p:nvPr>
        </p:nvSpPr>
        <p:spPr>
          <a:xfrm>
            <a:off x="2636669" y="6418496"/>
            <a:ext cx="6711518" cy="365125"/>
          </a:xfrm>
          <a:prstGeom prst="rect">
            <a:avLst/>
          </a:prstGeom>
        </p:spPr>
        <p:txBody>
          <a:bodyPr/>
          <a:lstStyle/>
          <a:p>
            <a:pPr>
              <a:defRPr/>
            </a:pPr>
            <a:endParaRPr lang="sv-SE" sz="1200" dirty="0">
              <a:solidFill>
                <a:srgbClr val="E27F00"/>
              </a:solidFill>
              <a:latin typeface="Bell Gothic Light"/>
            </a:endParaRPr>
          </a:p>
        </p:txBody>
      </p:sp>
      <p:sp>
        <p:nvSpPr>
          <p:cNvPr id="6" name="Platshållare för bildnummer 5"/>
          <p:cNvSpPr>
            <a:spLocks noGrp="1"/>
          </p:cNvSpPr>
          <p:nvPr>
            <p:ph type="sldNum" sz="quarter" idx="4"/>
          </p:nvPr>
        </p:nvSpPr>
        <p:spPr>
          <a:xfrm>
            <a:off x="10058400" y="6418496"/>
            <a:ext cx="1526958" cy="365125"/>
          </a:xfrm>
          <a:prstGeom prst="rect">
            <a:avLst/>
          </a:prstGeom>
        </p:spPr>
        <p:txBody>
          <a:bodyPr/>
          <a:lstStyle/>
          <a:p>
            <a:pPr algn="r">
              <a:defRPr/>
            </a:pPr>
            <a:fld id="{20D37FCA-3DE3-40B4-AA6D-F4C03BA9DED3}" type="slidenum">
              <a:rPr lang="sv-SE" sz="1200" smtClean="0">
                <a:solidFill>
                  <a:srgbClr val="E27F00"/>
                </a:solidFill>
                <a:latin typeface="Bell Gothic Light"/>
              </a:rPr>
              <a:pPr algn="r">
                <a:defRPr/>
              </a:pPr>
              <a:t>‹#›</a:t>
            </a:fld>
            <a:endParaRPr lang="sv-SE" sz="1200" dirty="0">
              <a:solidFill>
                <a:srgbClr val="E27F00"/>
              </a:solidFill>
              <a:latin typeface="Bell Gothic Light"/>
            </a:endParaRPr>
          </a:p>
        </p:txBody>
      </p:sp>
    </p:spTree>
    <p:extLst>
      <p:ext uri="{BB962C8B-B14F-4D97-AF65-F5344CB8AC3E}">
        <p14:creationId xmlns:p14="http://schemas.microsoft.com/office/powerpoint/2010/main" val="3978138784"/>
      </p:ext>
    </p:extLst>
  </p:cSld>
  <p:clrMapOvr>
    <a:masterClrMapping/>
  </p:clrMapOvr>
  <p:extLst>
    <p:ext uri="{DCECCB84-F9BA-43D5-87BE-67443E8EF086}">
      <p15:sldGuideLst xmlns:p15="http://schemas.microsoft.com/office/powerpoint/2012/main">
        <p15:guide id="1" orient="horz" pos="1729">
          <p15:clr>
            <a:srgbClr val="A4A3A4"/>
          </p15:clr>
        </p15:guide>
        <p15:guide id="2" pos="3820">
          <p15:clr>
            <a:srgbClr val="FBAE40"/>
          </p15:clr>
        </p15:guide>
        <p15:guide id="3" pos="531">
          <p15:clr>
            <a:srgbClr val="FBAE40"/>
          </p15:clr>
        </p15:guide>
        <p15:guide id="4" orient="horz" pos="1480">
          <p15:clr>
            <a:srgbClr val="A4A3A4"/>
          </p15:clr>
        </p15:guide>
        <p15:guide id="5" pos="758">
          <p15:clr>
            <a:srgbClr val="A4A3A4"/>
          </p15:clr>
        </p15:guide>
        <p15:guide id="6" orient="horz" pos="1253">
          <p15:clr>
            <a:srgbClr val="F26B43"/>
          </p15:clr>
        </p15:guide>
        <p15:guide id="7" orient="horz" pos="1094">
          <p15:clr>
            <a:srgbClr val="F26B43"/>
          </p15:clr>
        </p15:guide>
        <p15:guide id="8" pos="710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Rubrik och text">
    <p:spTree>
      <p:nvGrpSpPr>
        <p:cNvPr id="1" name=""/>
        <p:cNvGrpSpPr/>
        <p:nvPr/>
      </p:nvGrpSpPr>
      <p:grpSpPr>
        <a:xfrm>
          <a:off x="0" y="0"/>
          <a:ext cx="0" cy="0"/>
          <a:chOff x="0" y="0"/>
          <a:chExt cx="0" cy="0"/>
        </a:xfrm>
      </p:grpSpPr>
      <p:sp>
        <p:nvSpPr>
          <p:cNvPr id="12" name="Underrubrik 2"/>
          <p:cNvSpPr>
            <a:spLocks noGrp="1"/>
          </p:cNvSpPr>
          <p:nvPr>
            <p:ph type="subTitle" idx="1"/>
          </p:nvPr>
        </p:nvSpPr>
        <p:spPr>
          <a:xfrm>
            <a:off x="854538" y="1989138"/>
            <a:ext cx="9743757" cy="2296160"/>
          </a:xfrm>
          <a:prstGeom prst="rect">
            <a:avLst/>
          </a:prstGeom>
        </p:spPr>
        <p:txBody>
          <a:bodyPr>
            <a:normAutofit/>
          </a:bodyPr>
          <a:lstStyle>
            <a:lvl1pPr marL="0" indent="0" algn="l">
              <a:buNone/>
              <a:defRPr sz="2400">
                <a:solidFill>
                  <a:schemeClr val="tx1"/>
                </a:solidFill>
                <a:latin typeface="Bell Gothic Light"/>
                <a:cs typeface="Bell Gothic Light"/>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3" indent="0" algn="ctr">
              <a:buNone/>
              <a:defRPr>
                <a:solidFill>
                  <a:schemeClr val="tx1">
                    <a:tint val="75000"/>
                  </a:schemeClr>
                </a:solidFill>
              </a:defRPr>
            </a:lvl5pPr>
            <a:lvl6pPr marL="2285691" indent="0" algn="ctr">
              <a:buNone/>
              <a:defRPr>
                <a:solidFill>
                  <a:schemeClr val="tx1">
                    <a:tint val="75000"/>
                  </a:schemeClr>
                </a:solidFill>
              </a:defRPr>
            </a:lvl6pPr>
            <a:lvl7pPr marL="2742828" indent="0" algn="ctr">
              <a:buNone/>
              <a:defRPr>
                <a:solidFill>
                  <a:schemeClr val="tx1">
                    <a:tint val="75000"/>
                  </a:schemeClr>
                </a:solidFill>
              </a:defRPr>
            </a:lvl7pPr>
            <a:lvl8pPr marL="3199965" indent="0" algn="ctr">
              <a:buNone/>
              <a:defRPr>
                <a:solidFill>
                  <a:schemeClr val="tx1">
                    <a:tint val="75000"/>
                  </a:schemeClr>
                </a:solidFill>
              </a:defRPr>
            </a:lvl8pPr>
            <a:lvl9pPr marL="3657104" indent="0" algn="ctr">
              <a:buNone/>
              <a:defRPr>
                <a:solidFill>
                  <a:schemeClr val="tx1">
                    <a:tint val="75000"/>
                  </a:schemeClr>
                </a:solidFill>
              </a:defRPr>
            </a:lvl9pPr>
          </a:lstStyle>
          <a:p>
            <a:r>
              <a:rPr lang="sv-SE" dirty="0"/>
              <a:t>Klicka här för att ändra format på underrubrik i bakgrunden</a:t>
            </a:r>
          </a:p>
        </p:txBody>
      </p:sp>
      <p:sp>
        <p:nvSpPr>
          <p:cNvPr id="13" name="Rubrik 1"/>
          <p:cNvSpPr>
            <a:spLocks noGrp="1"/>
          </p:cNvSpPr>
          <p:nvPr>
            <p:ph type="ctrTitle"/>
          </p:nvPr>
        </p:nvSpPr>
        <p:spPr>
          <a:xfrm>
            <a:off x="853123" y="1240093"/>
            <a:ext cx="9733597" cy="615095"/>
          </a:xfrm>
          <a:prstGeom prst="rect">
            <a:avLst/>
          </a:prstGeom>
        </p:spPr>
        <p:txBody>
          <a:bodyPr/>
          <a:lstStyle>
            <a:lvl1pPr algn="l">
              <a:defRPr sz="3600" b="1">
                <a:solidFill>
                  <a:srgbClr val="E27F00"/>
                </a:solidFill>
                <a:latin typeface="Bell Gothic Black"/>
                <a:cs typeface="Bell Gothic Black"/>
              </a:defRPr>
            </a:lvl1pPr>
          </a:lstStyle>
          <a:p>
            <a:r>
              <a:rPr lang="sv-SE" dirty="0"/>
              <a:t>Klicka här för att ändra format</a:t>
            </a:r>
          </a:p>
        </p:txBody>
      </p:sp>
      <p:sp>
        <p:nvSpPr>
          <p:cNvPr id="4" name="Platshållare för datum 3"/>
          <p:cNvSpPr>
            <a:spLocks noGrp="1"/>
          </p:cNvSpPr>
          <p:nvPr>
            <p:ph type="dt" sz="half" idx="2"/>
          </p:nvPr>
        </p:nvSpPr>
        <p:spPr>
          <a:xfrm>
            <a:off x="842963" y="6418496"/>
            <a:ext cx="1278800" cy="365125"/>
          </a:xfrm>
          <a:prstGeom prst="rect">
            <a:avLst/>
          </a:prstGeom>
        </p:spPr>
        <p:txBody>
          <a:bodyPr/>
          <a:lstStyle/>
          <a:p>
            <a:pPr>
              <a:defRPr/>
            </a:pPr>
            <a:endParaRPr lang="sv-SE" sz="1200" dirty="0">
              <a:solidFill>
                <a:srgbClr val="E27F00"/>
              </a:solidFill>
              <a:latin typeface="Bell Gothic Light"/>
            </a:endParaRPr>
          </a:p>
        </p:txBody>
      </p:sp>
      <p:sp>
        <p:nvSpPr>
          <p:cNvPr id="5" name="Platshållare för sidfot 4"/>
          <p:cNvSpPr>
            <a:spLocks noGrp="1"/>
          </p:cNvSpPr>
          <p:nvPr>
            <p:ph type="ftr" sz="quarter" idx="3"/>
          </p:nvPr>
        </p:nvSpPr>
        <p:spPr>
          <a:xfrm>
            <a:off x="2636669" y="6418496"/>
            <a:ext cx="6711518" cy="365125"/>
          </a:xfrm>
          <a:prstGeom prst="rect">
            <a:avLst/>
          </a:prstGeom>
        </p:spPr>
        <p:txBody>
          <a:bodyPr/>
          <a:lstStyle/>
          <a:p>
            <a:pPr>
              <a:defRPr/>
            </a:pPr>
            <a:endParaRPr lang="sv-SE" sz="1200" dirty="0">
              <a:solidFill>
                <a:srgbClr val="E27F00"/>
              </a:solidFill>
              <a:latin typeface="Bell Gothic Light"/>
            </a:endParaRPr>
          </a:p>
        </p:txBody>
      </p:sp>
      <p:sp>
        <p:nvSpPr>
          <p:cNvPr id="6" name="Platshållare för bildnummer 5"/>
          <p:cNvSpPr>
            <a:spLocks noGrp="1"/>
          </p:cNvSpPr>
          <p:nvPr>
            <p:ph type="sldNum" sz="quarter" idx="4"/>
          </p:nvPr>
        </p:nvSpPr>
        <p:spPr>
          <a:xfrm>
            <a:off x="10058400" y="6418496"/>
            <a:ext cx="1526958" cy="365125"/>
          </a:xfrm>
          <a:prstGeom prst="rect">
            <a:avLst/>
          </a:prstGeom>
        </p:spPr>
        <p:txBody>
          <a:bodyPr/>
          <a:lstStyle/>
          <a:p>
            <a:pPr algn="r">
              <a:defRPr/>
            </a:pPr>
            <a:fld id="{20D37FCA-3DE3-40B4-AA6D-F4C03BA9DED3}" type="slidenum">
              <a:rPr lang="sv-SE" sz="1200" smtClean="0">
                <a:solidFill>
                  <a:srgbClr val="E27F00"/>
                </a:solidFill>
                <a:latin typeface="Bell Gothic Light"/>
              </a:rPr>
              <a:pPr algn="r">
                <a:defRPr/>
              </a:pPr>
              <a:t>‹#›</a:t>
            </a:fld>
            <a:endParaRPr lang="sv-SE" sz="1200" dirty="0">
              <a:solidFill>
                <a:srgbClr val="E27F00"/>
              </a:solidFill>
              <a:latin typeface="Bell Gothic Light"/>
            </a:endParaRPr>
          </a:p>
        </p:txBody>
      </p:sp>
    </p:spTree>
    <p:extLst>
      <p:ext uri="{BB962C8B-B14F-4D97-AF65-F5344CB8AC3E}">
        <p14:creationId xmlns:p14="http://schemas.microsoft.com/office/powerpoint/2010/main" val="3977052865"/>
      </p:ext>
    </p:extLst>
  </p:cSld>
  <p:clrMapOvr>
    <a:masterClrMapping/>
  </p:clrMapOvr>
  <p:extLst>
    <p:ext uri="{DCECCB84-F9BA-43D5-87BE-67443E8EF086}">
      <p15:sldGuideLst xmlns:p15="http://schemas.microsoft.com/office/powerpoint/2012/main">
        <p15:guide id="1" orient="horz" pos="1729" userDrawn="1">
          <p15:clr>
            <a:srgbClr val="A4A3A4"/>
          </p15:clr>
        </p15:guide>
        <p15:guide id="2" pos="3820" userDrawn="1">
          <p15:clr>
            <a:srgbClr val="FBAE40"/>
          </p15:clr>
        </p15:guide>
        <p15:guide id="3" pos="531" userDrawn="1">
          <p15:clr>
            <a:srgbClr val="FBAE40"/>
          </p15:clr>
        </p15:guide>
        <p15:guide id="4" orient="horz" pos="1480" userDrawn="1">
          <p15:clr>
            <a:srgbClr val="A4A3A4"/>
          </p15:clr>
        </p15:guide>
        <p15:guide id="5" pos="758" userDrawn="1">
          <p15:clr>
            <a:srgbClr val="A4A3A4"/>
          </p15:clr>
        </p15:guide>
        <p15:guide id="6" orient="horz" pos="1253" userDrawn="1">
          <p15:clr>
            <a:srgbClr val="F26B43"/>
          </p15:clr>
        </p15:guide>
        <p15:guide id="7" orient="horz" pos="1094" userDrawn="1">
          <p15:clr>
            <a:srgbClr val="F26B43"/>
          </p15:clr>
        </p15:guide>
        <p15:guide id="8" pos="71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Rubrik och punktlista">
    <p:spTree>
      <p:nvGrpSpPr>
        <p:cNvPr id="1" name=""/>
        <p:cNvGrpSpPr/>
        <p:nvPr/>
      </p:nvGrpSpPr>
      <p:grpSpPr>
        <a:xfrm>
          <a:off x="0" y="0"/>
          <a:ext cx="0" cy="0"/>
          <a:chOff x="0" y="0"/>
          <a:chExt cx="0" cy="0"/>
        </a:xfrm>
      </p:grpSpPr>
      <p:sp>
        <p:nvSpPr>
          <p:cNvPr id="2" name="Rubrik 1"/>
          <p:cNvSpPr>
            <a:spLocks noGrp="1"/>
          </p:cNvSpPr>
          <p:nvPr>
            <p:ph type="ctrTitle"/>
          </p:nvPr>
        </p:nvSpPr>
        <p:spPr>
          <a:xfrm>
            <a:off x="853123" y="1239520"/>
            <a:ext cx="9733597" cy="624461"/>
          </a:xfrm>
          <a:prstGeom prst="rect">
            <a:avLst/>
          </a:prstGeom>
        </p:spPr>
        <p:txBody>
          <a:bodyPr/>
          <a:lstStyle>
            <a:lvl1pPr algn="l">
              <a:defRPr sz="3600" b="1">
                <a:solidFill>
                  <a:srgbClr val="E27F00"/>
                </a:solidFill>
                <a:latin typeface="Bell Gothic Black"/>
                <a:cs typeface="Bell Gothic Black"/>
              </a:defRPr>
            </a:lvl1pPr>
          </a:lstStyle>
          <a:p>
            <a:r>
              <a:rPr lang="sv-SE" dirty="0"/>
              <a:t>Klicka här för att ändra format</a:t>
            </a:r>
          </a:p>
        </p:txBody>
      </p:sp>
      <p:sp>
        <p:nvSpPr>
          <p:cNvPr id="8" name="Platshållare för innehåll 2"/>
          <p:cNvSpPr>
            <a:spLocks noGrp="1"/>
          </p:cNvSpPr>
          <p:nvPr>
            <p:ph idx="1"/>
          </p:nvPr>
        </p:nvSpPr>
        <p:spPr>
          <a:xfrm>
            <a:off x="853123" y="1989138"/>
            <a:ext cx="9733597" cy="3680142"/>
          </a:xfrm>
          <a:prstGeom prst="rect">
            <a:avLst/>
          </a:prstGeom>
        </p:spPr>
        <p:txBody>
          <a:bodyPr/>
          <a:lstStyle>
            <a:lvl1pPr>
              <a:defRPr sz="2400"/>
            </a:lvl1pPr>
            <a:lvl2pPr>
              <a:defRPr sz="2000"/>
            </a:lvl2pPr>
            <a:lvl3pPr>
              <a:defRPr sz="1800"/>
            </a:lvl3pPr>
            <a:lvl4pPr>
              <a:defRPr sz="1400"/>
            </a:lvl4pPr>
            <a:lvl5pPr>
              <a:defRPr sz="1400"/>
            </a:lvl5pPr>
          </a:lstStyle>
          <a:p>
            <a:pPr lvl="0"/>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4" name="Platshållare för datum 3"/>
          <p:cNvSpPr>
            <a:spLocks noGrp="1"/>
          </p:cNvSpPr>
          <p:nvPr>
            <p:ph type="dt" sz="half" idx="2"/>
          </p:nvPr>
        </p:nvSpPr>
        <p:spPr>
          <a:xfrm>
            <a:off x="842963" y="6418496"/>
            <a:ext cx="1278800" cy="365125"/>
          </a:xfrm>
          <a:prstGeom prst="rect">
            <a:avLst/>
          </a:prstGeom>
        </p:spPr>
        <p:txBody>
          <a:bodyPr/>
          <a:lstStyle/>
          <a:p>
            <a:pPr>
              <a:defRPr/>
            </a:pPr>
            <a:endParaRPr lang="sv-SE" sz="1200" dirty="0">
              <a:solidFill>
                <a:srgbClr val="E27F00"/>
              </a:solidFill>
              <a:latin typeface="Bell Gothic Light"/>
            </a:endParaRPr>
          </a:p>
        </p:txBody>
      </p:sp>
      <p:sp>
        <p:nvSpPr>
          <p:cNvPr id="5" name="Platshållare för sidfot 4"/>
          <p:cNvSpPr>
            <a:spLocks noGrp="1"/>
          </p:cNvSpPr>
          <p:nvPr>
            <p:ph type="ftr" sz="quarter" idx="3"/>
          </p:nvPr>
        </p:nvSpPr>
        <p:spPr>
          <a:xfrm>
            <a:off x="2636669" y="6418496"/>
            <a:ext cx="6711518" cy="365125"/>
          </a:xfrm>
          <a:prstGeom prst="rect">
            <a:avLst/>
          </a:prstGeom>
        </p:spPr>
        <p:txBody>
          <a:bodyPr/>
          <a:lstStyle/>
          <a:p>
            <a:pPr>
              <a:defRPr/>
            </a:pPr>
            <a:endParaRPr lang="sv-SE" sz="1200" dirty="0">
              <a:solidFill>
                <a:srgbClr val="E27F00"/>
              </a:solidFill>
              <a:latin typeface="Bell Gothic Light"/>
            </a:endParaRPr>
          </a:p>
        </p:txBody>
      </p:sp>
      <p:sp>
        <p:nvSpPr>
          <p:cNvPr id="6" name="Platshållare för bildnummer 5"/>
          <p:cNvSpPr>
            <a:spLocks noGrp="1"/>
          </p:cNvSpPr>
          <p:nvPr>
            <p:ph type="sldNum" sz="quarter" idx="4"/>
          </p:nvPr>
        </p:nvSpPr>
        <p:spPr>
          <a:xfrm>
            <a:off x="10058400" y="6418496"/>
            <a:ext cx="1526958" cy="365125"/>
          </a:xfrm>
          <a:prstGeom prst="rect">
            <a:avLst/>
          </a:prstGeom>
        </p:spPr>
        <p:txBody>
          <a:bodyPr/>
          <a:lstStyle/>
          <a:p>
            <a:pPr algn="r">
              <a:defRPr/>
            </a:pPr>
            <a:fld id="{20D37FCA-3DE3-40B4-AA6D-F4C03BA9DED3}" type="slidenum">
              <a:rPr lang="sv-SE" sz="1200" smtClean="0">
                <a:solidFill>
                  <a:srgbClr val="E27F00"/>
                </a:solidFill>
                <a:latin typeface="Bell Gothic Light"/>
              </a:rPr>
              <a:pPr algn="r">
                <a:defRPr/>
              </a:pPr>
              <a:t>‹#›</a:t>
            </a:fld>
            <a:endParaRPr lang="sv-SE" sz="1200" dirty="0">
              <a:solidFill>
                <a:srgbClr val="E27F00"/>
              </a:solidFill>
              <a:latin typeface="Bell Gothic Light"/>
            </a:endParaRPr>
          </a:p>
        </p:txBody>
      </p:sp>
    </p:spTree>
    <p:extLst>
      <p:ext uri="{BB962C8B-B14F-4D97-AF65-F5344CB8AC3E}">
        <p14:creationId xmlns:p14="http://schemas.microsoft.com/office/powerpoint/2010/main" val="468299102"/>
      </p:ext>
    </p:extLst>
  </p:cSld>
  <p:clrMapOvr>
    <a:masterClrMapping/>
  </p:clrMapOvr>
  <p:extLst>
    <p:ext uri="{DCECCB84-F9BA-43D5-87BE-67443E8EF086}">
      <p15:sldGuideLst xmlns:p15="http://schemas.microsoft.com/office/powerpoint/2012/main">
        <p15:guide id="1" orient="horz" pos="1729" userDrawn="1">
          <p15:clr>
            <a:srgbClr val="A4A3A4"/>
          </p15:clr>
        </p15:guide>
        <p15:guide id="2" pos="3820" userDrawn="1">
          <p15:clr>
            <a:srgbClr val="FBAE40"/>
          </p15:clr>
        </p15:guide>
        <p15:guide id="3" pos="531" userDrawn="1">
          <p15:clr>
            <a:srgbClr val="FBAE40"/>
          </p15:clr>
        </p15:guide>
        <p15:guide id="4" orient="horz" pos="1480" userDrawn="1">
          <p15:clr>
            <a:srgbClr val="A4A3A4"/>
          </p15:clr>
        </p15:guide>
        <p15:guide id="5" pos="758" userDrawn="1">
          <p15:clr>
            <a:srgbClr val="A4A3A4"/>
          </p15:clr>
        </p15:guide>
        <p15:guide id="6" orient="horz" pos="1253" userDrawn="1">
          <p15:clr>
            <a:srgbClr val="F26B43"/>
          </p15:clr>
        </p15:guide>
        <p15:guide id="7" orient="horz" pos="1094" userDrawn="1">
          <p15:clr>
            <a:srgbClr val="F26B43"/>
          </p15:clr>
        </p15:guide>
        <p15:guide id="8" pos="7108"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p:cNvSpPr/>
          <p:nvPr userDrawn="1"/>
        </p:nvSpPr>
        <p:spPr>
          <a:xfrm>
            <a:off x="-1" y="-20043"/>
            <a:ext cx="12126911" cy="6974757"/>
          </a:xfrm>
          <a:prstGeom prst="rect">
            <a:avLst/>
          </a:prstGeom>
          <a:solidFill>
            <a:srgbClr val="E2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5" name="Bildobjekt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7510" y="833554"/>
            <a:ext cx="4651888" cy="4696108"/>
          </a:xfrm>
          <a:prstGeom prst="rect">
            <a:avLst/>
          </a:prstGeom>
        </p:spPr>
      </p:pic>
    </p:spTree>
  </p:cSld>
  <p:clrMap bg1="lt1" tx1="dk1" bg2="lt2" tx2="dk2" accent1="accent1" accent2="accent2" accent3="accent3" accent4="accent4" accent5="accent5" accent6="accent6" hlink="hlink" folHlink="folHlink"/>
  <p:sldLayoutIdLst>
    <p:sldLayoutId id="2147483719" r:id="rId1"/>
  </p:sldLayoutIdLst>
  <p:hf hdr="0" ftr="0" dt="0"/>
  <p:txStyles>
    <p:titleStyle>
      <a:lvl1pPr algn="ctr" defTabSz="457138" rtl="0" eaLnBrk="1" fontAlgn="base" hangingPunct="1">
        <a:spcBef>
          <a:spcPct val="0"/>
        </a:spcBef>
        <a:spcAft>
          <a:spcPct val="0"/>
        </a:spcAft>
        <a:defRPr sz="4400" kern="1200">
          <a:solidFill>
            <a:schemeClr val="tx1"/>
          </a:solidFill>
          <a:latin typeface="+mj-lt"/>
          <a:ea typeface="ＭＳ Ｐゴシック" pitchFamily="31" charset="-128"/>
          <a:cs typeface="ＭＳ Ｐゴシック"/>
        </a:defRPr>
      </a:lvl1pPr>
      <a:lvl2pPr algn="ctr" defTabSz="457138" rtl="0" eaLnBrk="1" fontAlgn="base" hangingPunct="1">
        <a:spcBef>
          <a:spcPct val="0"/>
        </a:spcBef>
        <a:spcAft>
          <a:spcPct val="0"/>
        </a:spcAft>
        <a:defRPr sz="4400">
          <a:solidFill>
            <a:schemeClr val="tx1"/>
          </a:solidFill>
          <a:latin typeface="Calibri" pitchFamily="31" charset="0"/>
          <a:ea typeface="ＭＳ Ｐゴシック" pitchFamily="31" charset="-128"/>
          <a:cs typeface="ＭＳ Ｐゴシック"/>
        </a:defRPr>
      </a:lvl2pPr>
      <a:lvl3pPr algn="ctr" defTabSz="457138" rtl="0" eaLnBrk="1" fontAlgn="base" hangingPunct="1">
        <a:spcBef>
          <a:spcPct val="0"/>
        </a:spcBef>
        <a:spcAft>
          <a:spcPct val="0"/>
        </a:spcAft>
        <a:defRPr sz="4400">
          <a:solidFill>
            <a:schemeClr val="tx1"/>
          </a:solidFill>
          <a:latin typeface="Calibri" pitchFamily="31" charset="0"/>
          <a:ea typeface="ＭＳ Ｐゴシック" pitchFamily="31" charset="-128"/>
          <a:cs typeface="ＭＳ Ｐゴシック"/>
        </a:defRPr>
      </a:lvl3pPr>
      <a:lvl4pPr algn="ctr" defTabSz="457138" rtl="0" eaLnBrk="1" fontAlgn="base" hangingPunct="1">
        <a:spcBef>
          <a:spcPct val="0"/>
        </a:spcBef>
        <a:spcAft>
          <a:spcPct val="0"/>
        </a:spcAft>
        <a:defRPr sz="4400">
          <a:solidFill>
            <a:schemeClr val="tx1"/>
          </a:solidFill>
          <a:latin typeface="Calibri" pitchFamily="31" charset="0"/>
          <a:ea typeface="ＭＳ Ｐゴシック" pitchFamily="31" charset="-128"/>
          <a:cs typeface="ＭＳ Ｐゴシック"/>
        </a:defRPr>
      </a:lvl4pPr>
      <a:lvl5pPr algn="ctr" defTabSz="457138" rtl="0" eaLnBrk="1" fontAlgn="base" hangingPunct="1">
        <a:spcBef>
          <a:spcPct val="0"/>
        </a:spcBef>
        <a:spcAft>
          <a:spcPct val="0"/>
        </a:spcAft>
        <a:defRPr sz="4400">
          <a:solidFill>
            <a:schemeClr val="tx1"/>
          </a:solidFill>
          <a:latin typeface="Calibri" pitchFamily="31" charset="0"/>
          <a:ea typeface="ＭＳ Ｐゴシック" pitchFamily="31" charset="-128"/>
          <a:cs typeface="ＭＳ Ｐゴシック"/>
        </a:defRPr>
      </a:lvl5pPr>
      <a:lvl6pPr marL="457138" algn="ctr" defTabSz="457138" rtl="0" eaLnBrk="1" fontAlgn="base" hangingPunct="1">
        <a:spcBef>
          <a:spcPct val="0"/>
        </a:spcBef>
        <a:spcAft>
          <a:spcPct val="0"/>
        </a:spcAft>
        <a:defRPr sz="4400">
          <a:solidFill>
            <a:schemeClr val="tx1"/>
          </a:solidFill>
          <a:latin typeface="Calibri" pitchFamily="31" charset="0"/>
          <a:ea typeface="ＭＳ Ｐゴシック" pitchFamily="31" charset="-128"/>
        </a:defRPr>
      </a:lvl6pPr>
      <a:lvl7pPr marL="914276" algn="ctr" defTabSz="457138" rtl="0" eaLnBrk="1" fontAlgn="base" hangingPunct="1">
        <a:spcBef>
          <a:spcPct val="0"/>
        </a:spcBef>
        <a:spcAft>
          <a:spcPct val="0"/>
        </a:spcAft>
        <a:defRPr sz="4400">
          <a:solidFill>
            <a:schemeClr val="tx1"/>
          </a:solidFill>
          <a:latin typeface="Calibri" pitchFamily="31" charset="0"/>
          <a:ea typeface="ＭＳ Ｐゴシック" pitchFamily="31" charset="-128"/>
        </a:defRPr>
      </a:lvl7pPr>
      <a:lvl8pPr marL="1371414" algn="ctr" defTabSz="457138" rtl="0" eaLnBrk="1" fontAlgn="base" hangingPunct="1">
        <a:spcBef>
          <a:spcPct val="0"/>
        </a:spcBef>
        <a:spcAft>
          <a:spcPct val="0"/>
        </a:spcAft>
        <a:defRPr sz="4400">
          <a:solidFill>
            <a:schemeClr val="tx1"/>
          </a:solidFill>
          <a:latin typeface="Calibri" pitchFamily="31" charset="0"/>
          <a:ea typeface="ＭＳ Ｐゴシック" pitchFamily="31" charset="-128"/>
        </a:defRPr>
      </a:lvl8pPr>
      <a:lvl9pPr marL="1828553" algn="ctr" defTabSz="457138" rtl="0" eaLnBrk="1" fontAlgn="base" hangingPunct="1">
        <a:spcBef>
          <a:spcPct val="0"/>
        </a:spcBef>
        <a:spcAft>
          <a:spcPct val="0"/>
        </a:spcAft>
        <a:defRPr sz="4400">
          <a:solidFill>
            <a:schemeClr val="tx1"/>
          </a:solidFill>
          <a:latin typeface="Calibri" pitchFamily="31" charset="0"/>
          <a:ea typeface="ＭＳ Ｐゴシック" pitchFamily="31" charset="-128"/>
        </a:defRPr>
      </a:lvl9pPr>
    </p:titleStyle>
    <p:bodyStyle>
      <a:lvl1pPr marL="342854" indent="-342854" algn="l" defTabSz="457138" rtl="0" eaLnBrk="1" fontAlgn="base" hangingPunct="1">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1" fontAlgn="base" hangingPunct="1">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1" fontAlgn="base" hangingPunct="1">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1" fontAlgn="base" hangingPunct="1">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1" fontAlgn="base" hangingPunct="1">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38" rtl="0" eaLnBrk="1" latinLnBrk="0" hangingPunct="1">
        <a:defRPr sz="1800" kern="1200">
          <a:solidFill>
            <a:schemeClr val="tx1"/>
          </a:solidFill>
          <a:latin typeface="+mn-lt"/>
          <a:ea typeface="+mn-ea"/>
          <a:cs typeface="+mn-cs"/>
        </a:defRPr>
      </a:lvl1pPr>
      <a:lvl2pPr marL="457138" algn="l" defTabSz="457138" rtl="0" eaLnBrk="1" latinLnBrk="0" hangingPunct="1">
        <a:defRPr sz="1800" kern="1200">
          <a:solidFill>
            <a:schemeClr val="tx1"/>
          </a:solidFill>
          <a:latin typeface="+mn-lt"/>
          <a:ea typeface="+mn-ea"/>
          <a:cs typeface="+mn-cs"/>
        </a:defRPr>
      </a:lvl2pPr>
      <a:lvl3pPr marL="914276" algn="l" defTabSz="457138" rtl="0" eaLnBrk="1" latinLnBrk="0" hangingPunct="1">
        <a:defRPr sz="1800" kern="1200">
          <a:solidFill>
            <a:schemeClr val="tx1"/>
          </a:solidFill>
          <a:latin typeface="+mn-lt"/>
          <a:ea typeface="+mn-ea"/>
          <a:cs typeface="+mn-cs"/>
        </a:defRPr>
      </a:lvl3pPr>
      <a:lvl4pPr marL="1371414" algn="l" defTabSz="457138" rtl="0" eaLnBrk="1" latinLnBrk="0" hangingPunct="1">
        <a:defRPr sz="1800" kern="1200">
          <a:solidFill>
            <a:schemeClr val="tx1"/>
          </a:solidFill>
          <a:latin typeface="+mn-lt"/>
          <a:ea typeface="+mn-ea"/>
          <a:cs typeface="+mn-cs"/>
        </a:defRPr>
      </a:lvl4pPr>
      <a:lvl5pPr marL="1828553" algn="l" defTabSz="457138" rtl="0" eaLnBrk="1" latinLnBrk="0" hangingPunct="1">
        <a:defRPr sz="1800" kern="1200">
          <a:solidFill>
            <a:schemeClr val="tx1"/>
          </a:solidFill>
          <a:latin typeface="+mn-lt"/>
          <a:ea typeface="+mn-ea"/>
          <a:cs typeface="+mn-cs"/>
        </a:defRPr>
      </a:lvl5pPr>
      <a:lvl6pPr marL="2285691" algn="l" defTabSz="457138" rtl="0" eaLnBrk="1" latinLnBrk="0" hangingPunct="1">
        <a:defRPr sz="1800" kern="1200">
          <a:solidFill>
            <a:schemeClr val="tx1"/>
          </a:solidFill>
          <a:latin typeface="+mn-lt"/>
          <a:ea typeface="+mn-ea"/>
          <a:cs typeface="+mn-cs"/>
        </a:defRPr>
      </a:lvl6pPr>
      <a:lvl7pPr marL="2742828" algn="l" defTabSz="457138" rtl="0" eaLnBrk="1" latinLnBrk="0" hangingPunct="1">
        <a:defRPr sz="1800" kern="1200">
          <a:solidFill>
            <a:schemeClr val="tx1"/>
          </a:solidFill>
          <a:latin typeface="+mn-lt"/>
          <a:ea typeface="+mn-ea"/>
          <a:cs typeface="+mn-cs"/>
        </a:defRPr>
      </a:lvl7pPr>
      <a:lvl8pPr marL="3199965" algn="l" defTabSz="457138" rtl="0" eaLnBrk="1" latinLnBrk="0" hangingPunct="1">
        <a:defRPr sz="1800" kern="1200">
          <a:solidFill>
            <a:schemeClr val="tx1"/>
          </a:solidFill>
          <a:latin typeface="+mn-lt"/>
          <a:ea typeface="+mn-ea"/>
          <a:cs typeface="+mn-cs"/>
        </a:defRPr>
      </a:lvl8pPr>
      <a:lvl9pPr marL="3657104" algn="l" defTabSz="45713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69865" y="654154"/>
            <a:ext cx="5188770" cy="5188770"/>
          </a:xfrm>
          <a:prstGeom prst="rect">
            <a:avLst/>
          </a:prstGeom>
        </p:spPr>
      </p:pic>
    </p:spTree>
    <p:extLst>
      <p:ext uri="{BB962C8B-B14F-4D97-AF65-F5344CB8AC3E}">
        <p14:creationId xmlns:p14="http://schemas.microsoft.com/office/powerpoint/2010/main" val="2393042531"/>
      </p:ext>
    </p:extLst>
  </p:cSld>
  <p:clrMap bg1="lt1" tx1="dk1" bg2="lt2" tx2="dk2" accent1="accent1" accent2="accent2" accent3="accent3" accent4="accent4" accent5="accent5" accent6="accent6" hlink="hlink" folHlink="folHlink"/>
  <p:sldLayoutIdLst>
    <p:sldLayoutId id="2147483739" r:id="rId1"/>
    <p:sldLayoutId id="2147483741" r:id="rId2"/>
  </p:sldLayoutIdLst>
  <p:hf hdr="0" ftr="0" dt="0"/>
  <p:txStyles>
    <p:titleStyle>
      <a:lvl1pPr algn="ctr" defTabSz="457138" rtl="0" eaLnBrk="0" fontAlgn="base" hangingPunct="0">
        <a:spcBef>
          <a:spcPct val="0"/>
        </a:spcBef>
        <a:spcAft>
          <a:spcPct val="0"/>
        </a:spcAft>
        <a:defRPr sz="4400" kern="1200">
          <a:solidFill>
            <a:schemeClr val="tx1"/>
          </a:solidFill>
          <a:latin typeface="+mj-lt"/>
          <a:ea typeface="ＭＳ Ｐゴシック" pitchFamily="31" charset="-128"/>
          <a:cs typeface="ＭＳ Ｐゴシック"/>
        </a:defRPr>
      </a:lvl1pPr>
      <a:lvl2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2pPr>
      <a:lvl3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3pPr>
      <a:lvl4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4pPr>
      <a:lvl5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5pPr>
      <a:lvl6pPr marL="457138" algn="ctr" defTabSz="457138" rtl="0" fontAlgn="base">
        <a:spcBef>
          <a:spcPct val="0"/>
        </a:spcBef>
        <a:spcAft>
          <a:spcPct val="0"/>
        </a:spcAft>
        <a:defRPr sz="4400">
          <a:solidFill>
            <a:schemeClr val="tx1"/>
          </a:solidFill>
          <a:latin typeface="Calibri" pitchFamily="31" charset="0"/>
          <a:ea typeface="ＭＳ Ｐゴシック" pitchFamily="31" charset="-128"/>
        </a:defRPr>
      </a:lvl6pPr>
      <a:lvl7pPr marL="914276" algn="ctr" defTabSz="457138" rtl="0" fontAlgn="base">
        <a:spcBef>
          <a:spcPct val="0"/>
        </a:spcBef>
        <a:spcAft>
          <a:spcPct val="0"/>
        </a:spcAft>
        <a:defRPr sz="4400">
          <a:solidFill>
            <a:schemeClr val="tx1"/>
          </a:solidFill>
          <a:latin typeface="Calibri" pitchFamily="31" charset="0"/>
          <a:ea typeface="ＭＳ Ｐゴシック" pitchFamily="31" charset="-128"/>
        </a:defRPr>
      </a:lvl7pPr>
      <a:lvl8pPr marL="1371414" algn="ctr" defTabSz="457138" rtl="0" fontAlgn="base">
        <a:spcBef>
          <a:spcPct val="0"/>
        </a:spcBef>
        <a:spcAft>
          <a:spcPct val="0"/>
        </a:spcAft>
        <a:defRPr sz="4400">
          <a:solidFill>
            <a:schemeClr val="tx1"/>
          </a:solidFill>
          <a:latin typeface="Calibri" pitchFamily="31" charset="0"/>
          <a:ea typeface="ＭＳ Ｐゴシック" pitchFamily="31" charset="-128"/>
        </a:defRPr>
      </a:lvl8pPr>
      <a:lvl9pPr marL="1828553" algn="ctr" defTabSz="457138" rtl="0" fontAlgn="base">
        <a:spcBef>
          <a:spcPct val="0"/>
        </a:spcBef>
        <a:spcAft>
          <a:spcPct val="0"/>
        </a:spcAft>
        <a:defRPr sz="4400">
          <a:solidFill>
            <a:schemeClr val="tx1"/>
          </a:solidFill>
          <a:latin typeface="Calibri" pitchFamily="31" charset="0"/>
          <a:ea typeface="ＭＳ Ｐゴシック" pitchFamily="31" charset="-128"/>
        </a:defRPr>
      </a:lvl9pPr>
    </p:titleStyle>
    <p:bodyStyle>
      <a:lvl1pPr marL="342854" indent="-342854" algn="l" defTabSz="457138" rtl="0" eaLnBrk="0" fontAlgn="base" hangingPunct="0">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0" fontAlgn="base" hangingPunct="0">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0" fontAlgn="base" hangingPunct="0">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38" rtl="0" eaLnBrk="1" latinLnBrk="0" hangingPunct="1">
        <a:defRPr sz="1800" kern="1200">
          <a:solidFill>
            <a:schemeClr val="tx1"/>
          </a:solidFill>
          <a:latin typeface="+mn-lt"/>
          <a:ea typeface="+mn-ea"/>
          <a:cs typeface="+mn-cs"/>
        </a:defRPr>
      </a:lvl1pPr>
      <a:lvl2pPr marL="457138" algn="l" defTabSz="457138" rtl="0" eaLnBrk="1" latinLnBrk="0" hangingPunct="1">
        <a:defRPr sz="1800" kern="1200">
          <a:solidFill>
            <a:schemeClr val="tx1"/>
          </a:solidFill>
          <a:latin typeface="+mn-lt"/>
          <a:ea typeface="+mn-ea"/>
          <a:cs typeface="+mn-cs"/>
        </a:defRPr>
      </a:lvl2pPr>
      <a:lvl3pPr marL="914276" algn="l" defTabSz="457138" rtl="0" eaLnBrk="1" latinLnBrk="0" hangingPunct="1">
        <a:defRPr sz="1800" kern="1200">
          <a:solidFill>
            <a:schemeClr val="tx1"/>
          </a:solidFill>
          <a:latin typeface="+mn-lt"/>
          <a:ea typeface="+mn-ea"/>
          <a:cs typeface="+mn-cs"/>
        </a:defRPr>
      </a:lvl3pPr>
      <a:lvl4pPr marL="1371414" algn="l" defTabSz="457138" rtl="0" eaLnBrk="1" latinLnBrk="0" hangingPunct="1">
        <a:defRPr sz="1800" kern="1200">
          <a:solidFill>
            <a:schemeClr val="tx1"/>
          </a:solidFill>
          <a:latin typeface="+mn-lt"/>
          <a:ea typeface="+mn-ea"/>
          <a:cs typeface="+mn-cs"/>
        </a:defRPr>
      </a:lvl4pPr>
      <a:lvl5pPr marL="1828553" algn="l" defTabSz="457138" rtl="0" eaLnBrk="1" latinLnBrk="0" hangingPunct="1">
        <a:defRPr sz="1800" kern="1200">
          <a:solidFill>
            <a:schemeClr val="tx1"/>
          </a:solidFill>
          <a:latin typeface="+mn-lt"/>
          <a:ea typeface="+mn-ea"/>
          <a:cs typeface="+mn-cs"/>
        </a:defRPr>
      </a:lvl5pPr>
      <a:lvl6pPr marL="2285691" algn="l" defTabSz="457138" rtl="0" eaLnBrk="1" latinLnBrk="0" hangingPunct="1">
        <a:defRPr sz="1800" kern="1200">
          <a:solidFill>
            <a:schemeClr val="tx1"/>
          </a:solidFill>
          <a:latin typeface="+mn-lt"/>
          <a:ea typeface="+mn-ea"/>
          <a:cs typeface="+mn-cs"/>
        </a:defRPr>
      </a:lvl6pPr>
      <a:lvl7pPr marL="2742828" algn="l" defTabSz="457138" rtl="0" eaLnBrk="1" latinLnBrk="0" hangingPunct="1">
        <a:defRPr sz="1800" kern="1200">
          <a:solidFill>
            <a:schemeClr val="tx1"/>
          </a:solidFill>
          <a:latin typeface="+mn-lt"/>
          <a:ea typeface="+mn-ea"/>
          <a:cs typeface="+mn-cs"/>
        </a:defRPr>
      </a:lvl7pPr>
      <a:lvl8pPr marL="3199965" algn="l" defTabSz="457138" rtl="0" eaLnBrk="1" latinLnBrk="0" hangingPunct="1">
        <a:defRPr sz="1800" kern="1200">
          <a:solidFill>
            <a:schemeClr val="tx1"/>
          </a:solidFill>
          <a:latin typeface="+mn-lt"/>
          <a:ea typeface="+mn-ea"/>
          <a:cs typeface="+mn-cs"/>
        </a:defRPr>
      </a:lvl8pPr>
      <a:lvl9pPr marL="3657104" algn="l" defTabSz="45713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678434" y="182516"/>
            <a:ext cx="1211032" cy="1191939"/>
          </a:xfrm>
          <a:prstGeom prst="rect">
            <a:avLst/>
          </a:prstGeom>
        </p:spPr>
      </p:pic>
      <p:sp>
        <p:nvSpPr>
          <p:cNvPr id="10" name="Platshållare för datum 3"/>
          <p:cNvSpPr>
            <a:spLocks noGrp="1"/>
          </p:cNvSpPr>
          <p:nvPr>
            <p:ph type="dt" sz="half" idx="2"/>
          </p:nvPr>
        </p:nvSpPr>
        <p:spPr>
          <a:xfrm>
            <a:off x="351898" y="6364654"/>
            <a:ext cx="1484923" cy="365125"/>
          </a:xfrm>
          <a:prstGeom prst="rect">
            <a:avLst/>
          </a:prstGeom>
        </p:spPr>
        <p:txBody>
          <a:bodyPr vert="horz" wrap="square" lIns="91440" tIns="45720" rIns="91440" bIns="45720" numCol="1" anchor="t" anchorCtr="0" compatLnSpc="1">
            <a:prstTxWarp prst="textNoShape">
              <a:avLst/>
            </a:prstTxWarp>
          </a:bodyPr>
          <a:lstStyle>
            <a:lvl1pPr>
              <a:defRPr sz="900">
                <a:solidFill>
                  <a:schemeClr val="accent1">
                    <a:lumMod val="50000"/>
                  </a:schemeClr>
                </a:solidFill>
                <a:latin typeface="Bell Gothic Light"/>
              </a:defRPr>
            </a:lvl1pPr>
          </a:lstStyle>
          <a:p>
            <a:pPr>
              <a:defRPr/>
            </a:pPr>
            <a:endParaRPr lang="sv-SE" dirty="0"/>
          </a:p>
        </p:txBody>
      </p:sp>
      <p:sp>
        <p:nvSpPr>
          <p:cNvPr id="11" name="Platshållare för sidfot 4"/>
          <p:cNvSpPr>
            <a:spLocks noGrp="1"/>
          </p:cNvSpPr>
          <p:nvPr>
            <p:ph type="ftr" sz="quarter" idx="3"/>
          </p:nvPr>
        </p:nvSpPr>
        <p:spPr>
          <a:xfrm>
            <a:off x="1916723" y="6364654"/>
            <a:ext cx="2655277" cy="356821"/>
          </a:xfrm>
          <a:prstGeom prst="rect">
            <a:avLst/>
          </a:prstGeom>
        </p:spPr>
        <p:txBody>
          <a:bodyPr vert="horz" wrap="square" lIns="91440" tIns="45720" rIns="91440" bIns="45720" numCol="1" anchor="t" anchorCtr="0" compatLnSpc="1">
            <a:prstTxWarp prst="textNoShape">
              <a:avLst/>
            </a:prstTxWarp>
          </a:bodyPr>
          <a:lstStyle>
            <a:lvl1pPr>
              <a:defRPr sz="900">
                <a:solidFill>
                  <a:schemeClr val="accent1">
                    <a:lumMod val="50000"/>
                  </a:schemeClr>
                </a:solidFill>
                <a:latin typeface="Bell Gothic Light"/>
              </a:defRPr>
            </a:lvl1pPr>
          </a:lstStyle>
          <a:p>
            <a:pPr>
              <a:defRPr/>
            </a:pPr>
            <a:endParaRPr lang="sv-SE" dirty="0"/>
          </a:p>
        </p:txBody>
      </p:sp>
      <p:sp>
        <p:nvSpPr>
          <p:cNvPr id="12" name="Platshållare för bildnummer 5"/>
          <p:cNvSpPr>
            <a:spLocks noGrp="1"/>
          </p:cNvSpPr>
          <p:nvPr>
            <p:ph type="sldNum" sz="quarter" idx="4"/>
          </p:nvPr>
        </p:nvSpPr>
        <p:spPr>
          <a:xfrm>
            <a:off x="6814981" y="6364654"/>
            <a:ext cx="1994877" cy="347540"/>
          </a:xfrm>
          <a:prstGeom prst="rect">
            <a:avLst/>
          </a:prstGeom>
        </p:spPr>
        <p:txBody>
          <a:bodyPr wrap="square" numCol="1" anchor="t" anchorCtr="0" compatLnSpc="1">
            <a:prstTxWarp prst="textNoShape">
              <a:avLst/>
            </a:prstTxWarp>
          </a:bodyPr>
          <a:lstStyle>
            <a:lvl1pPr algn="r">
              <a:defRPr sz="900">
                <a:solidFill>
                  <a:schemeClr val="accent1">
                    <a:lumMod val="50000"/>
                  </a:schemeClr>
                </a:solidFill>
                <a:latin typeface="Calibri" pitchFamily="31" charset="0"/>
              </a:defRPr>
            </a:lvl1pPr>
          </a:lstStyle>
          <a:p>
            <a:pPr>
              <a:defRPr/>
            </a:pPr>
            <a:fld id="{20D37FCA-3DE3-40B4-AA6D-F4C03BA9DED3}" type="slidenum">
              <a:rPr lang="sv-SE" smtClean="0"/>
              <a:pPr>
                <a:defRPr/>
              </a:pPr>
              <a:t>‹#›</a:t>
            </a:fld>
            <a:endParaRPr lang="sv-SE" dirty="0"/>
          </a:p>
        </p:txBody>
      </p:sp>
      <p:pic>
        <p:nvPicPr>
          <p:cNvPr id="2" name="Bildobjekt 1"/>
          <p:cNvPicPr>
            <a:picLocks noChangeAspect="1"/>
          </p:cNvPicPr>
          <p:nvPr userDrawn="1"/>
        </p:nvPicPr>
        <p:blipFill rotWithShape="1">
          <a:blip r:embed="rId7">
            <a:extLst>
              <a:ext uri="{28A0092B-C50C-407E-A947-70E740481C1C}">
                <a14:useLocalDpi xmlns:a14="http://schemas.microsoft.com/office/drawing/2010/main" val="0"/>
              </a:ext>
            </a:extLst>
          </a:blip>
          <a:srcRect l="16808" r="-1"/>
          <a:stretch/>
        </p:blipFill>
        <p:spPr>
          <a:xfrm>
            <a:off x="-28279" y="6302788"/>
            <a:ext cx="12155192" cy="555212"/>
          </a:xfrm>
          <a:prstGeom prst="rect">
            <a:avLst/>
          </a:prstGeom>
        </p:spPr>
      </p:pic>
    </p:spTree>
    <p:extLst>
      <p:ext uri="{BB962C8B-B14F-4D97-AF65-F5344CB8AC3E}">
        <p14:creationId xmlns:p14="http://schemas.microsoft.com/office/powerpoint/2010/main" val="1769291765"/>
      </p:ext>
    </p:extLst>
  </p:cSld>
  <p:clrMap bg1="lt1" tx1="dk1" bg2="lt2" tx2="dk2" accent1="accent1" accent2="accent2" accent3="accent3" accent4="accent4" accent5="accent5" accent6="accent6" hlink="hlink" folHlink="folHlink"/>
  <p:sldLayoutIdLst>
    <p:sldLayoutId id="2147483740" r:id="rId1"/>
    <p:sldLayoutId id="2147483734" r:id="rId2"/>
    <p:sldLayoutId id="2147483759" r:id="rId3"/>
    <p:sldLayoutId id="2147483761" r:id="rId4"/>
  </p:sldLayoutIdLst>
  <p:hf hdr="0" ftr="0" dt="0"/>
  <p:txStyles>
    <p:titleStyle>
      <a:lvl1pPr algn="ctr" defTabSz="457138" rtl="0" eaLnBrk="0" fontAlgn="base" hangingPunct="0">
        <a:spcBef>
          <a:spcPct val="0"/>
        </a:spcBef>
        <a:spcAft>
          <a:spcPct val="0"/>
        </a:spcAft>
        <a:defRPr sz="4400" kern="1200">
          <a:solidFill>
            <a:schemeClr val="tx1"/>
          </a:solidFill>
          <a:latin typeface="+mj-lt"/>
          <a:ea typeface="ＭＳ Ｐゴシック" pitchFamily="31" charset="-128"/>
          <a:cs typeface="ＭＳ Ｐゴシック"/>
        </a:defRPr>
      </a:lvl1pPr>
      <a:lvl2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2pPr>
      <a:lvl3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3pPr>
      <a:lvl4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4pPr>
      <a:lvl5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5pPr>
      <a:lvl6pPr marL="457138" algn="ctr" defTabSz="457138" rtl="0" fontAlgn="base">
        <a:spcBef>
          <a:spcPct val="0"/>
        </a:spcBef>
        <a:spcAft>
          <a:spcPct val="0"/>
        </a:spcAft>
        <a:defRPr sz="4400">
          <a:solidFill>
            <a:schemeClr val="tx1"/>
          </a:solidFill>
          <a:latin typeface="Calibri" pitchFamily="31" charset="0"/>
          <a:ea typeface="ＭＳ Ｐゴシック" pitchFamily="31" charset="-128"/>
        </a:defRPr>
      </a:lvl6pPr>
      <a:lvl7pPr marL="914276" algn="ctr" defTabSz="457138" rtl="0" fontAlgn="base">
        <a:spcBef>
          <a:spcPct val="0"/>
        </a:spcBef>
        <a:spcAft>
          <a:spcPct val="0"/>
        </a:spcAft>
        <a:defRPr sz="4400">
          <a:solidFill>
            <a:schemeClr val="tx1"/>
          </a:solidFill>
          <a:latin typeface="Calibri" pitchFamily="31" charset="0"/>
          <a:ea typeface="ＭＳ Ｐゴシック" pitchFamily="31" charset="-128"/>
        </a:defRPr>
      </a:lvl7pPr>
      <a:lvl8pPr marL="1371414" algn="ctr" defTabSz="457138" rtl="0" fontAlgn="base">
        <a:spcBef>
          <a:spcPct val="0"/>
        </a:spcBef>
        <a:spcAft>
          <a:spcPct val="0"/>
        </a:spcAft>
        <a:defRPr sz="4400">
          <a:solidFill>
            <a:schemeClr val="tx1"/>
          </a:solidFill>
          <a:latin typeface="Calibri" pitchFamily="31" charset="0"/>
          <a:ea typeface="ＭＳ Ｐゴシック" pitchFamily="31" charset="-128"/>
        </a:defRPr>
      </a:lvl8pPr>
      <a:lvl9pPr marL="1828553" algn="ctr" defTabSz="457138" rtl="0" fontAlgn="base">
        <a:spcBef>
          <a:spcPct val="0"/>
        </a:spcBef>
        <a:spcAft>
          <a:spcPct val="0"/>
        </a:spcAft>
        <a:defRPr sz="4400">
          <a:solidFill>
            <a:schemeClr val="tx1"/>
          </a:solidFill>
          <a:latin typeface="Calibri" pitchFamily="31" charset="0"/>
          <a:ea typeface="ＭＳ Ｐゴシック" pitchFamily="31" charset="-128"/>
        </a:defRPr>
      </a:lvl9pPr>
    </p:titleStyle>
    <p:bodyStyle>
      <a:lvl1pPr marL="342854" indent="-342854" algn="l" defTabSz="457138" rtl="0" eaLnBrk="0" fontAlgn="base" hangingPunct="0">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0" fontAlgn="base" hangingPunct="0">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0" fontAlgn="base" hangingPunct="0">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38" rtl="0" eaLnBrk="1" latinLnBrk="0" hangingPunct="1">
        <a:defRPr sz="1800" kern="1200">
          <a:solidFill>
            <a:schemeClr val="tx1"/>
          </a:solidFill>
          <a:latin typeface="+mn-lt"/>
          <a:ea typeface="+mn-ea"/>
          <a:cs typeface="+mn-cs"/>
        </a:defRPr>
      </a:lvl1pPr>
      <a:lvl2pPr marL="457138" algn="l" defTabSz="457138" rtl="0" eaLnBrk="1" latinLnBrk="0" hangingPunct="1">
        <a:defRPr sz="1800" kern="1200">
          <a:solidFill>
            <a:schemeClr val="tx1"/>
          </a:solidFill>
          <a:latin typeface="+mn-lt"/>
          <a:ea typeface="+mn-ea"/>
          <a:cs typeface="+mn-cs"/>
        </a:defRPr>
      </a:lvl2pPr>
      <a:lvl3pPr marL="914276" algn="l" defTabSz="457138" rtl="0" eaLnBrk="1" latinLnBrk="0" hangingPunct="1">
        <a:defRPr sz="1800" kern="1200">
          <a:solidFill>
            <a:schemeClr val="tx1"/>
          </a:solidFill>
          <a:latin typeface="+mn-lt"/>
          <a:ea typeface="+mn-ea"/>
          <a:cs typeface="+mn-cs"/>
        </a:defRPr>
      </a:lvl3pPr>
      <a:lvl4pPr marL="1371414" algn="l" defTabSz="457138" rtl="0" eaLnBrk="1" latinLnBrk="0" hangingPunct="1">
        <a:defRPr sz="1800" kern="1200">
          <a:solidFill>
            <a:schemeClr val="tx1"/>
          </a:solidFill>
          <a:latin typeface="+mn-lt"/>
          <a:ea typeface="+mn-ea"/>
          <a:cs typeface="+mn-cs"/>
        </a:defRPr>
      </a:lvl4pPr>
      <a:lvl5pPr marL="1828553" algn="l" defTabSz="457138" rtl="0" eaLnBrk="1" latinLnBrk="0" hangingPunct="1">
        <a:defRPr sz="1800" kern="1200">
          <a:solidFill>
            <a:schemeClr val="tx1"/>
          </a:solidFill>
          <a:latin typeface="+mn-lt"/>
          <a:ea typeface="+mn-ea"/>
          <a:cs typeface="+mn-cs"/>
        </a:defRPr>
      </a:lvl5pPr>
      <a:lvl6pPr marL="2285691" algn="l" defTabSz="457138" rtl="0" eaLnBrk="1" latinLnBrk="0" hangingPunct="1">
        <a:defRPr sz="1800" kern="1200">
          <a:solidFill>
            <a:schemeClr val="tx1"/>
          </a:solidFill>
          <a:latin typeface="+mn-lt"/>
          <a:ea typeface="+mn-ea"/>
          <a:cs typeface="+mn-cs"/>
        </a:defRPr>
      </a:lvl6pPr>
      <a:lvl7pPr marL="2742828" algn="l" defTabSz="457138" rtl="0" eaLnBrk="1" latinLnBrk="0" hangingPunct="1">
        <a:defRPr sz="1800" kern="1200">
          <a:solidFill>
            <a:schemeClr val="tx1"/>
          </a:solidFill>
          <a:latin typeface="+mn-lt"/>
          <a:ea typeface="+mn-ea"/>
          <a:cs typeface="+mn-cs"/>
        </a:defRPr>
      </a:lvl7pPr>
      <a:lvl8pPr marL="3199965" algn="l" defTabSz="457138" rtl="0" eaLnBrk="1" latinLnBrk="0" hangingPunct="1">
        <a:defRPr sz="1800" kern="1200">
          <a:solidFill>
            <a:schemeClr val="tx1"/>
          </a:solidFill>
          <a:latin typeface="+mn-lt"/>
          <a:ea typeface="+mn-ea"/>
          <a:cs typeface="+mn-cs"/>
        </a:defRPr>
      </a:lvl8pPr>
      <a:lvl9pPr marL="3657104" algn="l" defTabSz="45713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ildobjekt 3"/>
          <p:cNvPicPr>
            <a:picLocks noChangeAspect="1"/>
          </p:cNvPicPr>
          <p:nvPr userDrawn="1"/>
        </p:nvPicPr>
        <p:blipFill rotWithShape="1">
          <a:blip r:embed="rId8">
            <a:extLst>
              <a:ext uri="{28A0092B-C50C-407E-A947-70E740481C1C}">
                <a14:useLocalDpi xmlns:a14="http://schemas.microsoft.com/office/drawing/2010/main" val="0"/>
              </a:ext>
            </a:extLst>
          </a:blip>
          <a:srcRect l="16808" r="-1"/>
          <a:stretch/>
        </p:blipFill>
        <p:spPr>
          <a:xfrm>
            <a:off x="-28279" y="6302788"/>
            <a:ext cx="12155192" cy="555212"/>
          </a:xfrm>
          <a:prstGeom prst="rect">
            <a:avLst/>
          </a:prstGeom>
        </p:spPr>
      </p:pic>
      <p:pic>
        <p:nvPicPr>
          <p:cNvPr id="7" name="Bildobjekt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78434" y="182516"/>
            <a:ext cx="1211032" cy="1191939"/>
          </a:xfrm>
          <a:prstGeom prst="rect">
            <a:avLst/>
          </a:prstGeom>
        </p:spPr>
      </p:pic>
    </p:spTree>
    <p:extLst>
      <p:ext uri="{BB962C8B-B14F-4D97-AF65-F5344CB8AC3E}">
        <p14:creationId xmlns:p14="http://schemas.microsoft.com/office/powerpoint/2010/main" val="66015605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35" r:id="rId3"/>
    <p:sldLayoutId id="2147483736" r:id="rId4"/>
    <p:sldLayoutId id="2147483737" r:id="rId5"/>
    <p:sldLayoutId id="2147483760" r:id="rId6"/>
  </p:sldLayoutIdLst>
  <p:hf hdr="0" ftr="0" dt="0"/>
  <p:txStyles>
    <p:titleStyle>
      <a:lvl1pPr algn="ctr" defTabSz="457138" rtl="0" eaLnBrk="0" fontAlgn="base" hangingPunct="0">
        <a:spcBef>
          <a:spcPct val="0"/>
        </a:spcBef>
        <a:spcAft>
          <a:spcPct val="0"/>
        </a:spcAft>
        <a:defRPr sz="4400" kern="1200">
          <a:solidFill>
            <a:schemeClr val="tx1"/>
          </a:solidFill>
          <a:latin typeface="+mj-lt"/>
          <a:ea typeface="ＭＳ Ｐゴシック" pitchFamily="31" charset="-128"/>
          <a:cs typeface="ＭＳ Ｐゴシック"/>
        </a:defRPr>
      </a:lvl1pPr>
      <a:lvl2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2pPr>
      <a:lvl3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3pPr>
      <a:lvl4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4pPr>
      <a:lvl5pPr algn="ctr" defTabSz="457138" rtl="0" eaLnBrk="0" fontAlgn="base" hangingPunct="0">
        <a:spcBef>
          <a:spcPct val="0"/>
        </a:spcBef>
        <a:spcAft>
          <a:spcPct val="0"/>
        </a:spcAft>
        <a:defRPr sz="4400">
          <a:solidFill>
            <a:schemeClr val="tx1"/>
          </a:solidFill>
          <a:latin typeface="Calibri" pitchFamily="31" charset="0"/>
          <a:ea typeface="ＭＳ Ｐゴシック" pitchFamily="31" charset="-128"/>
          <a:cs typeface="ＭＳ Ｐゴシック"/>
        </a:defRPr>
      </a:lvl5pPr>
      <a:lvl6pPr marL="457138" algn="ctr" defTabSz="457138" rtl="0" fontAlgn="base">
        <a:spcBef>
          <a:spcPct val="0"/>
        </a:spcBef>
        <a:spcAft>
          <a:spcPct val="0"/>
        </a:spcAft>
        <a:defRPr sz="4400">
          <a:solidFill>
            <a:schemeClr val="tx1"/>
          </a:solidFill>
          <a:latin typeface="Calibri" pitchFamily="31" charset="0"/>
          <a:ea typeface="ＭＳ Ｐゴシック" pitchFamily="31" charset="-128"/>
        </a:defRPr>
      </a:lvl6pPr>
      <a:lvl7pPr marL="914276" algn="ctr" defTabSz="457138" rtl="0" fontAlgn="base">
        <a:spcBef>
          <a:spcPct val="0"/>
        </a:spcBef>
        <a:spcAft>
          <a:spcPct val="0"/>
        </a:spcAft>
        <a:defRPr sz="4400">
          <a:solidFill>
            <a:schemeClr val="tx1"/>
          </a:solidFill>
          <a:latin typeface="Calibri" pitchFamily="31" charset="0"/>
          <a:ea typeface="ＭＳ Ｐゴシック" pitchFamily="31" charset="-128"/>
        </a:defRPr>
      </a:lvl7pPr>
      <a:lvl8pPr marL="1371414" algn="ctr" defTabSz="457138" rtl="0" fontAlgn="base">
        <a:spcBef>
          <a:spcPct val="0"/>
        </a:spcBef>
        <a:spcAft>
          <a:spcPct val="0"/>
        </a:spcAft>
        <a:defRPr sz="4400">
          <a:solidFill>
            <a:schemeClr val="tx1"/>
          </a:solidFill>
          <a:latin typeface="Calibri" pitchFamily="31" charset="0"/>
          <a:ea typeface="ＭＳ Ｐゴシック" pitchFamily="31" charset="-128"/>
        </a:defRPr>
      </a:lvl8pPr>
      <a:lvl9pPr marL="1828553" algn="ctr" defTabSz="457138" rtl="0" fontAlgn="base">
        <a:spcBef>
          <a:spcPct val="0"/>
        </a:spcBef>
        <a:spcAft>
          <a:spcPct val="0"/>
        </a:spcAft>
        <a:defRPr sz="4400">
          <a:solidFill>
            <a:schemeClr val="tx1"/>
          </a:solidFill>
          <a:latin typeface="Calibri" pitchFamily="31" charset="0"/>
          <a:ea typeface="ＭＳ Ｐゴシック" pitchFamily="31" charset="-128"/>
        </a:defRPr>
      </a:lvl9pPr>
    </p:titleStyle>
    <p:bodyStyle>
      <a:lvl1pPr marL="342854" indent="-342854" algn="l" defTabSz="457138" rtl="0" eaLnBrk="0" fontAlgn="base" hangingPunct="0">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0" fontAlgn="base" hangingPunct="0">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0" fontAlgn="base" hangingPunct="0">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38" rtl="0" eaLnBrk="1" latinLnBrk="0" hangingPunct="1">
        <a:defRPr sz="1800" kern="1200">
          <a:solidFill>
            <a:schemeClr val="tx1"/>
          </a:solidFill>
          <a:latin typeface="+mn-lt"/>
          <a:ea typeface="+mn-ea"/>
          <a:cs typeface="+mn-cs"/>
        </a:defRPr>
      </a:lvl1pPr>
      <a:lvl2pPr marL="457138" algn="l" defTabSz="457138" rtl="0" eaLnBrk="1" latinLnBrk="0" hangingPunct="1">
        <a:defRPr sz="1800" kern="1200">
          <a:solidFill>
            <a:schemeClr val="tx1"/>
          </a:solidFill>
          <a:latin typeface="+mn-lt"/>
          <a:ea typeface="+mn-ea"/>
          <a:cs typeface="+mn-cs"/>
        </a:defRPr>
      </a:lvl2pPr>
      <a:lvl3pPr marL="914276" algn="l" defTabSz="457138" rtl="0" eaLnBrk="1" latinLnBrk="0" hangingPunct="1">
        <a:defRPr sz="1800" kern="1200">
          <a:solidFill>
            <a:schemeClr val="tx1"/>
          </a:solidFill>
          <a:latin typeface="+mn-lt"/>
          <a:ea typeface="+mn-ea"/>
          <a:cs typeface="+mn-cs"/>
        </a:defRPr>
      </a:lvl3pPr>
      <a:lvl4pPr marL="1371414" algn="l" defTabSz="457138" rtl="0" eaLnBrk="1" latinLnBrk="0" hangingPunct="1">
        <a:defRPr sz="1800" kern="1200">
          <a:solidFill>
            <a:schemeClr val="tx1"/>
          </a:solidFill>
          <a:latin typeface="+mn-lt"/>
          <a:ea typeface="+mn-ea"/>
          <a:cs typeface="+mn-cs"/>
        </a:defRPr>
      </a:lvl4pPr>
      <a:lvl5pPr marL="1828553" algn="l" defTabSz="457138" rtl="0" eaLnBrk="1" latinLnBrk="0" hangingPunct="1">
        <a:defRPr sz="1800" kern="1200">
          <a:solidFill>
            <a:schemeClr val="tx1"/>
          </a:solidFill>
          <a:latin typeface="+mn-lt"/>
          <a:ea typeface="+mn-ea"/>
          <a:cs typeface="+mn-cs"/>
        </a:defRPr>
      </a:lvl5pPr>
      <a:lvl6pPr marL="2285691" algn="l" defTabSz="457138" rtl="0" eaLnBrk="1" latinLnBrk="0" hangingPunct="1">
        <a:defRPr sz="1800" kern="1200">
          <a:solidFill>
            <a:schemeClr val="tx1"/>
          </a:solidFill>
          <a:latin typeface="+mn-lt"/>
          <a:ea typeface="+mn-ea"/>
          <a:cs typeface="+mn-cs"/>
        </a:defRPr>
      </a:lvl6pPr>
      <a:lvl7pPr marL="2742828" algn="l" defTabSz="457138" rtl="0" eaLnBrk="1" latinLnBrk="0" hangingPunct="1">
        <a:defRPr sz="1800" kern="1200">
          <a:solidFill>
            <a:schemeClr val="tx1"/>
          </a:solidFill>
          <a:latin typeface="+mn-lt"/>
          <a:ea typeface="+mn-ea"/>
          <a:cs typeface="+mn-cs"/>
        </a:defRPr>
      </a:lvl7pPr>
      <a:lvl8pPr marL="3199965" algn="l" defTabSz="457138" rtl="0" eaLnBrk="1" latinLnBrk="0" hangingPunct="1">
        <a:defRPr sz="1800" kern="1200">
          <a:solidFill>
            <a:schemeClr val="tx1"/>
          </a:solidFill>
          <a:latin typeface="+mn-lt"/>
          <a:ea typeface="+mn-ea"/>
          <a:cs typeface="+mn-cs"/>
        </a:defRPr>
      </a:lvl8pPr>
      <a:lvl9pPr marL="3657104" algn="l" defTabSz="45713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hyperlink" Target="http://trafikverket.diva-portal.org/smash/get/diva2:1363969/FULLTEXT01.pdf"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mailto:indatastod@trafikverket.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mailto:indatastod@trafikverket.s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mailto:indatastod@trafikverket.s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mailto:indatastod@trafikverket.s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8279705" y="488515"/>
            <a:ext cx="3482235" cy="400110"/>
          </a:xfrm>
          <a:prstGeom prst="rect">
            <a:avLst/>
          </a:prstGeom>
          <a:noFill/>
        </p:spPr>
        <p:txBody>
          <a:bodyPr wrap="square" rtlCol="0">
            <a:spAutoFit/>
          </a:bodyPr>
          <a:lstStyle/>
          <a:p>
            <a:r>
              <a:rPr lang="sv-SE" sz="2000" b="1" dirty="0">
                <a:hlinkClick r:id="rId3"/>
              </a:rPr>
              <a:t>indatastod@trafikverket.se</a:t>
            </a:r>
            <a:endParaRPr lang="sv-SE" b="1" dirty="0"/>
          </a:p>
        </p:txBody>
      </p:sp>
      <p:sp>
        <p:nvSpPr>
          <p:cNvPr id="3" name="textruta 2">
            <a:extLst>
              <a:ext uri="{FF2B5EF4-FFF2-40B4-BE49-F238E27FC236}">
                <a16:creationId xmlns:a16="http://schemas.microsoft.com/office/drawing/2014/main" id="{102E4910-9414-42A9-AB66-9D4400FA2808}"/>
              </a:ext>
            </a:extLst>
          </p:cNvPr>
          <p:cNvSpPr txBox="1"/>
          <p:nvPr/>
        </p:nvSpPr>
        <p:spPr>
          <a:xfrm>
            <a:off x="0" y="6581001"/>
            <a:ext cx="3782861" cy="276999"/>
          </a:xfrm>
          <a:prstGeom prst="rect">
            <a:avLst/>
          </a:prstGeom>
          <a:noFill/>
        </p:spPr>
        <p:txBody>
          <a:bodyPr wrap="square" rtlCol="0">
            <a:spAutoFit/>
          </a:bodyPr>
          <a:lstStyle/>
          <a:p>
            <a:r>
              <a:rPr lang="sv-SE" sz="1200" dirty="0">
                <a:solidFill>
                  <a:schemeClr val="bg1">
                    <a:lumMod val="50000"/>
                  </a:schemeClr>
                </a:solidFill>
              </a:rPr>
              <a:t>Konfidentialitetsnivå: 1 – Ej känsligt</a:t>
            </a:r>
          </a:p>
        </p:txBody>
      </p:sp>
    </p:spTree>
    <p:extLst>
      <p:ext uri="{BB962C8B-B14F-4D97-AF65-F5344CB8AC3E}">
        <p14:creationId xmlns:p14="http://schemas.microsoft.com/office/powerpoint/2010/main" val="419840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6"/>
          <p:cNvSpPr>
            <a:spLocks noGrp="1"/>
          </p:cNvSpPr>
          <p:nvPr>
            <p:ph type="ctrTitle"/>
          </p:nvPr>
        </p:nvSpPr>
        <p:spPr>
          <a:xfrm>
            <a:off x="703340" y="690974"/>
            <a:ext cx="9733597" cy="615095"/>
          </a:xfrm>
        </p:spPr>
        <p:txBody>
          <a:bodyPr>
            <a:normAutofit fontScale="90000"/>
          </a:bodyPr>
          <a:lstStyle/>
          <a:p>
            <a:pPr algn="l"/>
            <a:r>
              <a:rPr lang="sv-SE" dirty="0"/>
              <a:t>Webbinarie maj 2024</a:t>
            </a:r>
          </a:p>
        </p:txBody>
      </p:sp>
      <p:sp>
        <p:nvSpPr>
          <p:cNvPr id="2" name="textruta 1"/>
          <p:cNvSpPr txBox="1"/>
          <p:nvPr/>
        </p:nvSpPr>
        <p:spPr>
          <a:xfrm>
            <a:off x="1177164" y="1729267"/>
            <a:ext cx="8309736" cy="523220"/>
          </a:xfrm>
          <a:prstGeom prst="rect">
            <a:avLst/>
          </a:prstGeom>
          <a:noFill/>
          <a:effectLst>
            <a:glow rad="63500">
              <a:schemeClr val="accent3">
                <a:satMod val="175000"/>
                <a:alpha val="40000"/>
              </a:schemeClr>
            </a:glow>
          </a:effectLst>
        </p:spPr>
        <p:txBody>
          <a:bodyPr wrap="square" rtlCol="0">
            <a:spAutoFit/>
          </a:bodyPr>
          <a:lstStyle/>
          <a:p>
            <a:r>
              <a:rPr lang="sv-SE" sz="2800" u="sng" dirty="0">
                <a:effectLst>
                  <a:outerShdw blurRad="38100" dist="38100" dir="2700000" algn="tl">
                    <a:srgbClr val="000000">
                      <a:alpha val="43137"/>
                    </a:srgbClr>
                  </a:outerShdw>
                </a:effectLst>
              </a:rPr>
              <a:t>3 kategorier</a:t>
            </a:r>
          </a:p>
        </p:txBody>
      </p:sp>
      <p:sp>
        <p:nvSpPr>
          <p:cNvPr id="5" name="textruta 4"/>
          <p:cNvSpPr txBox="1"/>
          <p:nvPr/>
        </p:nvSpPr>
        <p:spPr>
          <a:xfrm>
            <a:off x="8644678" y="6361804"/>
            <a:ext cx="3482235" cy="400110"/>
          </a:xfrm>
          <a:prstGeom prst="rect">
            <a:avLst/>
          </a:prstGeom>
          <a:noFill/>
        </p:spPr>
        <p:txBody>
          <a:bodyPr wrap="square" rtlCol="0">
            <a:spAutoFit/>
          </a:bodyPr>
          <a:lstStyle/>
          <a:p>
            <a:r>
              <a:rPr lang="sv-SE" sz="2000" b="1" dirty="0">
                <a:hlinkClick r:id="rId3"/>
              </a:rPr>
              <a:t>indatastod@trafikverket.se</a:t>
            </a:r>
            <a:endParaRPr lang="sv-SE" b="1" dirty="0"/>
          </a:p>
        </p:txBody>
      </p:sp>
      <p:sp>
        <p:nvSpPr>
          <p:cNvPr id="6" name="textruta 5">
            <a:extLst>
              <a:ext uri="{FF2B5EF4-FFF2-40B4-BE49-F238E27FC236}">
                <a16:creationId xmlns:a16="http://schemas.microsoft.com/office/drawing/2014/main" id="{E61DDE02-23B7-47EA-A4BF-86F56C9B79E9}"/>
              </a:ext>
            </a:extLst>
          </p:cNvPr>
          <p:cNvSpPr txBox="1"/>
          <p:nvPr/>
        </p:nvSpPr>
        <p:spPr>
          <a:xfrm>
            <a:off x="0" y="6581001"/>
            <a:ext cx="3782861" cy="276999"/>
          </a:xfrm>
          <a:prstGeom prst="rect">
            <a:avLst/>
          </a:prstGeom>
          <a:noFill/>
        </p:spPr>
        <p:txBody>
          <a:bodyPr wrap="square" rtlCol="0">
            <a:spAutoFit/>
          </a:bodyPr>
          <a:lstStyle/>
          <a:p>
            <a:r>
              <a:rPr lang="sv-SE" sz="1200" dirty="0"/>
              <a:t>Konfidentialitetsnivå: 1 – Ej känsligt</a:t>
            </a:r>
          </a:p>
        </p:txBody>
      </p:sp>
      <p:sp>
        <p:nvSpPr>
          <p:cNvPr id="12" name="Platshållare för text 2">
            <a:extLst>
              <a:ext uri="{FF2B5EF4-FFF2-40B4-BE49-F238E27FC236}">
                <a16:creationId xmlns:a16="http://schemas.microsoft.com/office/drawing/2014/main" id="{2677C28F-6296-4C54-A9F6-00EDBA8BDB7E}"/>
              </a:ext>
            </a:extLst>
          </p:cNvPr>
          <p:cNvSpPr txBox="1">
            <a:spLocks/>
          </p:cNvSpPr>
          <p:nvPr/>
        </p:nvSpPr>
        <p:spPr>
          <a:xfrm>
            <a:off x="694800" y="2529000"/>
            <a:ext cx="5860078" cy="3060000"/>
          </a:xfrm>
          <a:prstGeom prst="rect">
            <a:avLst/>
          </a:prstGeom>
        </p:spPr>
        <p:txBody>
          <a:bodyPr/>
          <a:lstStyle>
            <a:lvl1pPr marL="342854" indent="-342854" algn="l" defTabSz="457138" rtl="0" eaLnBrk="0" fontAlgn="base" hangingPunct="0">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0" fontAlgn="base" hangingPunct="0">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0" fontAlgn="base" hangingPunct="0">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sz="1800" b="1" u="sng" dirty="0"/>
              <a:t>Lokal cykelväg</a:t>
            </a:r>
          </a:p>
          <a:p>
            <a:pPr marL="0" indent="0">
              <a:spcAft>
                <a:spcPts val="600"/>
              </a:spcAft>
              <a:buNone/>
            </a:pPr>
            <a:r>
              <a:rPr lang="sv-SE" sz="1100" dirty="0"/>
              <a:t>Binder ihop lokala målpunkter med huvud- eller regionala cykelvägar men kan även vara isolerade cykelvägar</a:t>
            </a:r>
          </a:p>
          <a:p>
            <a:pPr>
              <a:spcAft>
                <a:spcPts val="600"/>
              </a:spcAft>
            </a:pPr>
            <a:r>
              <a:rPr lang="sv-SE" sz="1200" b="1" dirty="0"/>
              <a:t>Tillgodoser behov för kortare sträckor inom tätorten</a:t>
            </a:r>
          </a:p>
          <a:p>
            <a:pPr>
              <a:spcAft>
                <a:spcPts val="600"/>
              </a:spcAft>
            </a:pPr>
            <a:r>
              <a:rPr lang="sv-SE" sz="1200" b="1" dirty="0"/>
              <a:t>Utbredningen kan variera och trafikmängden är ofta liten</a:t>
            </a:r>
          </a:p>
          <a:p>
            <a:pPr>
              <a:spcAft>
                <a:spcPts val="600"/>
              </a:spcAft>
            </a:pPr>
            <a:r>
              <a:rPr lang="sv-SE" sz="1200" b="1" dirty="0"/>
              <a:t>Ansluter till huvudcykelvägar och regionala cykelvägar </a:t>
            </a:r>
            <a:r>
              <a:rPr lang="sv-SE" sz="1200" dirty="0"/>
              <a:t>– där små flöden möter större flöden. Det kan exempelvis vara en cykelväg som går från ett bostadsområde/skola/närbutik som sedan ansluter till en större cykelväg som antingen ingår i huvudcykelvägnätet, tätortens skelett, eller ansluter till en längre cykelväg som binder ihop tätorter. </a:t>
            </a:r>
          </a:p>
        </p:txBody>
      </p:sp>
      <p:pic>
        <p:nvPicPr>
          <p:cNvPr id="9" name="Platshållare för innehåll 3">
            <a:extLst>
              <a:ext uri="{FF2B5EF4-FFF2-40B4-BE49-F238E27FC236}">
                <a16:creationId xmlns:a16="http://schemas.microsoft.com/office/drawing/2014/main" id="{EC62B445-CC45-4401-AEC5-8C5B39CF42BD}"/>
              </a:ext>
            </a:extLst>
          </p:cNvPr>
          <p:cNvPicPr>
            <a:picLocks noChangeAspect="1"/>
          </p:cNvPicPr>
          <p:nvPr/>
        </p:nvPicPr>
        <p:blipFill rotWithShape="1">
          <a:blip r:embed="rId4"/>
          <a:srcRect l="36288" t="18839" r="12136" b="54704"/>
          <a:stretch/>
        </p:blipFill>
        <p:spPr bwMode="auto">
          <a:xfrm>
            <a:off x="6554878" y="1729267"/>
            <a:ext cx="5334001" cy="4000501"/>
          </a:xfrm>
          <a:prstGeom prst="rect">
            <a:avLst/>
          </a:prstGeom>
          <a:noFill/>
          <a:ln w="9525">
            <a:noFill/>
            <a:miter lim="800000"/>
            <a:headEnd/>
            <a:tailEnd/>
          </a:ln>
        </p:spPr>
      </p:pic>
    </p:spTree>
    <p:extLst>
      <p:ext uri="{BB962C8B-B14F-4D97-AF65-F5344CB8AC3E}">
        <p14:creationId xmlns:p14="http://schemas.microsoft.com/office/powerpoint/2010/main" val="2302521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6"/>
          <p:cNvSpPr>
            <a:spLocks noGrp="1"/>
          </p:cNvSpPr>
          <p:nvPr>
            <p:ph type="ctrTitle"/>
          </p:nvPr>
        </p:nvSpPr>
        <p:spPr>
          <a:xfrm>
            <a:off x="703340" y="690974"/>
            <a:ext cx="9733597" cy="615095"/>
          </a:xfrm>
        </p:spPr>
        <p:txBody>
          <a:bodyPr>
            <a:normAutofit fontScale="90000"/>
          </a:bodyPr>
          <a:lstStyle/>
          <a:p>
            <a:pPr algn="l"/>
            <a:r>
              <a:rPr lang="sv-SE" dirty="0"/>
              <a:t>Webbinarie maj 2024</a:t>
            </a:r>
          </a:p>
        </p:txBody>
      </p:sp>
      <p:sp>
        <p:nvSpPr>
          <p:cNvPr id="2" name="textruta 1"/>
          <p:cNvSpPr txBox="1"/>
          <p:nvPr/>
        </p:nvSpPr>
        <p:spPr>
          <a:xfrm>
            <a:off x="1177164" y="1729267"/>
            <a:ext cx="8309736" cy="523220"/>
          </a:xfrm>
          <a:prstGeom prst="rect">
            <a:avLst/>
          </a:prstGeom>
          <a:noFill/>
          <a:effectLst>
            <a:glow rad="63500">
              <a:schemeClr val="accent3">
                <a:satMod val="175000"/>
                <a:alpha val="40000"/>
              </a:schemeClr>
            </a:glow>
          </a:effectLst>
        </p:spPr>
        <p:txBody>
          <a:bodyPr wrap="square" rtlCol="0">
            <a:spAutoFit/>
          </a:bodyPr>
          <a:lstStyle/>
          <a:p>
            <a:r>
              <a:rPr lang="sv-SE" sz="2800" u="sng" dirty="0">
                <a:effectLst>
                  <a:outerShdw blurRad="38100" dist="38100" dir="2700000" algn="tl">
                    <a:srgbClr val="000000">
                      <a:alpha val="43137"/>
                    </a:srgbClr>
                  </a:outerShdw>
                </a:effectLst>
              </a:rPr>
              <a:t>Underattribut - nya</a:t>
            </a:r>
          </a:p>
        </p:txBody>
      </p:sp>
      <p:sp>
        <p:nvSpPr>
          <p:cNvPr id="5" name="textruta 4"/>
          <p:cNvSpPr txBox="1"/>
          <p:nvPr/>
        </p:nvSpPr>
        <p:spPr>
          <a:xfrm>
            <a:off x="8644678" y="6361804"/>
            <a:ext cx="3482235" cy="400110"/>
          </a:xfrm>
          <a:prstGeom prst="rect">
            <a:avLst/>
          </a:prstGeom>
          <a:noFill/>
        </p:spPr>
        <p:txBody>
          <a:bodyPr wrap="square" rtlCol="0">
            <a:spAutoFit/>
          </a:bodyPr>
          <a:lstStyle/>
          <a:p>
            <a:r>
              <a:rPr lang="sv-SE" sz="2000" b="1" dirty="0">
                <a:hlinkClick r:id="rId3"/>
              </a:rPr>
              <a:t>indatastod@trafikverket.se</a:t>
            </a:r>
            <a:endParaRPr lang="sv-SE" b="1" dirty="0"/>
          </a:p>
        </p:txBody>
      </p:sp>
      <p:sp>
        <p:nvSpPr>
          <p:cNvPr id="6" name="textruta 5">
            <a:extLst>
              <a:ext uri="{FF2B5EF4-FFF2-40B4-BE49-F238E27FC236}">
                <a16:creationId xmlns:a16="http://schemas.microsoft.com/office/drawing/2014/main" id="{E61DDE02-23B7-47EA-A4BF-86F56C9B79E9}"/>
              </a:ext>
            </a:extLst>
          </p:cNvPr>
          <p:cNvSpPr txBox="1"/>
          <p:nvPr/>
        </p:nvSpPr>
        <p:spPr>
          <a:xfrm>
            <a:off x="0" y="6581001"/>
            <a:ext cx="3782861" cy="276999"/>
          </a:xfrm>
          <a:prstGeom prst="rect">
            <a:avLst/>
          </a:prstGeom>
          <a:noFill/>
        </p:spPr>
        <p:txBody>
          <a:bodyPr wrap="square" rtlCol="0">
            <a:spAutoFit/>
          </a:bodyPr>
          <a:lstStyle/>
          <a:p>
            <a:r>
              <a:rPr lang="sv-SE" sz="1200" dirty="0"/>
              <a:t>Konfidentialitetsnivå: 1 – Ej känsligt</a:t>
            </a:r>
          </a:p>
        </p:txBody>
      </p:sp>
      <p:sp>
        <p:nvSpPr>
          <p:cNvPr id="12" name="Platshållare för text 2">
            <a:extLst>
              <a:ext uri="{FF2B5EF4-FFF2-40B4-BE49-F238E27FC236}">
                <a16:creationId xmlns:a16="http://schemas.microsoft.com/office/drawing/2014/main" id="{2677C28F-6296-4C54-A9F6-00EDBA8BDB7E}"/>
              </a:ext>
            </a:extLst>
          </p:cNvPr>
          <p:cNvSpPr txBox="1">
            <a:spLocks/>
          </p:cNvSpPr>
          <p:nvPr/>
        </p:nvSpPr>
        <p:spPr>
          <a:xfrm>
            <a:off x="694800" y="2529000"/>
            <a:ext cx="4208126" cy="3060000"/>
          </a:xfrm>
          <a:prstGeom prst="rect">
            <a:avLst/>
          </a:prstGeom>
        </p:spPr>
        <p:txBody>
          <a:bodyPr/>
          <a:lstStyle>
            <a:lvl1pPr marL="342854" indent="-342854" algn="l" defTabSz="457138" rtl="0" eaLnBrk="0" fontAlgn="base" hangingPunct="0">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0" fontAlgn="base" hangingPunct="0">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0" fontAlgn="base" hangingPunct="0">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sz="1800" b="1" u="sng" dirty="0"/>
              <a:t>Primär funktion</a:t>
            </a:r>
          </a:p>
          <a:p>
            <a:r>
              <a:rPr lang="sv-SE" sz="1800" dirty="0"/>
              <a:t>Supercykelväg</a:t>
            </a:r>
          </a:p>
          <a:p>
            <a:r>
              <a:rPr lang="sv-SE" sz="1800" dirty="0"/>
              <a:t>Pendling, daglig användning</a:t>
            </a:r>
          </a:p>
          <a:p>
            <a:r>
              <a:rPr lang="sv-SE" sz="1800" dirty="0"/>
              <a:t>Rekreation, fritidsanvändning, ej daglig</a:t>
            </a:r>
          </a:p>
          <a:p>
            <a:endParaRPr lang="sv-SE" sz="1800" dirty="0"/>
          </a:p>
          <a:p>
            <a:pPr marL="0" indent="0">
              <a:buNone/>
            </a:pPr>
            <a:r>
              <a:rPr lang="sv-SE" sz="1800" b="1" u="sng" dirty="0"/>
              <a:t>Kvarterscykelväg</a:t>
            </a:r>
          </a:p>
          <a:p>
            <a:r>
              <a:rPr lang="sv-SE" sz="1800" dirty="0"/>
              <a:t>Ja</a:t>
            </a:r>
          </a:p>
          <a:p>
            <a:r>
              <a:rPr lang="sv-SE" sz="1800" dirty="0"/>
              <a:t>Nej</a:t>
            </a:r>
          </a:p>
          <a:p>
            <a:endParaRPr lang="sv-SE" sz="1800" dirty="0"/>
          </a:p>
          <a:p>
            <a:pPr marL="0" indent="0">
              <a:buNone/>
            </a:pPr>
            <a:endParaRPr lang="sv-SE" sz="1800" b="1" u="sng" dirty="0"/>
          </a:p>
        </p:txBody>
      </p:sp>
    </p:spTree>
    <p:extLst>
      <p:ext uri="{BB962C8B-B14F-4D97-AF65-F5344CB8AC3E}">
        <p14:creationId xmlns:p14="http://schemas.microsoft.com/office/powerpoint/2010/main" val="2629839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6"/>
          <p:cNvSpPr>
            <a:spLocks noGrp="1"/>
          </p:cNvSpPr>
          <p:nvPr>
            <p:ph type="ctrTitle"/>
          </p:nvPr>
        </p:nvSpPr>
        <p:spPr>
          <a:xfrm>
            <a:off x="703340" y="690974"/>
            <a:ext cx="9733597" cy="615095"/>
          </a:xfrm>
        </p:spPr>
        <p:txBody>
          <a:bodyPr>
            <a:normAutofit fontScale="90000"/>
          </a:bodyPr>
          <a:lstStyle/>
          <a:p>
            <a:pPr algn="l"/>
            <a:r>
              <a:rPr lang="sv-SE" dirty="0"/>
              <a:t>Webbinarie maj 2024</a:t>
            </a:r>
          </a:p>
        </p:txBody>
      </p:sp>
      <p:sp>
        <p:nvSpPr>
          <p:cNvPr id="2" name="textruta 1"/>
          <p:cNvSpPr txBox="1"/>
          <p:nvPr/>
        </p:nvSpPr>
        <p:spPr>
          <a:xfrm>
            <a:off x="1177164" y="1729267"/>
            <a:ext cx="8309736" cy="523220"/>
          </a:xfrm>
          <a:prstGeom prst="rect">
            <a:avLst/>
          </a:prstGeom>
          <a:noFill/>
          <a:effectLst>
            <a:glow rad="63500">
              <a:schemeClr val="accent3">
                <a:satMod val="175000"/>
                <a:alpha val="40000"/>
              </a:schemeClr>
            </a:glow>
          </a:effectLst>
        </p:spPr>
        <p:txBody>
          <a:bodyPr wrap="square" rtlCol="0">
            <a:spAutoFit/>
          </a:bodyPr>
          <a:lstStyle/>
          <a:p>
            <a:r>
              <a:rPr lang="sv-SE" sz="2800" u="sng" dirty="0">
                <a:effectLst>
                  <a:outerShdw blurRad="38100" dist="38100" dir="2700000" algn="tl">
                    <a:srgbClr val="000000">
                      <a:alpha val="43137"/>
                    </a:srgbClr>
                  </a:outerShdw>
                </a:effectLst>
              </a:rPr>
              <a:t>Underattribut - nya</a:t>
            </a:r>
          </a:p>
        </p:txBody>
      </p:sp>
      <p:sp>
        <p:nvSpPr>
          <p:cNvPr id="5" name="textruta 4"/>
          <p:cNvSpPr txBox="1"/>
          <p:nvPr/>
        </p:nvSpPr>
        <p:spPr>
          <a:xfrm>
            <a:off x="8644678" y="6361804"/>
            <a:ext cx="3482235" cy="400110"/>
          </a:xfrm>
          <a:prstGeom prst="rect">
            <a:avLst/>
          </a:prstGeom>
          <a:noFill/>
        </p:spPr>
        <p:txBody>
          <a:bodyPr wrap="square" rtlCol="0">
            <a:spAutoFit/>
          </a:bodyPr>
          <a:lstStyle/>
          <a:p>
            <a:r>
              <a:rPr lang="sv-SE" sz="2000" b="1" dirty="0">
                <a:hlinkClick r:id="rId3"/>
              </a:rPr>
              <a:t>indatastod@trafikverket.se</a:t>
            </a:r>
            <a:endParaRPr lang="sv-SE" b="1" dirty="0"/>
          </a:p>
        </p:txBody>
      </p:sp>
      <p:sp>
        <p:nvSpPr>
          <p:cNvPr id="6" name="textruta 5">
            <a:extLst>
              <a:ext uri="{FF2B5EF4-FFF2-40B4-BE49-F238E27FC236}">
                <a16:creationId xmlns:a16="http://schemas.microsoft.com/office/drawing/2014/main" id="{E61DDE02-23B7-47EA-A4BF-86F56C9B79E9}"/>
              </a:ext>
            </a:extLst>
          </p:cNvPr>
          <p:cNvSpPr txBox="1"/>
          <p:nvPr/>
        </p:nvSpPr>
        <p:spPr>
          <a:xfrm>
            <a:off x="0" y="6581001"/>
            <a:ext cx="3782861" cy="276999"/>
          </a:xfrm>
          <a:prstGeom prst="rect">
            <a:avLst/>
          </a:prstGeom>
          <a:noFill/>
        </p:spPr>
        <p:txBody>
          <a:bodyPr wrap="square" rtlCol="0">
            <a:spAutoFit/>
          </a:bodyPr>
          <a:lstStyle/>
          <a:p>
            <a:r>
              <a:rPr lang="sv-SE" sz="1200" dirty="0"/>
              <a:t>Konfidentialitetsnivå: 1 – Ej känsligt</a:t>
            </a:r>
          </a:p>
        </p:txBody>
      </p:sp>
      <p:sp>
        <p:nvSpPr>
          <p:cNvPr id="12" name="Platshållare för text 2">
            <a:extLst>
              <a:ext uri="{FF2B5EF4-FFF2-40B4-BE49-F238E27FC236}">
                <a16:creationId xmlns:a16="http://schemas.microsoft.com/office/drawing/2014/main" id="{2677C28F-6296-4C54-A9F6-00EDBA8BDB7E}"/>
              </a:ext>
            </a:extLst>
          </p:cNvPr>
          <p:cNvSpPr txBox="1">
            <a:spLocks/>
          </p:cNvSpPr>
          <p:nvPr/>
        </p:nvSpPr>
        <p:spPr>
          <a:xfrm>
            <a:off x="694800" y="2529000"/>
            <a:ext cx="5214933" cy="1842703"/>
          </a:xfrm>
          <a:prstGeom prst="rect">
            <a:avLst/>
          </a:prstGeom>
        </p:spPr>
        <p:txBody>
          <a:bodyPr/>
          <a:lstStyle>
            <a:lvl1pPr marL="342854" indent="-342854" algn="l" defTabSz="457138" rtl="0" eaLnBrk="0" fontAlgn="base" hangingPunct="0">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0" fontAlgn="base" hangingPunct="0">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0" fontAlgn="base" hangingPunct="0">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sz="1800" b="1" u="sng" dirty="0"/>
              <a:t>Supercykelväg</a:t>
            </a:r>
          </a:p>
          <a:p>
            <a:pPr>
              <a:lnSpc>
                <a:spcPct val="115000"/>
              </a:lnSpc>
              <a:spcAft>
                <a:spcPts val="1000"/>
              </a:spcAft>
            </a:pPr>
            <a:r>
              <a:rPr lang="sv-SE" sz="1000" dirty="0">
                <a:effectLst/>
                <a:ea typeface="Calibri" panose="020F0502020204030204" pitchFamily="34" charset="0"/>
              </a:rPr>
              <a:t>Supercykelvägar har en typsektion som uppfyller utformningskraven enligt VGU. En cykelväg där en cyklist kan uppnå en jämn och hög genomsnittshastighet genom färre stopp, goda omkörningsmöjligheter, hög säkerhet och god tillgänglighet. Alla typer av cyklister och moped klass II är tillåtna, men gående ska vara separerade från cykeltrafiken.</a:t>
            </a:r>
          </a:p>
          <a:p>
            <a:r>
              <a:rPr lang="sv-SE" sz="1000" dirty="0">
                <a:solidFill>
                  <a:srgbClr val="000000"/>
                </a:solidFill>
                <a:effectLst/>
                <a:ea typeface="Calibri" panose="020F0502020204030204" pitchFamily="34" charset="0"/>
                <a:cs typeface="Calibri" panose="020F0502020204030204" pitchFamily="34" charset="0"/>
              </a:rPr>
              <a:t>Det ställer också krav på avsiktsförklaring mellan berörda väghållare om att vägen ska skötas och utformas som en Supercykelväg. Alla krav på samsyn mellan väghållare och krav på utformning ska vara uppfyllda för att vägen ska kunna anges som Supercykelväg i NVDB.</a:t>
            </a:r>
            <a:endParaRPr lang="sv-SE" sz="1000" dirty="0"/>
          </a:p>
          <a:p>
            <a:pPr marL="0" indent="0">
              <a:buNone/>
            </a:pPr>
            <a:endParaRPr lang="sv-SE" sz="1800" b="1" u="sng" dirty="0"/>
          </a:p>
        </p:txBody>
      </p:sp>
      <p:pic>
        <p:nvPicPr>
          <p:cNvPr id="4" name="Bildobjekt 3">
            <a:extLst>
              <a:ext uri="{FF2B5EF4-FFF2-40B4-BE49-F238E27FC236}">
                <a16:creationId xmlns:a16="http://schemas.microsoft.com/office/drawing/2014/main" id="{02FA0A66-4995-4BB9-9B27-FE52F180F933}"/>
              </a:ext>
            </a:extLst>
          </p:cNvPr>
          <p:cNvPicPr>
            <a:picLocks noChangeAspect="1"/>
          </p:cNvPicPr>
          <p:nvPr/>
        </p:nvPicPr>
        <p:blipFill>
          <a:blip r:embed="rId4"/>
          <a:stretch>
            <a:fillRect/>
          </a:stretch>
        </p:blipFill>
        <p:spPr>
          <a:xfrm>
            <a:off x="7493000" y="1432477"/>
            <a:ext cx="3054620" cy="4342008"/>
          </a:xfrm>
          <a:prstGeom prst="rect">
            <a:avLst/>
          </a:prstGeom>
          <a:effectLst>
            <a:outerShdw blurRad="190500" dist="50800" algn="ctr" rotWithShape="0">
              <a:srgbClr val="000000">
                <a:alpha val="70000"/>
              </a:srgbClr>
            </a:outerShdw>
          </a:effectLst>
        </p:spPr>
      </p:pic>
      <p:sp>
        <p:nvSpPr>
          <p:cNvPr id="10" name="textruta 9">
            <a:extLst>
              <a:ext uri="{FF2B5EF4-FFF2-40B4-BE49-F238E27FC236}">
                <a16:creationId xmlns:a16="http://schemas.microsoft.com/office/drawing/2014/main" id="{440D9093-9CEF-44A5-86E9-4045DA8EC706}"/>
              </a:ext>
            </a:extLst>
          </p:cNvPr>
          <p:cNvSpPr txBox="1"/>
          <p:nvPr/>
        </p:nvSpPr>
        <p:spPr>
          <a:xfrm>
            <a:off x="897764" y="4727201"/>
            <a:ext cx="6083300" cy="276999"/>
          </a:xfrm>
          <a:prstGeom prst="rect">
            <a:avLst/>
          </a:prstGeom>
          <a:noFill/>
        </p:spPr>
        <p:txBody>
          <a:bodyPr wrap="square">
            <a:spAutoFit/>
          </a:bodyPr>
          <a:lstStyle/>
          <a:p>
            <a:r>
              <a:rPr lang="sv-SE" sz="1200" dirty="0">
                <a:solidFill>
                  <a:srgbClr val="0099CC"/>
                </a:solidFill>
                <a:hlinkClick r:id="rId5">
                  <a:extLst>
                    <a:ext uri="{A12FA001-AC4F-418D-AE19-62706E023703}">
                      <ahyp:hlinkClr xmlns:ahyp="http://schemas.microsoft.com/office/drawing/2018/hyperlinkcolor" val="tx"/>
                    </a:ext>
                  </a:extLst>
                </a:hlinkClick>
              </a:rPr>
              <a:t>http://trafikverket.diva-portal.org/smash/get/diva2:1363969/FULLTEXT01.pdf</a:t>
            </a:r>
            <a:endParaRPr lang="sv-SE" sz="1200" dirty="0">
              <a:solidFill>
                <a:srgbClr val="0099CC"/>
              </a:solidFill>
            </a:endParaRPr>
          </a:p>
        </p:txBody>
      </p:sp>
    </p:spTree>
    <p:extLst>
      <p:ext uri="{BB962C8B-B14F-4D97-AF65-F5344CB8AC3E}">
        <p14:creationId xmlns:p14="http://schemas.microsoft.com/office/powerpoint/2010/main" val="3335648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6"/>
          <p:cNvSpPr>
            <a:spLocks noGrp="1"/>
          </p:cNvSpPr>
          <p:nvPr>
            <p:ph type="ctrTitle"/>
          </p:nvPr>
        </p:nvSpPr>
        <p:spPr>
          <a:xfrm>
            <a:off x="703340" y="690974"/>
            <a:ext cx="9733597" cy="615095"/>
          </a:xfrm>
        </p:spPr>
        <p:txBody>
          <a:bodyPr>
            <a:normAutofit fontScale="90000"/>
          </a:bodyPr>
          <a:lstStyle/>
          <a:p>
            <a:pPr algn="l"/>
            <a:r>
              <a:rPr lang="sv-SE" dirty="0"/>
              <a:t>Webbinarie maj 2024</a:t>
            </a:r>
          </a:p>
        </p:txBody>
      </p:sp>
      <p:sp>
        <p:nvSpPr>
          <p:cNvPr id="2" name="textruta 1"/>
          <p:cNvSpPr txBox="1"/>
          <p:nvPr/>
        </p:nvSpPr>
        <p:spPr>
          <a:xfrm>
            <a:off x="1177164" y="1729267"/>
            <a:ext cx="8309736" cy="523220"/>
          </a:xfrm>
          <a:prstGeom prst="rect">
            <a:avLst/>
          </a:prstGeom>
          <a:noFill/>
          <a:effectLst>
            <a:glow rad="63500">
              <a:schemeClr val="accent3">
                <a:satMod val="175000"/>
                <a:alpha val="40000"/>
              </a:schemeClr>
            </a:glow>
          </a:effectLst>
        </p:spPr>
        <p:txBody>
          <a:bodyPr wrap="square" rtlCol="0">
            <a:spAutoFit/>
          </a:bodyPr>
          <a:lstStyle/>
          <a:p>
            <a:r>
              <a:rPr lang="sv-SE" sz="2800" u="sng" dirty="0">
                <a:effectLst>
                  <a:outerShdw blurRad="38100" dist="38100" dir="2700000" algn="tl">
                    <a:srgbClr val="000000">
                      <a:alpha val="43137"/>
                    </a:srgbClr>
                  </a:outerShdw>
                </a:effectLst>
              </a:rPr>
              <a:t>Underattribut - nya</a:t>
            </a:r>
          </a:p>
        </p:txBody>
      </p:sp>
      <p:sp>
        <p:nvSpPr>
          <p:cNvPr id="5" name="textruta 4"/>
          <p:cNvSpPr txBox="1"/>
          <p:nvPr/>
        </p:nvSpPr>
        <p:spPr>
          <a:xfrm>
            <a:off x="8644678" y="6361804"/>
            <a:ext cx="3482235" cy="400110"/>
          </a:xfrm>
          <a:prstGeom prst="rect">
            <a:avLst/>
          </a:prstGeom>
          <a:noFill/>
        </p:spPr>
        <p:txBody>
          <a:bodyPr wrap="square" rtlCol="0">
            <a:spAutoFit/>
          </a:bodyPr>
          <a:lstStyle/>
          <a:p>
            <a:r>
              <a:rPr lang="sv-SE" sz="2000" b="1" dirty="0">
                <a:hlinkClick r:id="rId3"/>
              </a:rPr>
              <a:t>indatastod@trafikverket.se</a:t>
            </a:r>
            <a:endParaRPr lang="sv-SE" b="1" dirty="0"/>
          </a:p>
        </p:txBody>
      </p:sp>
      <p:sp>
        <p:nvSpPr>
          <p:cNvPr id="6" name="textruta 5">
            <a:extLst>
              <a:ext uri="{FF2B5EF4-FFF2-40B4-BE49-F238E27FC236}">
                <a16:creationId xmlns:a16="http://schemas.microsoft.com/office/drawing/2014/main" id="{E61DDE02-23B7-47EA-A4BF-86F56C9B79E9}"/>
              </a:ext>
            </a:extLst>
          </p:cNvPr>
          <p:cNvSpPr txBox="1"/>
          <p:nvPr/>
        </p:nvSpPr>
        <p:spPr>
          <a:xfrm>
            <a:off x="0" y="6581001"/>
            <a:ext cx="3782861" cy="276999"/>
          </a:xfrm>
          <a:prstGeom prst="rect">
            <a:avLst/>
          </a:prstGeom>
          <a:noFill/>
        </p:spPr>
        <p:txBody>
          <a:bodyPr wrap="square" rtlCol="0">
            <a:spAutoFit/>
          </a:bodyPr>
          <a:lstStyle/>
          <a:p>
            <a:r>
              <a:rPr lang="sv-SE" sz="1200" dirty="0"/>
              <a:t>Konfidentialitetsnivå: 1 – Ej känsligt</a:t>
            </a:r>
          </a:p>
        </p:txBody>
      </p:sp>
      <p:sp>
        <p:nvSpPr>
          <p:cNvPr id="12" name="Platshållare för text 2">
            <a:extLst>
              <a:ext uri="{FF2B5EF4-FFF2-40B4-BE49-F238E27FC236}">
                <a16:creationId xmlns:a16="http://schemas.microsoft.com/office/drawing/2014/main" id="{2677C28F-6296-4C54-A9F6-00EDBA8BDB7E}"/>
              </a:ext>
            </a:extLst>
          </p:cNvPr>
          <p:cNvSpPr txBox="1">
            <a:spLocks/>
          </p:cNvSpPr>
          <p:nvPr/>
        </p:nvSpPr>
        <p:spPr>
          <a:xfrm>
            <a:off x="694800" y="2529001"/>
            <a:ext cx="3782861" cy="1093766"/>
          </a:xfrm>
          <a:prstGeom prst="rect">
            <a:avLst/>
          </a:prstGeom>
        </p:spPr>
        <p:txBody>
          <a:bodyPr/>
          <a:lstStyle>
            <a:lvl1pPr marL="342854" indent="-342854" algn="l" defTabSz="457138" rtl="0" eaLnBrk="0" fontAlgn="base" hangingPunct="0">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0" fontAlgn="base" hangingPunct="0">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0" fontAlgn="base" hangingPunct="0">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sz="1800" b="1" u="sng" dirty="0"/>
              <a:t>Kvarterscykelväg</a:t>
            </a:r>
          </a:p>
          <a:p>
            <a:pPr>
              <a:lnSpc>
                <a:spcPct val="115000"/>
              </a:lnSpc>
              <a:spcAft>
                <a:spcPts val="1000"/>
              </a:spcAft>
            </a:pPr>
            <a:r>
              <a:rPr lang="sv-SE" sz="1050" dirty="0">
                <a:effectLst/>
                <a:ea typeface="Calibri" panose="020F0502020204030204" pitchFamily="34" charset="0"/>
                <a:cs typeface="Arial" panose="020B0604020202020204" pitchFamily="34" charset="0"/>
              </a:rPr>
              <a:t>Anges för </a:t>
            </a:r>
            <a:r>
              <a:rPr lang="sv-SE" sz="1050" dirty="0">
                <a:solidFill>
                  <a:srgbClr val="212529"/>
                </a:solidFill>
                <a:effectLst/>
                <a:ea typeface="Calibri" panose="020F0502020204030204" pitchFamily="34" charset="0"/>
                <a:cs typeface="Arial" panose="020B0604020202020204" pitchFamily="34" charset="0"/>
              </a:rPr>
              <a:t>mindre cykelvägar inom kvarter som utgörs av små</a:t>
            </a:r>
            <a:r>
              <a:rPr lang="sv-SE" sz="1050" dirty="0">
                <a:effectLst/>
                <a:ea typeface="Calibri" panose="020F0502020204030204" pitchFamily="34" charset="0"/>
                <a:cs typeface="Arial" panose="020B0604020202020204" pitchFamily="34" charset="0"/>
              </a:rPr>
              <a:t> cyklingsbara vägar mellan parkering, bostadshus, servicehus och tvättstuga. </a:t>
            </a:r>
            <a:r>
              <a:rPr lang="sv-SE" sz="1050" b="1" dirty="0">
                <a:effectLst/>
                <a:ea typeface="Calibri" panose="020F0502020204030204" pitchFamily="34" charset="0"/>
                <a:cs typeface="Arial" panose="020B0604020202020204" pitchFamily="34" charset="0"/>
              </a:rPr>
              <a:t>Kvarterscykelvägar ska ej gå att lägga på bilnät. </a:t>
            </a:r>
            <a:r>
              <a:rPr lang="sv-SE" sz="1050" dirty="0">
                <a:effectLst/>
                <a:ea typeface="Calibri" panose="020F0502020204030204" pitchFamily="34" charset="0"/>
                <a:cs typeface="Arial" panose="020B0604020202020204" pitchFamily="34" charset="0"/>
              </a:rPr>
              <a:t>Anges med ja eller nej.</a:t>
            </a:r>
            <a:endParaRPr lang="sv-SE" sz="1050" dirty="0">
              <a:effectLst/>
              <a:ea typeface="Calibri" panose="020F0502020204030204" pitchFamily="34" charset="0"/>
            </a:endParaRPr>
          </a:p>
          <a:p>
            <a:pPr marL="0" indent="0">
              <a:buNone/>
            </a:pPr>
            <a:endParaRPr lang="sv-SE" sz="1800" b="1" u="sng" dirty="0"/>
          </a:p>
        </p:txBody>
      </p:sp>
      <p:pic>
        <p:nvPicPr>
          <p:cNvPr id="7" name="Bildobjekt 6">
            <a:extLst>
              <a:ext uri="{FF2B5EF4-FFF2-40B4-BE49-F238E27FC236}">
                <a16:creationId xmlns:a16="http://schemas.microsoft.com/office/drawing/2014/main" id="{3238BFD5-4A57-423D-971F-487A562B0BAD}"/>
              </a:ext>
            </a:extLst>
          </p:cNvPr>
          <p:cNvPicPr>
            <a:picLocks noChangeAspect="1"/>
          </p:cNvPicPr>
          <p:nvPr/>
        </p:nvPicPr>
        <p:blipFill>
          <a:blip r:embed="rId4"/>
          <a:stretch>
            <a:fillRect/>
          </a:stretch>
        </p:blipFill>
        <p:spPr>
          <a:xfrm>
            <a:off x="5179575" y="1410789"/>
            <a:ext cx="5287776" cy="4756237"/>
          </a:xfrm>
          <a:prstGeom prst="rect">
            <a:avLst/>
          </a:prstGeom>
          <a:effectLst>
            <a:outerShdw blurRad="190500" dist="50800" algn="ctr" rotWithShape="0">
              <a:srgbClr val="000000">
                <a:alpha val="70000"/>
              </a:srgbClr>
            </a:outerShdw>
          </a:effectLst>
        </p:spPr>
      </p:pic>
    </p:spTree>
    <p:extLst>
      <p:ext uri="{BB962C8B-B14F-4D97-AF65-F5344CB8AC3E}">
        <p14:creationId xmlns:p14="http://schemas.microsoft.com/office/powerpoint/2010/main" val="1734227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6"/>
          <p:cNvSpPr>
            <a:spLocks noGrp="1"/>
          </p:cNvSpPr>
          <p:nvPr>
            <p:ph type="ctrTitle"/>
          </p:nvPr>
        </p:nvSpPr>
        <p:spPr>
          <a:xfrm>
            <a:off x="703340" y="690974"/>
            <a:ext cx="9733597" cy="615095"/>
          </a:xfrm>
        </p:spPr>
        <p:txBody>
          <a:bodyPr>
            <a:normAutofit fontScale="90000"/>
          </a:bodyPr>
          <a:lstStyle/>
          <a:p>
            <a:pPr algn="l"/>
            <a:r>
              <a:rPr lang="sv-SE" dirty="0"/>
              <a:t>Webbinarie maj 2024</a:t>
            </a:r>
          </a:p>
        </p:txBody>
      </p:sp>
      <p:sp>
        <p:nvSpPr>
          <p:cNvPr id="2" name="textruta 1"/>
          <p:cNvSpPr txBox="1"/>
          <p:nvPr/>
        </p:nvSpPr>
        <p:spPr>
          <a:xfrm>
            <a:off x="1177164" y="1729267"/>
            <a:ext cx="8309736" cy="523220"/>
          </a:xfrm>
          <a:prstGeom prst="rect">
            <a:avLst/>
          </a:prstGeom>
          <a:noFill/>
          <a:effectLst>
            <a:glow rad="63500">
              <a:schemeClr val="accent3">
                <a:satMod val="175000"/>
                <a:alpha val="40000"/>
              </a:schemeClr>
            </a:glow>
          </a:effectLst>
        </p:spPr>
        <p:txBody>
          <a:bodyPr wrap="square" rtlCol="0">
            <a:spAutoFit/>
          </a:bodyPr>
          <a:lstStyle/>
          <a:p>
            <a:r>
              <a:rPr lang="sv-SE" sz="2800" u="sng" dirty="0">
                <a:effectLst>
                  <a:outerShdw blurRad="38100" dist="38100" dir="2700000" algn="tl">
                    <a:srgbClr val="000000">
                      <a:alpha val="43137"/>
                    </a:srgbClr>
                  </a:outerShdw>
                </a:effectLst>
              </a:rPr>
              <a:t>Underattribut - nya</a:t>
            </a:r>
          </a:p>
        </p:txBody>
      </p:sp>
      <p:sp>
        <p:nvSpPr>
          <p:cNvPr id="5" name="textruta 4"/>
          <p:cNvSpPr txBox="1"/>
          <p:nvPr/>
        </p:nvSpPr>
        <p:spPr>
          <a:xfrm>
            <a:off x="8644678" y="6361804"/>
            <a:ext cx="3482235" cy="400110"/>
          </a:xfrm>
          <a:prstGeom prst="rect">
            <a:avLst/>
          </a:prstGeom>
          <a:noFill/>
        </p:spPr>
        <p:txBody>
          <a:bodyPr wrap="square" rtlCol="0">
            <a:spAutoFit/>
          </a:bodyPr>
          <a:lstStyle/>
          <a:p>
            <a:r>
              <a:rPr lang="sv-SE" sz="2000" b="1" dirty="0">
                <a:hlinkClick r:id="rId3"/>
              </a:rPr>
              <a:t>indatastod@trafikverket.se</a:t>
            </a:r>
            <a:endParaRPr lang="sv-SE" b="1" dirty="0"/>
          </a:p>
        </p:txBody>
      </p:sp>
      <p:sp>
        <p:nvSpPr>
          <p:cNvPr id="6" name="textruta 5">
            <a:extLst>
              <a:ext uri="{FF2B5EF4-FFF2-40B4-BE49-F238E27FC236}">
                <a16:creationId xmlns:a16="http://schemas.microsoft.com/office/drawing/2014/main" id="{E61DDE02-23B7-47EA-A4BF-86F56C9B79E9}"/>
              </a:ext>
            </a:extLst>
          </p:cNvPr>
          <p:cNvSpPr txBox="1"/>
          <p:nvPr/>
        </p:nvSpPr>
        <p:spPr>
          <a:xfrm>
            <a:off x="0" y="6581001"/>
            <a:ext cx="3782861" cy="276999"/>
          </a:xfrm>
          <a:prstGeom prst="rect">
            <a:avLst/>
          </a:prstGeom>
          <a:noFill/>
        </p:spPr>
        <p:txBody>
          <a:bodyPr wrap="square" rtlCol="0">
            <a:spAutoFit/>
          </a:bodyPr>
          <a:lstStyle/>
          <a:p>
            <a:r>
              <a:rPr lang="sv-SE" sz="1200" dirty="0"/>
              <a:t>Konfidentialitetsnivå: 1 – Ej känsligt</a:t>
            </a:r>
          </a:p>
        </p:txBody>
      </p:sp>
      <p:sp>
        <p:nvSpPr>
          <p:cNvPr id="12" name="Platshållare för text 2">
            <a:extLst>
              <a:ext uri="{FF2B5EF4-FFF2-40B4-BE49-F238E27FC236}">
                <a16:creationId xmlns:a16="http://schemas.microsoft.com/office/drawing/2014/main" id="{2677C28F-6296-4C54-A9F6-00EDBA8BDB7E}"/>
              </a:ext>
            </a:extLst>
          </p:cNvPr>
          <p:cNvSpPr txBox="1">
            <a:spLocks/>
          </p:cNvSpPr>
          <p:nvPr/>
        </p:nvSpPr>
        <p:spPr>
          <a:xfrm>
            <a:off x="694800" y="2529001"/>
            <a:ext cx="3782861" cy="1093766"/>
          </a:xfrm>
          <a:prstGeom prst="rect">
            <a:avLst/>
          </a:prstGeom>
        </p:spPr>
        <p:txBody>
          <a:bodyPr/>
          <a:lstStyle>
            <a:lvl1pPr marL="342854" indent="-342854" algn="l" defTabSz="457138" rtl="0" eaLnBrk="0" fontAlgn="base" hangingPunct="0">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0" fontAlgn="base" hangingPunct="0">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0" fontAlgn="base" hangingPunct="0">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sz="1800" b="1" u="sng" dirty="0"/>
              <a:t>Kvarterscykelväg</a:t>
            </a:r>
          </a:p>
          <a:p>
            <a:pPr>
              <a:lnSpc>
                <a:spcPct val="115000"/>
              </a:lnSpc>
              <a:spcAft>
                <a:spcPts val="1000"/>
              </a:spcAft>
            </a:pPr>
            <a:r>
              <a:rPr lang="sv-SE" sz="1050" dirty="0">
                <a:effectLst/>
                <a:ea typeface="Calibri" panose="020F0502020204030204" pitchFamily="34" charset="0"/>
                <a:cs typeface="Arial" panose="020B0604020202020204" pitchFamily="34" charset="0"/>
              </a:rPr>
              <a:t>Anges för </a:t>
            </a:r>
            <a:r>
              <a:rPr lang="sv-SE" sz="1050" dirty="0">
                <a:solidFill>
                  <a:srgbClr val="212529"/>
                </a:solidFill>
                <a:effectLst/>
                <a:ea typeface="Calibri" panose="020F0502020204030204" pitchFamily="34" charset="0"/>
                <a:cs typeface="Arial" panose="020B0604020202020204" pitchFamily="34" charset="0"/>
              </a:rPr>
              <a:t>mindre cykelvägar inom kvarter som utgörs av små</a:t>
            </a:r>
            <a:r>
              <a:rPr lang="sv-SE" sz="1050" dirty="0">
                <a:effectLst/>
                <a:ea typeface="Calibri" panose="020F0502020204030204" pitchFamily="34" charset="0"/>
                <a:cs typeface="Arial" panose="020B0604020202020204" pitchFamily="34" charset="0"/>
              </a:rPr>
              <a:t> cyklingsbara vägar mellan parkering, bostadshus, servicehus och tvättstuga. </a:t>
            </a:r>
            <a:r>
              <a:rPr lang="sv-SE" sz="1050" b="1" dirty="0">
                <a:effectLst/>
                <a:ea typeface="Calibri" panose="020F0502020204030204" pitchFamily="34" charset="0"/>
                <a:cs typeface="Arial" panose="020B0604020202020204" pitchFamily="34" charset="0"/>
              </a:rPr>
              <a:t>Kvarterscykelvägar ska ej gå att lägga på bilnät.</a:t>
            </a:r>
            <a:r>
              <a:rPr lang="sv-SE" sz="1050" dirty="0">
                <a:effectLst/>
                <a:ea typeface="Calibri" panose="020F0502020204030204" pitchFamily="34" charset="0"/>
                <a:cs typeface="Arial" panose="020B0604020202020204" pitchFamily="34" charset="0"/>
              </a:rPr>
              <a:t> Anges med ja eller nej.</a:t>
            </a:r>
            <a:endParaRPr lang="sv-SE" sz="1050" dirty="0">
              <a:effectLst/>
              <a:ea typeface="Calibri" panose="020F0502020204030204" pitchFamily="34" charset="0"/>
            </a:endParaRPr>
          </a:p>
          <a:p>
            <a:pPr marL="0" indent="0">
              <a:buNone/>
            </a:pPr>
            <a:endParaRPr lang="sv-SE" sz="1800" b="1" u="sng" dirty="0"/>
          </a:p>
        </p:txBody>
      </p:sp>
      <p:pic>
        <p:nvPicPr>
          <p:cNvPr id="4" name="Bildobjekt 3">
            <a:extLst>
              <a:ext uri="{FF2B5EF4-FFF2-40B4-BE49-F238E27FC236}">
                <a16:creationId xmlns:a16="http://schemas.microsoft.com/office/drawing/2014/main" id="{1D0F5151-85C4-4EE2-8651-33A8E7E9DA12}"/>
              </a:ext>
            </a:extLst>
          </p:cNvPr>
          <p:cNvPicPr>
            <a:picLocks noChangeAspect="1"/>
          </p:cNvPicPr>
          <p:nvPr/>
        </p:nvPicPr>
        <p:blipFill>
          <a:blip r:embed="rId4"/>
          <a:stretch>
            <a:fillRect/>
          </a:stretch>
        </p:blipFill>
        <p:spPr>
          <a:xfrm>
            <a:off x="5162158" y="1496070"/>
            <a:ext cx="5274779" cy="4670956"/>
          </a:xfrm>
          <a:prstGeom prst="rect">
            <a:avLst/>
          </a:prstGeom>
          <a:effectLst>
            <a:outerShdw blurRad="190500" dist="50800" algn="ctr" rotWithShape="0">
              <a:srgbClr val="000000">
                <a:alpha val="70000"/>
              </a:srgbClr>
            </a:outerShdw>
          </a:effectLst>
        </p:spPr>
      </p:pic>
    </p:spTree>
    <p:extLst>
      <p:ext uri="{BB962C8B-B14F-4D97-AF65-F5344CB8AC3E}">
        <p14:creationId xmlns:p14="http://schemas.microsoft.com/office/powerpoint/2010/main" val="3227279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ktangel: rundade hörn 22">
            <a:extLst>
              <a:ext uri="{FF2B5EF4-FFF2-40B4-BE49-F238E27FC236}">
                <a16:creationId xmlns:a16="http://schemas.microsoft.com/office/drawing/2014/main" id="{3117C831-6207-4948-9606-AFCF889997A1}"/>
              </a:ext>
            </a:extLst>
          </p:cNvPr>
          <p:cNvSpPr/>
          <p:nvPr/>
        </p:nvSpPr>
        <p:spPr>
          <a:xfrm>
            <a:off x="6570644" y="3821801"/>
            <a:ext cx="2819190" cy="22313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 name="Rektangel: rundade hörn 3">
            <a:extLst>
              <a:ext uri="{FF2B5EF4-FFF2-40B4-BE49-F238E27FC236}">
                <a16:creationId xmlns:a16="http://schemas.microsoft.com/office/drawing/2014/main" id="{1A3FD427-2A07-48E7-9537-D7D0849F4732}"/>
              </a:ext>
            </a:extLst>
          </p:cNvPr>
          <p:cNvSpPr/>
          <p:nvPr/>
        </p:nvSpPr>
        <p:spPr>
          <a:xfrm>
            <a:off x="6610117" y="718111"/>
            <a:ext cx="2819191" cy="25632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Rubrik 6"/>
          <p:cNvSpPr>
            <a:spLocks noGrp="1"/>
          </p:cNvSpPr>
          <p:nvPr>
            <p:ph type="ctrTitle"/>
          </p:nvPr>
        </p:nvSpPr>
        <p:spPr>
          <a:xfrm>
            <a:off x="703340" y="690974"/>
            <a:ext cx="9733597" cy="615095"/>
          </a:xfrm>
        </p:spPr>
        <p:txBody>
          <a:bodyPr>
            <a:normAutofit fontScale="90000"/>
          </a:bodyPr>
          <a:lstStyle/>
          <a:p>
            <a:pPr algn="l"/>
            <a:r>
              <a:rPr lang="sv-SE" dirty="0"/>
              <a:t>Webbinarie maj 2024</a:t>
            </a:r>
          </a:p>
        </p:txBody>
      </p:sp>
      <p:sp>
        <p:nvSpPr>
          <p:cNvPr id="2" name="textruta 1"/>
          <p:cNvSpPr txBox="1"/>
          <p:nvPr/>
        </p:nvSpPr>
        <p:spPr>
          <a:xfrm>
            <a:off x="1177164" y="1729267"/>
            <a:ext cx="8309736" cy="523220"/>
          </a:xfrm>
          <a:prstGeom prst="rect">
            <a:avLst/>
          </a:prstGeom>
          <a:noFill/>
          <a:effectLst>
            <a:glow rad="63500">
              <a:schemeClr val="accent3">
                <a:satMod val="175000"/>
                <a:alpha val="40000"/>
              </a:schemeClr>
            </a:glow>
          </a:effectLst>
        </p:spPr>
        <p:txBody>
          <a:bodyPr wrap="square" rtlCol="0">
            <a:spAutoFit/>
          </a:bodyPr>
          <a:lstStyle/>
          <a:p>
            <a:r>
              <a:rPr lang="sv-SE" sz="2800" u="sng" dirty="0">
                <a:effectLst>
                  <a:outerShdw blurRad="38100" dist="38100" dir="2700000" algn="tl">
                    <a:srgbClr val="000000">
                      <a:alpha val="43137"/>
                    </a:srgbClr>
                  </a:outerShdw>
                </a:effectLst>
              </a:rPr>
              <a:t>Underattribut - nya</a:t>
            </a:r>
          </a:p>
        </p:txBody>
      </p:sp>
      <p:sp>
        <p:nvSpPr>
          <p:cNvPr id="5" name="textruta 4"/>
          <p:cNvSpPr txBox="1"/>
          <p:nvPr/>
        </p:nvSpPr>
        <p:spPr>
          <a:xfrm>
            <a:off x="8644678" y="6361804"/>
            <a:ext cx="3482235" cy="400110"/>
          </a:xfrm>
          <a:prstGeom prst="rect">
            <a:avLst/>
          </a:prstGeom>
          <a:noFill/>
        </p:spPr>
        <p:txBody>
          <a:bodyPr wrap="square" rtlCol="0">
            <a:spAutoFit/>
          </a:bodyPr>
          <a:lstStyle/>
          <a:p>
            <a:r>
              <a:rPr lang="sv-SE" sz="2000" b="1" dirty="0">
                <a:hlinkClick r:id="rId3"/>
              </a:rPr>
              <a:t>indatastod@trafikverket.se</a:t>
            </a:r>
            <a:endParaRPr lang="sv-SE" b="1" dirty="0"/>
          </a:p>
        </p:txBody>
      </p:sp>
      <p:sp>
        <p:nvSpPr>
          <p:cNvPr id="6" name="textruta 5">
            <a:extLst>
              <a:ext uri="{FF2B5EF4-FFF2-40B4-BE49-F238E27FC236}">
                <a16:creationId xmlns:a16="http://schemas.microsoft.com/office/drawing/2014/main" id="{E61DDE02-23B7-47EA-A4BF-86F56C9B79E9}"/>
              </a:ext>
            </a:extLst>
          </p:cNvPr>
          <p:cNvSpPr txBox="1"/>
          <p:nvPr/>
        </p:nvSpPr>
        <p:spPr>
          <a:xfrm>
            <a:off x="0" y="6581001"/>
            <a:ext cx="3782861" cy="276999"/>
          </a:xfrm>
          <a:prstGeom prst="rect">
            <a:avLst/>
          </a:prstGeom>
          <a:noFill/>
        </p:spPr>
        <p:txBody>
          <a:bodyPr wrap="square" rtlCol="0">
            <a:spAutoFit/>
          </a:bodyPr>
          <a:lstStyle/>
          <a:p>
            <a:r>
              <a:rPr lang="sv-SE" sz="1200" dirty="0"/>
              <a:t>Konfidentialitetsnivå: 1 – Ej känsligt</a:t>
            </a:r>
          </a:p>
        </p:txBody>
      </p:sp>
      <p:sp>
        <p:nvSpPr>
          <p:cNvPr id="3" name="Rektangel: rundade hörn 2">
            <a:extLst>
              <a:ext uri="{FF2B5EF4-FFF2-40B4-BE49-F238E27FC236}">
                <a16:creationId xmlns:a16="http://schemas.microsoft.com/office/drawing/2014/main" id="{AA387855-E6E8-406A-827C-DBADA2CDB0CD}"/>
              </a:ext>
            </a:extLst>
          </p:cNvPr>
          <p:cNvSpPr/>
          <p:nvPr/>
        </p:nvSpPr>
        <p:spPr>
          <a:xfrm>
            <a:off x="1120586" y="3658092"/>
            <a:ext cx="3082834" cy="9753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v-SE" b="1" dirty="0">
                <a:solidFill>
                  <a:schemeClr val="tx1"/>
                </a:solidFill>
              </a:rPr>
              <a:t>Regional cykelväg</a:t>
            </a:r>
          </a:p>
        </p:txBody>
      </p:sp>
      <p:sp>
        <p:nvSpPr>
          <p:cNvPr id="9" name="Rektangel: rundade hörn 8">
            <a:extLst>
              <a:ext uri="{FF2B5EF4-FFF2-40B4-BE49-F238E27FC236}">
                <a16:creationId xmlns:a16="http://schemas.microsoft.com/office/drawing/2014/main" id="{7B7AA853-36A2-4983-9B0C-E374DA63A5B1}"/>
              </a:ext>
            </a:extLst>
          </p:cNvPr>
          <p:cNvSpPr/>
          <p:nvPr/>
        </p:nvSpPr>
        <p:spPr>
          <a:xfrm>
            <a:off x="1120586" y="2528356"/>
            <a:ext cx="3082834" cy="9753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v-SE" b="1" dirty="0">
                <a:solidFill>
                  <a:schemeClr val="tx1"/>
                </a:solidFill>
              </a:rPr>
              <a:t>Huvudcykelväg</a:t>
            </a:r>
          </a:p>
        </p:txBody>
      </p:sp>
      <p:sp>
        <p:nvSpPr>
          <p:cNvPr id="10" name="Rektangel: rundade hörn 9">
            <a:extLst>
              <a:ext uri="{FF2B5EF4-FFF2-40B4-BE49-F238E27FC236}">
                <a16:creationId xmlns:a16="http://schemas.microsoft.com/office/drawing/2014/main" id="{59973BE6-CE52-4B2E-A4D8-0760307B99ED}"/>
              </a:ext>
            </a:extLst>
          </p:cNvPr>
          <p:cNvSpPr/>
          <p:nvPr/>
        </p:nvSpPr>
        <p:spPr>
          <a:xfrm>
            <a:off x="1120586" y="4787828"/>
            <a:ext cx="3082834" cy="9753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v-SE" b="1" dirty="0">
                <a:solidFill>
                  <a:schemeClr val="tx1"/>
                </a:solidFill>
              </a:rPr>
              <a:t>Lokal cykelväg</a:t>
            </a:r>
          </a:p>
        </p:txBody>
      </p:sp>
      <p:sp>
        <p:nvSpPr>
          <p:cNvPr id="11" name="Rektangel: rundade hörn 10">
            <a:extLst>
              <a:ext uri="{FF2B5EF4-FFF2-40B4-BE49-F238E27FC236}">
                <a16:creationId xmlns:a16="http://schemas.microsoft.com/office/drawing/2014/main" id="{BB520706-B850-4C38-B9FE-F1BB12C3277F}"/>
              </a:ext>
            </a:extLst>
          </p:cNvPr>
          <p:cNvSpPr/>
          <p:nvPr/>
        </p:nvSpPr>
        <p:spPr>
          <a:xfrm>
            <a:off x="6898487" y="1490185"/>
            <a:ext cx="2242457" cy="4536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solidFill>
                  <a:schemeClr val="tx1"/>
                </a:solidFill>
              </a:rPr>
              <a:t>Supercykelväg</a:t>
            </a:r>
          </a:p>
        </p:txBody>
      </p:sp>
      <p:sp>
        <p:nvSpPr>
          <p:cNvPr id="16" name="Rektangel: rundade hörn 15">
            <a:extLst>
              <a:ext uri="{FF2B5EF4-FFF2-40B4-BE49-F238E27FC236}">
                <a16:creationId xmlns:a16="http://schemas.microsoft.com/office/drawing/2014/main" id="{4073C02E-D692-4575-B3A6-0F8C11F46E21}"/>
              </a:ext>
            </a:extLst>
          </p:cNvPr>
          <p:cNvSpPr/>
          <p:nvPr/>
        </p:nvSpPr>
        <p:spPr>
          <a:xfrm>
            <a:off x="6898486" y="2070819"/>
            <a:ext cx="2242457" cy="4536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solidFill>
                  <a:schemeClr val="tx1"/>
                </a:solidFill>
              </a:rPr>
              <a:t>Pendlingscykelväg</a:t>
            </a:r>
          </a:p>
        </p:txBody>
      </p:sp>
      <p:sp>
        <p:nvSpPr>
          <p:cNvPr id="17" name="Rektangel: rundade hörn 16">
            <a:extLst>
              <a:ext uri="{FF2B5EF4-FFF2-40B4-BE49-F238E27FC236}">
                <a16:creationId xmlns:a16="http://schemas.microsoft.com/office/drawing/2014/main" id="{AC921913-E6C8-4F08-9A1B-07EA60D8516F}"/>
              </a:ext>
            </a:extLst>
          </p:cNvPr>
          <p:cNvSpPr/>
          <p:nvPr/>
        </p:nvSpPr>
        <p:spPr>
          <a:xfrm>
            <a:off x="6898488" y="860776"/>
            <a:ext cx="2242457" cy="4536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v-SE" b="1" u="sng" dirty="0">
                <a:solidFill>
                  <a:schemeClr val="tx1"/>
                </a:solidFill>
              </a:rPr>
              <a:t>Primär funktion</a:t>
            </a:r>
          </a:p>
        </p:txBody>
      </p:sp>
      <p:sp>
        <p:nvSpPr>
          <p:cNvPr id="19" name="Rektangel: rundade hörn 18">
            <a:extLst>
              <a:ext uri="{FF2B5EF4-FFF2-40B4-BE49-F238E27FC236}">
                <a16:creationId xmlns:a16="http://schemas.microsoft.com/office/drawing/2014/main" id="{43E85CCE-587A-4F98-BC01-522AAE140A36}"/>
              </a:ext>
            </a:extLst>
          </p:cNvPr>
          <p:cNvSpPr/>
          <p:nvPr/>
        </p:nvSpPr>
        <p:spPr>
          <a:xfrm>
            <a:off x="6898485" y="2644608"/>
            <a:ext cx="2242457" cy="4536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solidFill>
                  <a:schemeClr val="tx1"/>
                </a:solidFill>
              </a:rPr>
              <a:t>Rekreationscykelväg</a:t>
            </a:r>
          </a:p>
        </p:txBody>
      </p:sp>
      <p:sp>
        <p:nvSpPr>
          <p:cNvPr id="20" name="Rektangel: rundade hörn 19">
            <a:extLst>
              <a:ext uri="{FF2B5EF4-FFF2-40B4-BE49-F238E27FC236}">
                <a16:creationId xmlns:a16="http://schemas.microsoft.com/office/drawing/2014/main" id="{F92E7975-F3F4-40FD-B25D-75D6076E47BD}"/>
              </a:ext>
            </a:extLst>
          </p:cNvPr>
          <p:cNvSpPr/>
          <p:nvPr/>
        </p:nvSpPr>
        <p:spPr>
          <a:xfrm>
            <a:off x="7046601" y="3943083"/>
            <a:ext cx="1854455" cy="4536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v-SE" b="1" u="sng" dirty="0">
                <a:solidFill>
                  <a:schemeClr val="tx1"/>
                </a:solidFill>
              </a:rPr>
              <a:t>Kvarterscykelväg</a:t>
            </a:r>
          </a:p>
        </p:txBody>
      </p:sp>
      <p:sp>
        <p:nvSpPr>
          <p:cNvPr id="21" name="Rektangel: rundade hörn 20">
            <a:extLst>
              <a:ext uri="{FF2B5EF4-FFF2-40B4-BE49-F238E27FC236}">
                <a16:creationId xmlns:a16="http://schemas.microsoft.com/office/drawing/2014/main" id="{C259728E-9FEE-4328-BD59-95BDC395E574}"/>
              </a:ext>
            </a:extLst>
          </p:cNvPr>
          <p:cNvSpPr/>
          <p:nvPr/>
        </p:nvSpPr>
        <p:spPr>
          <a:xfrm>
            <a:off x="7108410" y="4558747"/>
            <a:ext cx="1743658" cy="4536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solidFill>
                  <a:schemeClr val="tx1"/>
                </a:solidFill>
              </a:rPr>
              <a:t>Ja</a:t>
            </a:r>
          </a:p>
        </p:txBody>
      </p:sp>
      <p:sp>
        <p:nvSpPr>
          <p:cNvPr id="22" name="Rektangel: rundade hörn 21">
            <a:extLst>
              <a:ext uri="{FF2B5EF4-FFF2-40B4-BE49-F238E27FC236}">
                <a16:creationId xmlns:a16="http://schemas.microsoft.com/office/drawing/2014/main" id="{808AB5ED-2828-4417-A1AD-00637C717A8F}"/>
              </a:ext>
            </a:extLst>
          </p:cNvPr>
          <p:cNvSpPr/>
          <p:nvPr/>
        </p:nvSpPr>
        <p:spPr>
          <a:xfrm>
            <a:off x="7108409" y="5079124"/>
            <a:ext cx="1743658" cy="4536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solidFill>
                  <a:schemeClr val="tx1"/>
                </a:solidFill>
              </a:rPr>
              <a:t>Nej</a:t>
            </a:r>
          </a:p>
        </p:txBody>
      </p:sp>
      <p:cxnSp>
        <p:nvCxnSpPr>
          <p:cNvPr id="24" name="Rak pilkoppling 23">
            <a:extLst>
              <a:ext uri="{FF2B5EF4-FFF2-40B4-BE49-F238E27FC236}">
                <a16:creationId xmlns:a16="http://schemas.microsoft.com/office/drawing/2014/main" id="{884FBDFF-E2B7-4372-8354-24CFF26BBC28}"/>
              </a:ext>
            </a:extLst>
          </p:cNvPr>
          <p:cNvCxnSpPr>
            <a:cxnSpLocks/>
            <a:stCxn id="9" idx="3"/>
            <a:endCxn id="4" idx="1"/>
          </p:cNvCxnSpPr>
          <p:nvPr/>
        </p:nvCxnSpPr>
        <p:spPr>
          <a:xfrm flipV="1">
            <a:off x="4203420" y="1999751"/>
            <a:ext cx="2406697" cy="1016285"/>
          </a:xfrm>
          <a:prstGeom prst="straightConnector1">
            <a:avLst/>
          </a:prstGeom>
          <a:ln>
            <a:solidFill>
              <a:srgbClr val="FF0000"/>
            </a:solidFill>
            <a:tailEnd type="triangle" w="med" len="me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6" name="Rak pilkoppling 25">
            <a:extLst>
              <a:ext uri="{FF2B5EF4-FFF2-40B4-BE49-F238E27FC236}">
                <a16:creationId xmlns:a16="http://schemas.microsoft.com/office/drawing/2014/main" id="{5974FC0B-64D1-4C80-B8B3-2E822A29D19D}"/>
              </a:ext>
            </a:extLst>
          </p:cNvPr>
          <p:cNvCxnSpPr>
            <a:cxnSpLocks/>
            <a:stCxn id="9" idx="3"/>
            <a:endCxn id="23" idx="1"/>
          </p:cNvCxnSpPr>
          <p:nvPr/>
        </p:nvCxnSpPr>
        <p:spPr>
          <a:xfrm>
            <a:off x="4203420" y="3016036"/>
            <a:ext cx="2367224" cy="1921429"/>
          </a:xfrm>
          <a:prstGeom prst="straightConnector1">
            <a:avLst/>
          </a:prstGeom>
          <a:ln>
            <a:solidFill>
              <a:srgbClr val="FF0000"/>
            </a:solidFill>
            <a:tailEnd type="triangle" w="med" len="me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8" name="Rak pilkoppling 27">
            <a:extLst>
              <a:ext uri="{FF2B5EF4-FFF2-40B4-BE49-F238E27FC236}">
                <a16:creationId xmlns:a16="http://schemas.microsoft.com/office/drawing/2014/main" id="{D36C63C6-C271-484A-97B0-A7FBC40858D2}"/>
              </a:ext>
            </a:extLst>
          </p:cNvPr>
          <p:cNvCxnSpPr>
            <a:cxnSpLocks/>
            <a:stCxn id="10" idx="3"/>
            <a:endCxn id="23" idx="1"/>
          </p:cNvCxnSpPr>
          <p:nvPr/>
        </p:nvCxnSpPr>
        <p:spPr>
          <a:xfrm flipV="1">
            <a:off x="4203420" y="4937465"/>
            <a:ext cx="2367224" cy="338043"/>
          </a:xfrm>
          <a:prstGeom prst="straightConnector1">
            <a:avLst/>
          </a:prstGeom>
          <a:ln>
            <a:solidFill>
              <a:srgbClr val="FF0000"/>
            </a:solidFill>
            <a:tailEnd type="triangle" w="med" len="me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37" name="Rak pilkoppling 36">
            <a:extLst>
              <a:ext uri="{FF2B5EF4-FFF2-40B4-BE49-F238E27FC236}">
                <a16:creationId xmlns:a16="http://schemas.microsoft.com/office/drawing/2014/main" id="{926732BD-D23C-4A91-94B2-1BFC2E71711D}"/>
              </a:ext>
            </a:extLst>
          </p:cNvPr>
          <p:cNvCxnSpPr>
            <a:cxnSpLocks/>
            <a:stCxn id="3" idx="3"/>
            <a:endCxn id="4" idx="1"/>
          </p:cNvCxnSpPr>
          <p:nvPr/>
        </p:nvCxnSpPr>
        <p:spPr>
          <a:xfrm flipV="1">
            <a:off x="4203420" y="1999751"/>
            <a:ext cx="2406697" cy="2146021"/>
          </a:xfrm>
          <a:prstGeom prst="straightConnector1">
            <a:avLst/>
          </a:prstGeom>
          <a:ln>
            <a:solidFill>
              <a:srgbClr val="FF0000"/>
            </a:solidFill>
            <a:tailEnd type="triangle" w="med" len="me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38" name="Rak pilkoppling 37">
            <a:extLst>
              <a:ext uri="{FF2B5EF4-FFF2-40B4-BE49-F238E27FC236}">
                <a16:creationId xmlns:a16="http://schemas.microsoft.com/office/drawing/2014/main" id="{31433112-6A4C-4CD8-AE31-A90407247DDF}"/>
              </a:ext>
            </a:extLst>
          </p:cNvPr>
          <p:cNvCxnSpPr>
            <a:cxnSpLocks/>
            <a:stCxn id="3" idx="3"/>
            <a:endCxn id="23" idx="1"/>
          </p:cNvCxnSpPr>
          <p:nvPr/>
        </p:nvCxnSpPr>
        <p:spPr>
          <a:xfrm>
            <a:off x="4203420" y="4145772"/>
            <a:ext cx="2367224" cy="791693"/>
          </a:xfrm>
          <a:prstGeom prst="straightConnector1">
            <a:avLst/>
          </a:prstGeom>
          <a:ln>
            <a:solidFill>
              <a:srgbClr val="FF0000"/>
            </a:solidFill>
            <a:tailEnd type="triangle" w="med" len="me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1" name="Rak pilkoppling 40">
            <a:extLst>
              <a:ext uri="{FF2B5EF4-FFF2-40B4-BE49-F238E27FC236}">
                <a16:creationId xmlns:a16="http://schemas.microsoft.com/office/drawing/2014/main" id="{D3E25F81-5B26-485C-8651-3C56BA0D3CC0}"/>
              </a:ext>
            </a:extLst>
          </p:cNvPr>
          <p:cNvCxnSpPr>
            <a:cxnSpLocks/>
            <a:stCxn id="10" idx="3"/>
            <a:endCxn id="4" idx="1"/>
          </p:cNvCxnSpPr>
          <p:nvPr/>
        </p:nvCxnSpPr>
        <p:spPr>
          <a:xfrm flipV="1">
            <a:off x="4203420" y="1999751"/>
            <a:ext cx="2406697" cy="3275757"/>
          </a:xfrm>
          <a:prstGeom prst="straightConnector1">
            <a:avLst/>
          </a:prstGeom>
          <a:ln>
            <a:solidFill>
              <a:srgbClr val="FF0000"/>
            </a:solidFill>
            <a:tailEnd type="triangle" w="med" len="me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843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par>
                                <p:cTn id="11" presetID="22" presetClass="entr" presetSubtype="4"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down)">
                                      <p:cBhvr>
                                        <p:cTn id="13" dur="500"/>
                                        <p:tgtEl>
                                          <p:spTgt spid="4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circle(in)">
                                      <p:cBhvr>
                                        <p:cTn id="33" dur="2000"/>
                                        <p:tgtEl>
                                          <p:spTgt spid="26"/>
                                        </p:tgtEl>
                                      </p:cBhvr>
                                    </p:animEffect>
                                  </p:childTnLst>
                                </p:cTn>
                              </p:par>
                              <p:par>
                                <p:cTn id="34" presetID="6" presetClass="entr" presetSubtype="16"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circle(in)">
                                      <p:cBhvr>
                                        <p:cTn id="36" dur="2000"/>
                                        <p:tgtEl>
                                          <p:spTgt spid="38"/>
                                        </p:tgtEl>
                                      </p:cBhvr>
                                    </p:animEffect>
                                  </p:childTnLst>
                                </p:cTn>
                              </p:par>
                              <p:par>
                                <p:cTn id="37" presetID="6" presetClass="entr" presetSubtype="16"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circle(in)">
                                      <p:cBhvr>
                                        <p:cTn id="39" dur="2000"/>
                                        <p:tgtEl>
                                          <p:spTgt spid="28"/>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circle(in)">
                                      <p:cBhvr>
                                        <p:cTn id="42" dur="2000"/>
                                        <p:tgtEl>
                                          <p:spTgt spid="23"/>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circle(in)">
                                      <p:cBhvr>
                                        <p:cTn id="45" dur="2000"/>
                                        <p:tgtEl>
                                          <p:spTgt spid="20"/>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circle(in)">
                                      <p:cBhvr>
                                        <p:cTn id="48" dur="2000"/>
                                        <p:tgtEl>
                                          <p:spTgt spid="21"/>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circle(in)">
                                      <p:cBhvr>
                                        <p:cTn id="51"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11" grpId="0" animBg="1"/>
      <p:bldP spid="16" grpId="0" animBg="1"/>
      <p:bldP spid="17" grpId="0" animBg="1"/>
      <p:bldP spid="19"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derrubrik 7"/>
          <p:cNvSpPr>
            <a:spLocks noGrp="1"/>
          </p:cNvSpPr>
          <p:nvPr>
            <p:ph type="subTitle" idx="1"/>
          </p:nvPr>
        </p:nvSpPr>
        <p:spPr>
          <a:xfrm>
            <a:off x="842963" y="2427316"/>
            <a:ext cx="1456400" cy="640080"/>
          </a:xfrm>
        </p:spPr>
        <p:txBody>
          <a:bodyPr/>
          <a:lstStyle/>
          <a:p>
            <a:r>
              <a:rPr lang="sv-SE" dirty="0"/>
              <a:t> </a:t>
            </a:r>
          </a:p>
        </p:txBody>
      </p:sp>
      <p:sp>
        <p:nvSpPr>
          <p:cNvPr id="7" name="Rubrik 6"/>
          <p:cNvSpPr>
            <a:spLocks noGrp="1"/>
          </p:cNvSpPr>
          <p:nvPr>
            <p:ph type="ctrTitle"/>
          </p:nvPr>
        </p:nvSpPr>
        <p:spPr>
          <a:xfrm>
            <a:off x="1770091" y="2132261"/>
            <a:ext cx="4867881" cy="61509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sv-SE" sz="4800" dirty="0"/>
              <a:t>Frågor??</a:t>
            </a:r>
          </a:p>
        </p:txBody>
      </p:sp>
      <p:sp>
        <p:nvSpPr>
          <p:cNvPr id="5" name="textruta 4"/>
          <p:cNvSpPr txBox="1"/>
          <p:nvPr/>
        </p:nvSpPr>
        <p:spPr>
          <a:xfrm>
            <a:off x="5201742" y="4102161"/>
            <a:ext cx="5575300" cy="738664"/>
          </a:xfrm>
          <a:prstGeom prst="rect">
            <a:avLst/>
          </a:prstGeom>
          <a:noFill/>
          <a:ln w="25400">
            <a:solidFill>
              <a:schemeClr val="accent1"/>
            </a:solidFill>
          </a:ln>
          <a:effectLst>
            <a:outerShdw blurRad="50800" dist="38100" dir="5400000" algn="t" rotWithShape="0">
              <a:prstClr val="black">
                <a:alpha val="40000"/>
              </a:prstClr>
            </a:outerShdw>
            <a:softEdge rad="31750"/>
          </a:effectLst>
        </p:spPr>
        <p:txBody>
          <a:bodyPr wrap="square" rtlCol="0">
            <a:spAutoFit/>
          </a:bodyPr>
          <a:lstStyle/>
          <a:p>
            <a:r>
              <a:rPr lang="sv-SE" sz="2400" dirty="0">
                <a:hlinkClick r:id="rId3"/>
              </a:rPr>
              <a:t>indatastod@trafikverket.se</a:t>
            </a:r>
            <a:endParaRPr lang="sv-SE" sz="2400" dirty="0"/>
          </a:p>
          <a:p>
            <a:endParaRPr lang="sv-SE" dirty="0"/>
          </a:p>
        </p:txBody>
      </p:sp>
      <p:sp>
        <p:nvSpPr>
          <p:cNvPr id="6" name="textruta 5">
            <a:extLst>
              <a:ext uri="{FF2B5EF4-FFF2-40B4-BE49-F238E27FC236}">
                <a16:creationId xmlns:a16="http://schemas.microsoft.com/office/drawing/2014/main" id="{02E8140A-D186-4923-93A2-5F029E29D6B8}"/>
              </a:ext>
            </a:extLst>
          </p:cNvPr>
          <p:cNvSpPr txBox="1"/>
          <p:nvPr/>
        </p:nvSpPr>
        <p:spPr>
          <a:xfrm>
            <a:off x="0" y="6581001"/>
            <a:ext cx="3782861" cy="276999"/>
          </a:xfrm>
          <a:prstGeom prst="rect">
            <a:avLst/>
          </a:prstGeom>
          <a:noFill/>
        </p:spPr>
        <p:txBody>
          <a:bodyPr wrap="square" rtlCol="0">
            <a:spAutoFit/>
          </a:bodyPr>
          <a:lstStyle/>
          <a:p>
            <a:r>
              <a:rPr lang="sv-SE" sz="1200" dirty="0"/>
              <a:t>Konfidentialitetsnivå: 1 – Ej känsligt</a:t>
            </a:r>
          </a:p>
        </p:txBody>
      </p:sp>
    </p:spTree>
    <p:extLst>
      <p:ext uri="{BB962C8B-B14F-4D97-AF65-F5344CB8AC3E}">
        <p14:creationId xmlns:p14="http://schemas.microsoft.com/office/powerpoint/2010/main" val="46306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2"/>
          <p:cNvSpPr txBox="1">
            <a:spLocks/>
          </p:cNvSpPr>
          <p:nvPr/>
        </p:nvSpPr>
        <p:spPr>
          <a:xfrm>
            <a:off x="1085726" y="2521797"/>
            <a:ext cx="5415055" cy="3308464"/>
          </a:xfrm>
          <a:prstGeom prst="rect">
            <a:avLst/>
          </a:prstGeom>
        </p:spPr>
        <p:txBody>
          <a:bodyPr/>
          <a:lstStyle>
            <a:lvl1pPr marL="342854" indent="-342854" algn="l" defTabSz="457138" rtl="0" eaLnBrk="0" fontAlgn="base" hangingPunct="0">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0" fontAlgn="base" hangingPunct="0">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0" fontAlgn="base" hangingPunct="0">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sv-SE" sz="1400" dirty="0"/>
          </a:p>
          <a:p>
            <a:r>
              <a:rPr lang="sv-SE" sz="1600" dirty="0"/>
              <a:t>Bakgrund</a:t>
            </a:r>
          </a:p>
          <a:p>
            <a:endParaRPr lang="sv-SE" sz="1600" dirty="0"/>
          </a:p>
          <a:p>
            <a:r>
              <a:rPr lang="sv-SE" sz="1600" dirty="0"/>
              <a:t>Cykelvägskategorier – nyhet</a:t>
            </a:r>
          </a:p>
          <a:p>
            <a:endParaRPr lang="sv-SE" sz="1600" dirty="0"/>
          </a:p>
          <a:p>
            <a:r>
              <a:rPr lang="sv-SE" sz="1600" dirty="0"/>
              <a:t>De tre kategorierna</a:t>
            </a:r>
          </a:p>
          <a:p>
            <a:endParaRPr lang="sv-SE" sz="1600" dirty="0"/>
          </a:p>
          <a:p>
            <a:r>
              <a:rPr lang="sv-SE" sz="1600" dirty="0"/>
              <a:t>Nya underattribut</a:t>
            </a:r>
          </a:p>
          <a:p>
            <a:pPr marL="0" indent="0">
              <a:buNone/>
            </a:pPr>
            <a:endParaRPr lang="sv-SE" sz="1600" dirty="0"/>
          </a:p>
          <a:p>
            <a:r>
              <a:rPr lang="sv-SE" sz="1600" dirty="0"/>
              <a:t>Frågor</a:t>
            </a:r>
          </a:p>
          <a:p>
            <a:endParaRPr lang="sv-SE" sz="1800" dirty="0"/>
          </a:p>
          <a:p>
            <a:endParaRPr lang="sv-SE" sz="1800" dirty="0"/>
          </a:p>
          <a:p>
            <a:endParaRPr lang="sv-SE" sz="1800" dirty="0"/>
          </a:p>
        </p:txBody>
      </p:sp>
      <p:sp>
        <p:nvSpPr>
          <p:cNvPr id="8" name="Rubrik 6"/>
          <p:cNvSpPr>
            <a:spLocks noGrp="1"/>
          </p:cNvSpPr>
          <p:nvPr>
            <p:ph type="ctrTitle"/>
          </p:nvPr>
        </p:nvSpPr>
        <p:spPr>
          <a:xfrm>
            <a:off x="703340" y="690974"/>
            <a:ext cx="9733597" cy="615095"/>
          </a:xfrm>
        </p:spPr>
        <p:txBody>
          <a:bodyPr>
            <a:normAutofit fontScale="90000"/>
          </a:bodyPr>
          <a:lstStyle/>
          <a:p>
            <a:pPr algn="l"/>
            <a:r>
              <a:rPr lang="sv-SE" dirty="0"/>
              <a:t>Webbinarie maj 2024</a:t>
            </a:r>
          </a:p>
        </p:txBody>
      </p:sp>
      <p:sp>
        <p:nvSpPr>
          <p:cNvPr id="2" name="textruta 1"/>
          <p:cNvSpPr txBox="1"/>
          <p:nvPr/>
        </p:nvSpPr>
        <p:spPr>
          <a:xfrm>
            <a:off x="1177164" y="1729267"/>
            <a:ext cx="8309736" cy="523220"/>
          </a:xfrm>
          <a:prstGeom prst="rect">
            <a:avLst/>
          </a:prstGeom>
          <a:noFill/>
          <a:effectLst>
            <a:glow rad="63500">
              <a:schemeClr val="accent3">
                <a:satMod val="175000"/>
                <a:alpha val="40000"/>
              </a:schemeClr>
            </a:glow>
          </a:effectLst>
        </p:spPr>
        <p:txBody>
          <a:bodyPr wrap="square" rtlCol="0">
            <a:spAutoFit/>
          </a:bodyPr>
          <a:lstStyle/>
          <a:p>
            <a:r>
              <a:rPr lang="sv-SE" sz="2800" u="sng" dirty="0">
                <a:effectLst>
                  <a:outerShdw blurRad="38100" dist="38100" dir="2700000" algn="tl">
                    <a:srgbClr val="000000">
                      <a:alpha val="43137"/>
                    </a:srgbClr>
                  </a:outerShdw>
                </a:effectLst>
              </a:rPr>
              <a:t>Agenda – Cykelvägskategorier</a:t>
            </a:r>
          </a:p>
        </p:txBody>
      </p:sp>
      <p:sp>
        <p:nvSpPr>
          <p:cNvPr id="5" name="textruta 4"/>
          <p:cNvSpPr txBox="1"/>
          <p:nvPr/>
        </p:nvSpPr>
        <p:spPr>
          <a:xfrm>
            <a:off x="8644678" y="6361804"/>
            <a:ext cx="3482235" cy="400110"/>
          </a:xfrm>
          <a:prstGeom prst="rect">
            <a:avLst/>
          </a:prstGeom>
          <a:noFill/>
        </p:spPr>
        <p:txBody>
          <a:bodyPr wrap="square" rtlCol="0">
            <a:spAutoFit/>
          </a:bodyPr>
          <a:lstStyle/>
          <a:p>
            <a:r>
              <a:rPr lang="sv-SE" sz="2000" b="1" dirty="0">
                <a:hlinkClick r:id="rId3"/>
              </a:rPr>
              <a:t>indatastod@trafikverket.se</a:t>
            </a:r>
            <a:endParaRPr lang="sv-SE" b="1" dirty="0"/>
          </a:p>
        </p:txBody>
      </p:sp>
      <p:sp>
        <p:nvSpPr>
          <p:cNvPr id="6" name="textruta 5">
            <a:extLst>
              <a:ext uri="{FF2B5EF4-FFF2-40B4-BE49-F238E27FC236}">
                <a16:creationId xmlns:a16="http://schemas.microsoft.com/office/drawing/2014/main" id="{E61DDE02-23B7-47EA-A4BF-86F56C9B79E9}"/>
              </a:ext>
            </a:extLst>
          </p:cNvPr>
          <p:cNvSpPr txBox="1"/>
          <p:nvPr/>
        </p:nvSpPr>
        <p:spPr>
          <a:xfrm>
            <a:off x="0" y="6581001"/>
            <a:ext cx="3782861" cy="276999"/>
          </a:xfrm>
          <a:prstGeom prst="rect">
            <a:avLst/>
          </a:prstGeom>
          <a:noFill/>
        </p:spPr>
        <p:txBody>
          <a:bodyPr wrap="square" rtlCol="0">
            <a:spAutoFit/>
          </a:bodyPr>
          <a:lstStyle/>
          <a:p>
            <a:r>
              <a:rPr lang="sv-SE" sz="1200" dirty="0"/>
              <a:t>Konfidentialitetsnivå: 1 – Ej känsligt</a:t>
            </a:r>
          </a:p>
        </p:txBody>
      </p:sp>
    </p:spTree>
    <p:extLst>
      <p:ext uri="{BB962C8B-B14F-4D97-AF65-F5344CB8AC3E}">
        <p14:creationId xmlns:p14="http://schemas.microsoft.com/office/powerpoint/2010/main" val="1077198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6"/>
          <p:cNvSpPr>
            <a:spLocks noGrp="1"/>
          </p:cNvSpPr>
          <p:nvPr>
            <p:ph type="ctrTitle"/>
          </p:nvPr>
        </p:nvSpPr>
        <p:spPr>
          <a:xfrm>
            <a:off x="703340" y="690974"/>
            <a:ext cx="9733597" cy="615095"/>
          </a:xfrm>
        </p:spPr>
        <p:txBody>
          <a:bodyPr>
            <a:normAutofit fontScale="90000"/>
          </a:bodyPr>
          <a:lstStyle/>
          <a:p>
            <a:pPr algn="l"/>
            <a:r>
              <a:rPr lang="sv-SE" dirty="0"/>
              <a:t>Webbinarie maj 2024</a:t>
            </a:r>
          </a:p>
        </p:txBody>
      </p:sp>
      <p:sp>
        <p:nvSpPr>
          <p:cNvPr id="2" name="textruta 1"/>
          <p:cNvSpPr txBox="1"/>
          <p:nvPr/>
        </p:nvSpPr>
        <p:spPr>
          <a:xfrm>
            <a:off x="1177164" y="1729267"/>
            <a:ext cx="8309736" cy="523220"/>
          </a:xfrm>
          <a:prstGeom prst="rect">
            <a:avLst/>
          </a:prstGeom>
          <a:noFill/>
          <a:effectLst>
            <a:glow rad="63500">
              <a:schemeClr val="accent3">
                <a:satMod val="175000"/>
                <a:alpha val="40000"/>
              </a:schemeClr>
            </a:glow>
          </a:effectLst>
        </p:spPr>
        <p:txBody>
          <a:bodyPr wrap="square" rtlCol="0">
            <a:spAutoFit/>
          </a:bodyPr>
          <a:lstStyle/>
          <a:p>
            <a:r>
              <a:rPr lang="sv-SE" sz="2800" u="sng" dirty="0">
                <a:effectLst>
                  <a:outerShdw blurRad="38100" dist="38100" dir="2700000" algn="tl">
                    <a:srgbClr val="000000">
                      <a:alpha val="43137"/>
                    </a:srgbClr>
                  </a:outerShdw>
                </a:effectLst>
              </a:rPr>
              <a:t>Bakgrund</a:t>
            </a:r>
          </a:p>
        </p:txBody>
      </p:sp>
      <p:sp>
        <p:nvSpPr>
          <p:cNvPr id="5" name="textruta 4"/>
          <p:cNvSpPr txBox="1"/>
          <p:nvPr/>
        </p:nvSpPr>
        <p:spPr>
          <a:xfrm>
            <a:off x="8644678" y="6361804"/>
            <a:ext cx="3482235" cy="400110"/>
          </a:xfrm>
          <a:prstGeom prst="rect">
            <a:avLst/>
          </a:prstGeom>
          <a:noFill/>
        </p:spPr>
        <p:txBody>
          <a:bodyPr wrap="square" rtlCol="0">
            <a:spAutoFit/>
          </a:bodyPr>
          <a:lstStyle/>
          <a:p>
            <a:r>
              <a:rPr lang="sv-SE" sz="2000" b="1" dirty="0">
                <a:hlinkClick r:id="rId3"/>
              </a:rPr>
              <a:t>indatastod@trafikverket.se</a:t>
            </a:r>
            <a:endParaRPr lang="sv-SE" b="1" dirty="0"/>
          </a:p>
        </p:txBody>
      </p:sp>
      <p:sp>
        <p:nvSpPr>
          <p:cNvPr id="6" name="textruta 5">
            <a:extLst>
              <a:ext uri="{FF2B5EF4-FFF2-40B4-BE49-F238E27FC236}">
                <a16:creationId xmlns:a16="http://schemas.microsoft.com/office/drawing/2014/main" id="{E61DDE02-23B7-47EA-A4BF-86F56C9B79E9}"/>
              </a:ext>
            </a:extLst>
          </p:cNvPr>
          <p:cNvSpPr txBox="1"/>
          <p:nvPr/>
        </p:nvSpPr>
        <p:spPr>
          <a:xfrm>
            <a:off x="0" y="6581001"/>
            <a:ext cx="3782861" cy="276999"/>
          </a:xfrm>
          <a:prstGeom prst="rect">
            <a:avLst/>
          </a:prstGeom>
          <a:noFill/>
        </p:spPr>
        <p:txBody>
          <a:bodyPr wrap="square" rtlCol="0">
            <a:spAutoFit/>
          </a:bodyPr>
          <a:lstStyle/>
          <a:p>
            <a:r>
              <a:rPr lang="sv-SE" sz="1200" dirty="0"/>
              <a:t>Konfidentialitetsnivå: 1 – Ej känsligt</a:t>
            </a:r>
          </a:p>
        </p:txBody>
      </p:sp>
      <p:sp>
        <p:nvSpPr>
          <p:cNvPr id="7" name="Platshållare för text 2">
            <a:extLst>
              <a:ext uri="{FF2B5EF4-FFF2-40B4-BE49-F238E27FC236}">
                <a16:creationId xmlns:a16="http://schemas.microsoft.com/office/drawing/2014/main" id="{F9F828A3-EF07-44C8-BAB5-0D73C8211271}"/>
              </a:ext>
            </a:extLst>
          </p:cNvPr>
          <p:cNvSpPr txBox="1">
            <a:spLocks/>
          </p:cNvSpPr>
          <p:nvPr/>
        </p:nvSpPr>
        <p:spPr>
          <a:xfrm>
            <a:off x="694799" y="2529000"/>
            <a:ext cx="9942099" cy="3638026"/>
          </a:xfrm>
          <a:prstGeom prst="rect">
            <a:avLst/>
          </a:prstGeom>
        </p:spPr>
        <p:txBody>
          <a:bodyPr/>
          <a:lstStyle>
            <a:lvl1pPr marL="342854" indent="-342854" algn="l" defTabSz="457138" rtl="0" eaLnBrk="0" fontAlgn="base" hangingPunct="0">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0" fontAlgn="base" hangingPunct="0">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0" fontAlgn="base" hangingPunct="0">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sv-SE" sz="1800" dirty="0"/>
              <a:t>Det har inte funnits någon systematisk nationell modell för hur cykelnätet ska delas in i kategorier och det finns därför ett flertal olika metoder i Sverige. Det finns ett behov av en generell kategorisering av alla cykelvägar. </a:t>
            </a:r>
          </a:p>
          <a:p>
            <a:r>
              <a:rPr lang="sv-SE" sz="1600" dirty="0"/>
              <a:t>Syfte</a:t>
            </a:r>
          </a:p>
          <a:p>
            <a:pPr lvl="1">
              <a:spcAft>
                <a:spcPts val="600"/>
              </a:spcAft>
            </a:pPr>
            <a:r>
              <a:rPr lang="sv-SE" sz="1400" dirty="0"/>
              <a:t>Skapa ett för cyklisterna tydligt och enhetlig cykelnät </a:t>
            </a:r>
          </a:p>
          <a:p>
            <a:pPr lvl="1">
              <a:spcAft>
                <a:spcPts val="600"/>
              </a:spcAft>
            </a:pPr>
            <a:r>
              <a:rPr lang="sv-SE" sz="1400" dirty="0"/>
              <a:t>Skapa en bland väghållare enhetlig struktur, det finns exempel där ett pendlingsstråk består av sträckor med fem olika väghållare</a:t>
            </a:r>
          </a:p>
          <a:p>
            <a:pPr lvl="1">
              <a:spcAft>
                <a:spcPts val="600"/>
              </a:spcAft>
            </a:pPr>
            <a:r>
              <a:rPr lang="sv-SE" sz="1400" dirty="0"/>
              <a:t>Ta fram gemensamma kriterier och standarder för utformning, underhåll så som vinterväghållning och beläggning mm samt vägkonstruktion</a:t>
            </a:r>
          </a:p>
          <a:p>
            <a:pPr lvl="1">
              <a:spcAft>
                <a:spcPts val="600"/>
              </a:spcAft>
            </a:pPr>
            <a:r>
              <a:rPr lang="sv-SE" sz="1400" dirty="0"/>
              <a:t>Möjliggöra GAP-analyser och en bättre samordnad planering - Kategoriseringen tydliggör var länkar saknas idag och vilka GAP som behöver byggas ihop i framtiden</a:t>
            </a:r>
          </a:p>
          <a:p>
            <a:pPr lvl="1">
              <a:spcAft>
                <a:spcPts val="600"/>
              </a:spcAft>
            </a:pPr>
            <a:r>
              <a:rPr lang="sv-SE" sz="1400" dirty="0"/>
              <a:t>Skapa bättre förutsättningar för att bygga användarvänliga reseplaneringstjänster (exempelvis cykelreseplanerare) för cyklister, oavsett väghållare</a:t>
            </a:r>
          </a:p>
          <a:p>
            <a:endParaRPr lang="sv-SE" sz="1600" dirty="0"/>
          </a:p>
          <a:p>
            <a:endParaRPr lang="sv-SE" dirty="0"/>
          </a:p>
        </p:txBody>
      </p:sp>
    </p:spTree>
    <p:extLst>
      <p:ext uri="{BB962C8B-B14F-4D97-AF65-F5344CB8AC3E}">
        <p14:creationId xmlns:p14="http://schemas.microsoft.com/office/powerpoint/2010/main" val="3202359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rundade hörn 3">
            <a:extLst>
              <a:ext uri="{FF2B5EF4-FFF2-40B4-BE49-F238E27FC236}">
                <a16:creationId xmlns:a16="http://schemas.microsoft.com/office/drawing/2014/main" id="{1E0D5C54-E61D-48E3-A381-ED6025603863}"/>
              </a:ext>
            </a:extLst>
          </p:cNvPr>
          <p:cNvSpPr/>
          <p:nvPr/>
        </p:nvSpPr>
        <p:spPr>
          <a:xfrm>
            <a:off x="577982" y="4526748"/>
            <a:ext cx="10611987" cy="1245568"/>
          </a:xfrm>
          <a:prstGeom prst="roundRect">
            <a:avLst/>
          </a:prstGeom>
          <a:gradFill flip="none" rotWithShape="1">
            <a:gsLst>
              <a:gs pos="0">
                <a:srgbClr val="77D795">
                  <a:tint val="66000"/>
                  <a:satMod val="160000"/>
                </a:srgbClr>
              </a:gs>
              <a:gs pos="50000">
                <a:srgbClr val="77D795">
                  <a:tint val="44500"/>
                  <a:satMod val="160000"/>
                </a:srgbClr>
              </a:gs>
              <a:gs pos="100000">
                <a:srgbClr val="77D795">
                  <a:tint val="23500"/>
                  <a:satMod val="160000"/>
                </a:srgbClr>
              </a:gs>
            </a:gsLst>
            <a:lin ang="81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 name="Rektangel: rundade hörn 2">
            <a:extLst>
              <a:ext uri="{FF2B5EF4-FFF2-40B4-BE49-F238E27FC236}">
                <a16:creationId xmlns:a16="http://schemas.microsoft.com/office/drawing/2014/main" id="{35E7B840-7DC4-4298-85B9-A7B78FD774CF}"/>
              </a:ext>
            </a:extLst>
          </p:cNvPr>
          <p:cNvSpPr/>
          <p:nvPr/>
        </p:nvSpPr>
        <p:spPr>
          <a:xfrm>
            <a:off x="594360" y="2447265"/>
            <a:ext cx="10595610" cy="1916791"/>
          </a:xfrm>
          <a:prstGeom prst="roundRect">
            <a:avLst/>
          </a:prstGeo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Rubrik 6"/>
          <p:cNvSpPr>
            <a:spLocks noGrp="1"/>
          </p:cNvSpPr>
          <p:nvPr>
            <p:ph type="ctrTitle"/>
          </p:nvPr>
        </p:nvSpPr>
        <p:spPr>
          <a:xfrm>
            <a:off x="703340" y="690974"/>
            <a:ext cx="9733597" cy="615095"/>
          </a:xfrm>
        </p:spPr>
        <p:txBody>
          <a:bodyPr>
            <a:normAutofit fontScale="90000"/>
          </a:bodyPr>
          <a:lstStyle/>
          <a:p>
            <a:pPr algn="l"/>
            <a:r>
              <a:rPr lang="sv-SE" dirty="0"/>
              <a:t>Webbinarie maj 2024</a:t>
            </a:r>
          </a:p>
        </p:txBody>
      </p:sp>
      <p:sp>
        <p:nvSpPr>
          <p:cNvPr id="2" name="textruta 1"/>
          <p:cNvSpPr txBox="1"/>
          <p:nvPr/>
        </p:nvSpPr>
        <p:spPr>
          <a:xfrm>
            <a:off x="1177164" y="1729267"/>
            <a:ext cx="8309736" cy="523220"/>
          </a:xfrm>
          <a:prstGeom prst="rect">
            <a:avLst/>
          </a:prstGeom>
          <a:noFill/>
          <a:effectLst>
            <a:glow rad="63500">
              <a:schemeClr val="accent3">
                <a:satMod val="175000"/>
                <a:alpha val="40000"/>
              </a:schemeClr>
            </a:glow>
          </a:effectLst>
        </p:spPr>
        <p:txBody>
          <a:bodyPr wrap="square" rtlCol="0">
            <a:spAutoFit/>
          </a:bodyPr>
          <a:lstStyle/>
          <a:p>
            <a:r>
              <a:rPr lang="sv-SE" sz="2800" u="sng" dirty="0">
                <a:effectLst>
                  <a:outerShdw blurRad="38100" dist="38100" dir="2700000" algn="tl">
                    <a:srgbClr val="000000">
                      <a:alpha val="43137"/>
                    </a:srgbClr>
                  </a:outerShdw>
                </a:effectLst>
              </a:rPr>
              <a:t>Cykelvägskategorier - nyhet</a:t>
            </a:r>
          </a:p>
        </p:txBody>
      </p:sp>
      <p:sp>
        <p:nvSpPr>
          <p:cNvPr id="5" name="textruta 4"/>
          <p:cNvSpPr txBox="1"/>
          <p:nvPr/>
        </p:nvSpPr>
        <p:spPr>
          <a:xfrm>
            <a:off x="8644678" y="6361804"/>
            <a:ext cx="3482235" cy="400110"/>
          </a:xfrm>
          <a:prstGeom prst="rect">
            <a:avLst/>
          </a:prstGeom>
          <a:noFill/>
        </p:spPr>
        <p:txBody>
          <a:bodyPr wrap="square" rtlCol="0">
            <a:spAutoFit/>
          </a:bodyPr>
          <a:lstStyle/>
          <a:p>
            <a:r>
              <a:rPr lang="sv-SE" sz="2000" b="1" dirty="0">
                <a:hlinkClick r:id="rId3"/>
              </a:rPr>
              <a:t>indatastod@trafikverket.se</a:t>
            </a:r>
            <a:endParaRPr lang="sv-SE" b="1" dirty="0"/>
          </a:p>
        </p:txBody>
      </p:sp>
      <p:sp>
        <p:nvSpPr>
          <p:cNvPr id="6" name="textruta 5">
            <a:extLst>
              <a:ext uri="{FF2B5EF4-FFF2-40B4-BE49-F238E27FC236}">
                <a16:creationId xmlns:a16="http://schemas.microsoft.com/office/drawing/2014/main" id="{E61DDE02-23B7-47EA-A4BF-86F56C9B79E9}"/>
              </a:ext>
            </a:extLst>
          </p:cNvPr>
          <p:cNvSpPr txBox="1"/>
          <p:nvPr/>
        </p:nvSpPr>
        <p:spPr>
          <a:xfrm>
            <a:off x="0" y="6581001"/>
            <a:ext cx="3782861" cy="276999"/>
          </a:xfrm>
          <a:prstGeom prst="rect">
            <a:avLst/>
          </a:prstGeom>
          <a:noFill/>
        </p:spPr>
        <p:txBody>
          <a:bodyPr wrap="square" rtlCol="0">
            <a:spAutoFit/>
          </a:bodyPr>
          <a:lstStyle/>
          <a:p>
            <a:r>
              <a:rPr lang="sv-SE" sz="1200" dirty="0"/>
              <a:t>Konfidentialitetsnivå: 1 – Ej känsligt</a:t>
            </a:r>
          </a:p>
        </p:txBody>
      </p:sp>
      <p:sp>
        <p:nvSpPr>
          <p:cNvPr id="9" name="Platshållare för text 2">
            <a:extLst>
              <a:ext uri="{FF2B5EF4-FFF2-40B4-BE49-F238E27FC236}">
                <a16:creationId xmlns:a16="http://schemas.microsoft.com/office/drawing/2014/main" id="{56CFD51B-7CAA-4A09-9BA8-7D402BD814E2}"/>
              </a:ext>
            </a:extLst>
          </p:cNvPr>
          <p:cNvSpPr txBox="1">
            <a:spLocks/>
          </p:cNvSpPr>
          <p:nvPr/>
        </p:nvSpPr>
        <p:spPr>
          <a:xfrm>
            <a:off x="694800" y="2529000"/>
            <a:ext cx="10361976" cy="1802970"/>
          </a:xfrm>
          <a:prstGeom prst="rect">
            <a:avLst/>
          </a:prstGeom>
        </p:spPr>
        <p:txBody>
          <a:bodyPr/>
          <a:lstStyle>
            <a:lvl1pPr marL="342854" indent="-342854" algn="l" defTabSz="457138" rtl="0" eaLnBrk="0" fontAlgn="base" hangingPunct="0">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0" fontAlgn="base" hangingPunct="0">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0" fontAlgn="base" hangingPunct="0">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a:lstStyle>
          <a:p>
            <a:r>
              <a:rPr lang="sv-SE" sz="1800" b="1" dirty="0"/>
              <a:t>Fram till nu</a:t>
            </a:r>
            <a:r>
              <a:rPr lang="sv-SE" sz="1800" dirty="0"/>
              <a:t>: Cykelvägskategorierna registreras endast på cykelvägar. </a:t>
            </a:r>
          </a:p>
          <a:p>
            <a:pPr lvl="1"/>
            <a:r>
              <a:rPr lang="sv-SE" sz="1600" dirty="0"/>
              <a:t>Bilvägar som är rekommenderade för cykeltrafik inkluderas inte i kategoriseringen, då kategoriseringen i förlängningen syftar till att skapa ramar för underhåll och utformning vilket endast gäller för cykelvägar samt för att utveckla cykelförbindelser. </a:t>
            </a:r>
          </a:p>
          <a:p>
            <a:pPr lvl="1"/>
            <a:r>
              <a:rPr lang="sv-SE" sz="1600" dirty="0"/>
              <a:t>För att få en enhetlig bild av cykelnätet har Cykelvägskategorierna kunnat kompletteras med företeelsen </a:t>
            </a:r>
            <a:r>
              <a:rPr lang="sv-SE" sz="1600" i="1" dirty="0"/>
              <a:t>C-rek. Bilväg för cykeltrafik</a:t>
            </a:r>
            <a:r>
              <a:rPr lang="sv-SE" sz="1600" dirty="0"/>
              <a:t>. </a:t>
            </a:r>
          </a:p>
        </p:txBody>
      </p:sp>
      <p:sp>
        <p:nvSpPr>
          <p:cNvPr id="10" name="Platshållare för text 2">
            <a:extLst>
              <a:ext uri="{FF2B5EF4-FFF2-40B4-BE49-F238E27FC236}">
                <a16:creationId xmlns:a16="http://schemas.microsoft.com/office/drawing/2014/main" id="{141503E4-3A55-4F21-8EDB-91DBA350209B}"/>
              </a:ext>
            </a:extLst>
          </p:cNvPr>
          <p:cNvSpPr txBox="1">
            <a:spLocks/>
          </p:cNvSpPr>
          <p:nvPr/>
        </p:nvSpPr>
        <p:spPr>
          <a:xfrm>
            <a:off x="694800" y="4526748"/>
            <a:ext cx="10361976" cy="1245568"/>
          </a:xfrm>
          <a:prstGeom prst="rect">
            <a:avLst/>
          </a:prstGeom>
        </p:spPr>
        <p:txBody>
          <a:bodyPr/>
          <a:lstStyle>
            <a:lvl1pPr marL="342854" indent="-342854" algn="l" defTabSz="457138" rtl="0" eaLnBrk="0" fontAlgn="base" hangingPunct="0">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0" fontAlgn="base" hangingPunct="0">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0" fontAlgn="base" hangingPunct="0">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a:lstStyle>
          <a:p>
            <a:r>
              <a:rPr lang="sv-SE" sz="1800" b="1" dirty="0"/>
              <a:t>Från nu (13 maj)</a:t>
            </a:r>
            <a:r>
              <a:rPr lang="sv-SE" sz="1800" dirty="0"/>
              <a:t>: Cykelvägskategorierna </a:t>
            </a:r>
            <a:r>
              <a:rPr lang="sv-SE" sz="1800" b="1" dirty="0"/>
              <a:t>KAN</a:t>
            </a:r>
            <a:r>
              <a:rPr lang="sv-SE" sz="1800" dirty="0"/>
              <a:t> också registreras på bilvägar. </a:t>
            </a:r>
          </a:p>
          <a:p>
            <a:pPr lvl="1"/>
            <a:r>
              <a:rPr lang="sv-SE" sz="1600" dirty="0"/>
              <a:t>För att kunna koppla ihop cykel vägnätet där det inte finns cykelvägar.</a:t>
            </a:r>
          </a:p>
          <a:p>
            <a:pPr lvl="1"/>
            <a:r>
              <a:rPr lang="sv-SE" sz="1600" dirty="0"/>
              <a:t>Företeelsen </a:t>
            </a:r>
            <a:r>
              <a:rPr lang="sv-SE" sz="1600" i="1" dirty="0"/>
              <a:t>C-rek. Bilväg för cykeltrafik </a:t>
            </a:r>
            <a:r>
              <a:rPr lang="sv-SE" sz="1600" dirty="0"/>
              <a:t>kommer att avvecklas, dock inget slutdatum bestämt.</a:t>
            </a:r>
          </a:p>
          <a:p>
            <a:pPr lvl="1"/>
            <a:r>
              <a:rPr lang="sv-SE" sz="1600" dirty="0"/>
              <a:t>Registrera </a:t>
            </a:r>
            <a:r>
              <a:rPr lang="sv-SE" sz="1600" b="1" dirty="0"/>
              <a:t>INTE</a:t>
            </a:r>
            <a:r>
              <a:rPr lang="sv-SE" sz="1600" dirty="0"/>
              <a:t> C-Rek längre, gör detta i Cykelvägskategorier!</a:t>
            </a:r>
          </a:p>
          <a:p>
            <a:pPr lvl="1"/>
            <a:endParaRPr lang="sv-SE" sz="1600" dirty="0"/>
          </a:p>
        </p:txBody>
      </p:sp>
    </p:spTree>
    <p:extLst>
      <p:ext uri="{BB962C8B-B14F-4D97-AF65-F5344CB8AC3E}">
        <p14:creationId xmlns:p14="http://schemas.microsoft.com/office/powerpoint/2010/main" val="158718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Bildobjekt 27">
            <a:extLst>
              <a:ext uri="{FF2B5EF4-FFF2-40B4-BE49-F238E27FC236}">
                <a16:creationId xmlns:a16="http://schemas.microsoft.com/office/drawing/2014/main" id="{FB30FC93-1D32-4200-AAED-0086C28C2C87}"/>
              </a:ext>
            </a:extLst>
          </p:cNvPr>
          <p:cNvPicPr>
            <a:picLocks noChangeAspect="1"/>
          </p:cNvPicPr>
          <p:nvPr/>
        </p:nvPicPr>
        <p:blipFill>
          <a:blip r:embed="rId3"/>
          <a:stretch>
            <a:fillRect/>
          </a:stretch>
        </p:blipFill>
        <p:spPr>
          <a:xfrm>
            <a:off x="2214090" y="1556285"/>
            <a:ext cx="6773220" cy="4077269"/>
          </a:xfrm>
          <a:prstGeom prst="rect">
            <a:avLst/>
          </a:prstGeom>
        </p:spPr>
      </p:pic>
      <p:sp>
        <p:nvSpPr>
          <p:cNvPr id="8" name="Rubrik 6"/>
          <p:cNvSpPr>
            <a:spLocks noGrp="1"/>
          </p:cNvSpPr>
          <p:nvPr>
            <p:ph type="ctrTitle"/>
          </p:nvPr>
        </p:nvSpPr>
        <p:spPr>
          <a:xfrm>
            <a:off x="703340" y="690974"/>
            <a:ext cx="9733597" cy="615095"/>
          </a:xfrm>
        </p:spPr>
        <p:txBody>
          <a:bodyPr>
            <a:normAutofit fontScale="90000"/>
          </a:bodyPr>
          <a:lstStyle/>
          <a:p>
            <a:pPr algn="l"/>
            <a:r>
              <a:rPr lang="sv-SE" dirty="0"/>
              <a:t>Webbinarie maj 2024</a:t>
            </a:r>
          </a:p>
        </p:txBody>
      </p:sp>
      <p:sp>
        <p:nvSpPr>
          <p:cNvPr id="5" name="textruta 4"/>
          <p:cNvSpPr txBox="1"/>
          <p:nvPr/>
        </p:nvSpPr>
        <p:spPr>
          <a:xfrm>
            <a:off x="8644678" y="6361804"/>
            <a:ext cx="3482235" cy="400110"/>
          </a:xfrm>
          <a:prstGeom prst="rect">
            <a:avLst/>
          </a:prstGeom>
          <a:noFill/>
        </p:spPr>
        <p:txBody>
          <a:bodyPr wrap="square" rtlCol="0">
            <a:spAutoFit/>
          </a:bodyPr>
          <a:lstStyle/>
          <a:p>
            <a:r>
              <a:rPr lang="sv-SE" sz="2000" b="1" dirty="0">
                <a:hlinkClick r:id="rId4"/>
              </a:rPr>
              <a:t>indatastod@trafikverket.se</a:t>
            </a:r>
            <a:endParaRPr lang="sv-SE" b="1" dirty="0"/>
          </a:p>
        </p:txBody>
      </p:sp>
      <p:sp>
        <p:nvSpPr>
          <p:cNvPr id="6" name="textruta 5">
            <a:extLst>
              <a:ext uri="{FF2B5EF4-FFF2-40B4-BE49-F238E27FC236}">
                <a16:creationId xmlns:a16="http://schemas.microsoft.com/office/drawing/2014/main" id="{E61DDE02-23B7-47EA-A4BF-86F56C9B79E9}"/>
              </a:ext>
            </a:extLst>
          </p:cNvPr>
          <p:cNvSpPr txBox="1"/>
          <p:nvPr/>
        </p:nvSpPr>
        <p:spPr>
          <a:xfrm>
            <a:off x="0" y="6581001"/>
            <a:ext cx="3782861" cy="276999"/>
          </a:xfrm>
          <a:prstGeom prst="rect">
            <a:avLst/>
          </a:prstGeom>
          <a:noFill/>
        </p:spPr>
        <p:txBody>
          <a:bodyPr wrap="square" rtlCol="0">
            <a:spAutoFit/>
          </a:bodyPr>
          <a:lstStyle/>
          <a:p>
            <a:r>
              <a:rPr lang="sv-SE" sz="1200" dirty="0"/>
              <a:t>Konfidentialitetsnivå: 1 – Ej känsligt</a:t>
            </a:r>
          </a:p>
        </p:txBody>
      </p:sp>
      <p:cxnSp>
        <p:nvCxnSpPr>
          <p:cNvPr id="13" name="Rak pilkoppling 12">
            <a:extLst>
              <a:ext uri="{FF2B5EF4-FFF2-40B4-BE49-F238E27FC236}">
                <a16:creationId xmlns:a16="http://schemas.microsoft.com/office/drawing/2014/main" id="{49F22DC6-DB97-48EB-A9F3-2C8D49DBD87D}"/>
              </a:ext>
            </a:extLst>
          </p:cNvPr>
          <p:cNvCxnSpPr>
            <a:cxnSpLocks/>
          </p:cNvCxnSpPr>
          <p:nvPr/>
        </p:nvCxnSpPr>
        <p:spPr>
          <a:xfrm flipH="1">
            <a:off x="2846070" y="1759131"/>
            <a:ext cx="5540284" cy="3218634"/>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2192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6E431DA-DB7A-4702-AFC1-BE137D0B0B9E}"/>
              </a:ext>
            </a:extLst>
          </p:cNvPr>
          <p:cNvPicPr>
            <a:picLocks noChangeAspect="1"/>
          </p:cNvPicPr>
          <p:nvPr/>
        </p:nvPicPr>
        <p:blipFill>
          <a:blip r:embed="rId3"/>
          <a:stretch>
            <a:fillRect/>
          </a:stretch>
        </p:blipFill>
        <p:spPr>
          <a:xfrm>
            <a:off x="2214090" y="1556284"/>
            <a:ext cx="6575949" cy="4077269"/>
          </a:xfrm>
          <a:prstGeom prst="rect">
            <a:avLst/>
          </a:prstGeom>
        </p:spPr>
      </p:pic>
      <p:sp>
        <p:nvSpPr>
          <p:cNvPr id="8" name="Rubrik 6"/>
          <p:cNvSpPr>
            <a:spLocks noGrp="1"/>
          </p:cNvSpPr>
          <p:nvPr>
            <p:ph type="ctrTitle"/>
          </p:nvPr>
        </p:nvSpPr>
        <p:spPr>
          <a:xfrm>
            <a:off x="703340" y="690974"/>
            <a:ext cx="9733597" cy="615095"/>
          </a:xfrm>
        </p:spPr>
        <p:txBody>
          <a:bodyPr>
            <a:normAutofit fontScale="90000"/>
          </a:bodyPr>
          <a:lstStyle/>
          <a:p>
            <a:pPr algn="l"/>
            <a:r>
              <a:rPr lang="sv-SE" dirty="0"/>
              <a:t>Webbinarie maj 2024</a:t>
            </a:r>
          </a:p>
        </p:txBody>
      </p:sp>
      <p:sp>
        <p:nvSpPr>
          <p:cNvPr id="5" name="textruta 4"/>
          <p:cNvSpPr txBox="1"/>
          <p:nvPr/>
        </p:nvSpPr>
        <p:spPr>
          <a:xfrm>
            <a:off x="8644678" y="6361804"/>
            <a:ext cx="3482235" cy="400110"/>
          </a:xfrm>
          <a:prstGeom prst="rect">
            <a:avLst/>
          </a:prstGeom>
          <a:noFill/>
        </p:spPr>
        <p:txBody>
          <a:bodyPr wrap="square" rtlCol="0">
            <a:spAutoFit/>
          </a:bodyPr>
          <a:lstStyle/>
          <a:p>
            <a:r>
              <a:rPr lang="sv-SE" sz="2000" b="1" dirty="0">
                <a:hlinkClick r:id="rId4"/>
              </a:rPr>
              <a:t>indatastod@trafikverket.se</a:t>
            </a:r>
            <a:endParaRPr lang="sv-SE" b="1" dirty="0"/>
          </a:p>
        </p:txBody>
      </p:sp>
      <p:sp>
        <p:nvSpPr>
          <p:cNvPr id="6" name="textruta 5">
            <a:extLst>
              <a:ext uri="{FF2B5EF4-FFF2-40B4-BE49-F238E27FC236}">
                <a16:creationId xmlns:a16="http://schemas.microsoft.com/office/drawing/2014/main" id="{E61DDE02-23B7-47EA-A4BF-86F56C9B79E9}"/>
              </a:ext>
            </a:extLst>
          </p:cNvPr>
          <p:cNvSpPr txBox="1"/>
          <p:nvPr/>
        </p:nvSpPr>
        <p:spPr>
          <a:xfrm>
            <a:off x="0" y="6581001"/>
            <a:ext cx="3782861" cy="276999"/>
          </a:xfrm>
          <a:prstGeom prst="rect">
            <a:avLst/>
          </a:prstGeom>
          <a:noFill/>
        </p:spPr>
        <p:txBody>
          <a:bodyPr wrap="square" rtlCol="0">
            <a:spAutoFit/>
          </a:bodyPr>
          <a:lstStyle/>
          <a:p>
            <a:r>
              <a:rPr lang="sv-SE" sz="1200" dirty="0"/>
              <a:t>Konfidentialitetsnivå: 1 – Ej känsligt</a:t>
            </a:r>
          </a:p>
        </p:txBody>
      </p:sp>
      <p:cxnSp>
        <p:nvCxnSpPr>
          <p:cNvPr id="13" name="Rak pilkoppling 12">
            <a:extLst>
              <a:ext uri="{FF2B5EF4-FFF2-40B4-BE49-F238E27FC236}">
                <a16:creationId xmlns:a16="http://schemas.microsoft.com/office/drawing/2014/main" id="{49F22DC6-DB97-48EB-A9F3-2C8D49DBD87D}"/>
              </a:ext>
            </a:extLst>
          </p:cNvPr>
          <p:cNvCxnSpPr>
            <a:cxnSpLocks/>
          </p:cNvCxnSpPr>
          <p:nvPr/>
        </p:nvCxnSpPr>
        <p:spPr>
          <a:xfrm flipH="1">
            <a:off x="2846070" y="1759131"/>
            <a:ext cx="5540284" cy="3218634"/>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7" name="Rak pilkoppling 6">
            <a:extLst>
              <a:ext uri="{FF2B5EF4-FFF2-40B4-BE49-F238E27FC236}">
                <a16:creationId xmlns:a16="http://schemas.microsoft.com/office/drawing/2014/main" id="{3173C800-0C18-4D4B-A96C-A2961A7A0625}"/>
              </a:ext>
            </a:extLst>
          </p:cNvPr>
          <p:cNvCxnSpPr>
            <a:cxnSpLocks/>
          </p:cNvCxnSpPr>
          <p:nvPr/>
        </p:nvCxnSpPr>
        <p:spPr>
          <a:xfrm flipH="1" flipV="1">
            <a:off x="3857897" y="4702629"/>
            <a:ext cx="2571319" cy="1393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Rak pilkoppling 9">
            <a:extLst>
              <a:ext uri="{FF2B5EF4-FFF2-40B4-BE49-F238E27FC236}">
                <a16:creationId xmlns:a16="http://schemas.microsoft.com/office/drawing/2014/main" id="{3BE677C3-9297-4CAC-BB0F-82D16BA50C87}"/>
              </a:ext>
            </a:extLst>
          </p:cNvPr>
          <p:cNvCxnSpPr>
            <a:cxnSpLocks/>
          </p:cNvCxnSpPr>
          <p:nvPr/>
        </p:nvCxnSpPr>
        <p:spPr>
          <a:xfrm flipH="1" flipV="1">
            <a:off x="6592390" y="3065418"/>
            <a:ext cx="278673" cy="12660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ruta 10">
            <a:extLst>
              <a:ext uri="{FF2B5EF4-FFF2-40B4-BE49-F238E27FC236}">
                <a16:creationId xmlns:a16="http://schemas.microsoft.com/office/drawing/2014/main" id="{48A65EBF-5CA4-4A4B-A3F3-83C9FFF5D67F}"/>
              </a:ext>
            </a:extLst>
          </p:cNvPr>
          <p:cNvSpPr txBox="1"/>
          <p:nvPr/>
        </p:nvSpPr>
        <p:spPr>
          <a:xfrm>
            <a:off x="6429216" y="4331434"/>
            <a:ext cx="1848509" cy="646331"/>
          </a:xfrm>
          <a:prstGeom prst="rect">
            <a:avLst/>
          </a:prstGeom>
          <a:solidFill>
            <a:schemeClr val="tx1">
              <a:lumMod val="95000"/>
              <a:lumOff val="5000"/>
              <a:alpha val="40000"/>
            </a:schemeClr>
          </a:solidFill>
        </p:spPr>
        <p:txBody>
          <a:bodyPr wrap="square" rtlCol="0">
            <a:spAutoFit/>
          </a:bodyPr>
          <a:lstStyle/>
          <a:p>
            <a:r>
              <a:rPr lang="sv-SE" dirty="0">
                <a:solidFill>
                  <a:schemeClr val="bg1"/>
                </a:solidFill>
              </a:rPr>
              <a:t>C-rek. Bilväg för cykeltrafik</a:t>
            </a:r>
          </a:p>
        </p:txBody>
      </p:sp>
    </p:spTree>
    <p:extLst>
      <p:ext uri="{BB962C8B-B14F-4D97-AF65-F5344CB8AC3E}">
        <p14:creationId xmlns:p14="http://schemas.microsoft.com/office/powerpoint/2010/main" val="1320095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6E39A508-6D65-4F2E-AEE0-7F005CBFDE15}"/>
              </a:ext>
            </a:extLst>
          </p:cNvPr>
          <p:cNvPicPr>
            <a:picLocks noChangeAspect="1"/>
          </p:cNvPicPr>
          <p:nvPr/>
        </p:nvPicPr>
        <p:blipFill>
          <a:blip r:embed="rId3"/>
          <a:stretch>
            <a:fillRect/>
          </a:stretch>
        </p:blipFill>
        <p:spPr>
          <a:xfrm>
            <a:off x="2306222" y="1644736"/>
            <a:ext cx="6477399" cy="4049482"/>
          </a:xfrm>
          <a:prstGeom prst="rect">
            <a:avLst/>
          </a:prstGeom>
        </p:spPr>
      </p:pic>
      <p:sp>
        <p:nvSpPr>
          <p:cNvPr id="8" name="Rubrik 6"/>
          <p:cNvSpPr>
            <a:spLocks noGrp="1"/>
          </p:cNvSpPr>
          <p:nvPr>
            <p:ph type="ctrTitle"/>
          </p:nvPr>
        </p:nvSpPr>
        <p:spPr>
          <a:xfrm>
            <a:off x="703340" y="690974"/>
            <a:ext cx="9733597" cy="615095"/>
          </a:xfrm>
        </p:spPr>
        <p:txBody>
          <a:bodyPr>
            <a:normAutofit fontScale="90000"/>
          </a:bodyPr>
          <a:lstStyle/>
          <a:p>
            <a:pPr algn="l"/>
            <a:r>
              <a:rPr lang="sv-SE" dirty="0"/>
              <a:t>Webbinarie maj 2024</a:t>
            </a:r>
          </a:p>
        </p:txBody>
      </p:sp>
      <p:sp>
        <p:nvSpPr>
          <p:cNvPr id="5" name="textruta 4"/>
          <p:cNvSpPr txBox="1"/>
          <p:nvPr/>
        </p:nvSpPr>
        <p:spPr>
          <a:xfrm>
            <a:off x="8644678" y="6361804"/>
            <a:ext cx="3482235" cy="400110"/>
          </a:xfrm>
          <a:prstGeom prst="rect">
            <a:avLst/>
          </a:prstGeom>
          <a:noFill/>
        </p:spPr>
        <p:txBody>
          <a:bodyPr wrap="square" rtlCol="0">
            <a:spAutoFit/>
          </a:bodyPr>
          <a:lstStyle/>
          <a:p>
            <a:r>
              <a:rPr lang="sv-SE" sz="2000" b="1" dirty="0">
                <a:hlinkClick r:id="rId4"/>
              </a:rPr>
              <a:t>indatastod@trafikverket.se</a:t>
            </a:r>
            <a:endParaRPr lang="sv-SE" b="1" dirty="0"/>
          </a:p>
        </p:txBody>
      </p:sp>
      <p:sp>
        <p:nvSpPr>
          <p:cNvPr id="6" name="textruta 5">
            <a:extLst>
              <a:ext uri="{FF2B5EF4-FFF2-40B4-BE49-F238E27FC236}">
                <a16:creationId xmlns:a16="http://schemas.microsoft.com/office/drawing/2014/main" id="{E61DDE02-23B7-47EA-A4BF-86F56C9B79E9}"/>
              </a:ext>
            </a:extLst>
          </p:cNvPr>
          <p:cNvSpPr txBox="1"/>
          <p:nvPr/>
        </p:nvSpPr>
        <p:spPr>
          <a:xfrm>
            <a:off x="0" y="6581001"/>
            <a:ext cx="3782861" cy="276999"/>
          </a:xfrm>
          <a:prstGeom prst="rect">
            <a:avLst/>
          </a:prstGeom>
          <a:noFill/>
        </p:spPr>
        <p:txBody>
          <a:bodyPr wrap="square" rtlCol="0">
            <a:spAutoFit/>
          </a:bodyPr>
          <a:lstStyle/>
          <a:p>
            <a:r>
              <a:rPr lang="sv-SE" sz="1200" dirty="0"/>
              <a:t>Konfidentialitetsnivå: 1 – Ej känsligt</a:t>
            </a:r>
          </a:p>
        </p:txBody>
      </p:sp>
      <p:cxnSp>
        <p:nvCxnSpPr>
          <p:cNvPr id="13" name="Rak pilkoppling 12">
            <a:extLst>
              <a:ext uri="{FF2B5EF4-FFF2-40B4-BE49-F238E27FC236}">
                <a16:creationId xmlns:a16="http://schemas.microsoft.com/office/drawing/2014/main" id="{49F22DC6-DB97-48EB-A9F3-2C8D49DBD87D}"/>
              </a:ext>
            </a:extLst>
          </p:cNvPr>
          <p:cNvCxnSpPr>
            <a:cxnSpLocks/>
          </p:cNvCxnSpPr>
          <p:nvPr/>
        </p:nvCxnSpPr>
        <p:spPr>
          <a:xfrm flipH="1">
            <a:off x="2846070" y="1759131"/>
            <a:ext cx="5540284" cy="3218634"/>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7" name="Rak pilkoppling 6">
            <a:extLst>
              <a:ext uri="{FF2B5EF4-FFF2-40B4-BE49-F238E27FC236}">
                <a16:creationId xmlns:a16="http://schemas.microsoft.com/office/drawing/2014/main" id="{3173C800-0C18-4D4B-A96C-A2961A7A0625}"/>
              </a:ext>
            </a:extLst>
          </p:cNvPr>
          <p:cNvCxnSpPr>
            <a:cxnSpLocks/>
          </p:cNvCxnSpPr>
          <p:nvPr/>
        </p:nvCxnSpPr>
        <p:spPr>
          <a:xfrm flipH="1" flipV="1">
            <a:off x="3857897" y="4702629"/>
            <a:ext cx="2571319" cy="1393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Rak pilkoppling 9">
            <a:extLst>
              <a:ext uri="{FF2B5EF4-FFF2-40B4-BE49-F238E27FC236}">
                <a16:creationId xmlns:a16="http://schemas.microsoft.com/office/drawing/2014/main" id="{3BE677C3-9297-4CAC-BB0F-82D16BA50C87}"/>
              </a:ext>
            </a:extLst>
          </p:cNvPr>
          <p:cNvCxnSpPr>
            <a:cxnSpLocks/>
          </p:cNvCxnSpPr>
          <p:nvPr/>
        </p:nvCxnSpPr>
        <p:spPr>
          <a:xfrm flipH="1" flipV="1">
            <a:off x="6592391" y="3065418"/>
            <a:ext cx="348340" cy="1582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ruta 10">
            <a:extLst>
              <a:ext uri="{FF2B5EF4-FFF2-40B4-BE49-F238E27FC236}">
                <a16:creationId xmlns:a16="http://schemas.microsoft.com/office/drawing/2014/main" id="{48A65EBF-5CA4-4A4B-A3F3-83C9FFF5D67F}"/>
              </a:ext>
            </a:extLst>
          </p:cNvPr>
          <p:cNvSpPr txBox="1"/>
          <p:nvPr/>
        </p:nvSpPr>
        <p:spPr>
          <a:xfrm>
            <a:off x="6429216" y="4657300"/>
            <a:ext cx="2360823" cy="369332"/>
          </a:xfrm>
          <a:prstGeom prst="rect">
            <a:avLst/>
          </a:prstGeom>
          <a:solidFill>
            <a:schemeClr val="tx1">
              <a:lumMod val="95000"/>
              <a:lumOff val="5000"/>
              <a:alpha val="40000"/>
            </a:schemeClr>
          </a:solidFill>
        </p:spPr>
        <p:txBody>
          <a:bodyPr wrap="square" rtlCol="0">
            <a:spAutoFit/>
          </a:bodyPr>
          <a:lstStyle/>
          <a:p>
            <a:r>
              <a:rPr lang="sv-SE" dirty="0">
                <a:solidFill>
                  <a:schemeClr val="bg1"/>
                </a:solidFill>
              </a:rPr>
              <a:t>Cykelvägskategorier</a:t>
            </a:r>
          </a:p>
        </p:txBody>
      </p:sp>
    </p:spTree>
    <p:extLst>
      <p:ext uri="{BB962C8B-B14F-4D97-AF65-F5344CB8AC3E}">
        <p14:creationId xmlns:p14="http://schemas.microsoft.com/office/powerpoint/2010/main" val="159193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latshållare för innehåll 3">
            <a:extLst>
              <a:ext uri="{FF2B5EF4-FFF2-40B4-BE49-F238E27FC236}">
                <a16:creationId xmlns:a16="http://schemas.microsoft.com/office/drawing/2014/main" id="{24DD60EC-49EC-4D0B-8447-6B43A195CB4B}"/>
              </a:ext>
            </a:extLst>
          </p:cNvPr>
          <p:cNvPicPr>
            <a:picLocks noChangeAspect="1"/>
          </p:cNvPicPr>
          <p:nvPr/>
        </p:nvPicPr>
        <p:blipFill rotWithShape="1">
          <a:blip r:embed="rId3"/>
          <a:srcRect l="27945" t="21231" r="13982" b="54588"/>
          <a:stretch/>
        </p:blipFill>
        <p:spPr bwMode="auto">
          <a:xfrm>
            <a:off x="6554878" y="1603397"/>
            <a:ext cx="5327406" cy="3243015"/>
          </a:xfrm>
          <a:prstGeom prst="rect">
            <a:avLst/>
          </a:prstGeom>
          <a:noFill/>
          <a:ln w="9525">
            <a:noFill/>
            <a:miter lim="800000"/>
            <a:headEnd/>
            <a:tailEnd/>
          </a:ln>
        </p:spPr>
      </p:pic>
      <p:sp>
        <p:nvSpPr>
          <p:cNvPr id="8" name="Rubrik 6"/>
          <p:cNvSpPr>
            <a:spLocks noGrp="1"/>
          </p:cNvSpPr>
          <p:nvPr>
            <p:ph type="ctrTitle"/>
          </p:nvPr>
        </p:nvSpPr>
        <p:spPr>
          <a:xfrm>
            <a:off x="703340" y="690974"/>
            <a:ext cx="9733597" cy="615095"/>
          </a:xfrm>
        </p:spPr>
        <p:txBody>
          <a:bodyPr>
            <a:normAutofit fontScale="90000"/>
          </a:bodyPr>
          <a:lstStyle/>
          <a:p>
            <a:pPr algn="l"/>
            <a:r>
              <a:rPr lang="sv-SE" dirty="0"/>
              <a:t>Webbinarie maj 2024</a:t>
            </a:r>
          </a:p>
        </p:txBody>
      </p:sp>
      <p:sp>
        <p:nvSpPr>
          <p:cNvPr id="2" name="textruta 1"/>
          <p:cNvSpPr txBox="1"/>
          <p:nvPr/>
        </p:nvSpPr>
        <p:spPr>
          <a:xfrm>
            <a:off x="1177164" y="1729267"/>
            <a:ext cx="8309736" cy="523220"/>
          </a:xfrm>
          <a:prstGeom prst="rect">
            <a:avLst/>
          </a:prstGeom>
          <a:noFill/>
          <a:effectLst>
            <a:glow rad="63500">
              <a:schemeClr val="accent3">
                <a:satMod val="175000"/>
                <a:alpha val="40000"/>
              </a:schemeClr>
            </a:glow>
          </a:effectLst>
        </p:spPr>
        <p:txBody>
          <a:bodyPr wrap="square" rtlCol="0">
            <a:spAutoFit/>
          </a:bodyPr>
          <a:lstStyle/>
          <a:p>
            <a:r>
              <a:rPr lang="sv-SE" sz="2800" u="sng" dirty="0">
                <a:effectLst>
                  <a:outerShdw blurRad="38100" dist="38100" dir="2700000" algn="tl">
                    <a:srgbClr val="000000">
                      <a:alpha val="43137"/>
                    </a:srgbClr>
                  </a:outerShdw>
                </a:effectLst>
              </a:rPr>
              <a:t>3 kategorier</a:t>
            </a:r>
          </a:p>
        </p:txBody>
      </p:sp>
      <p:sp>
        <p:nvSpPr>
          <p:cNvPr id="5" name="textruta 4"/>
          <p:cNvSpPr txBox="1"/>
          <p:nvPr/>
        </p:nvSpPr>
        <p:spPr>
          <a:xfrm>
            <a:off x="8644678" y="6361804"/>
            <a:ext cx="3482235" cy="400110"/>
          </a:xfrm>
          <a:prstGeom prst="rect">
            <a:avLst/>
          </a:prstGeom>
          <a:noFill/>
        </p:spPr>
        <p:txBody>
          <a:bodyPr wrap="square" rtlCol="0">
            <a:spAutoFit/>
          </a:bodyPr>
          <a:lstStyle/>
          <a:p>
            <a:r>
              <a:rPr lang="sv-SE" sz="2000" b="1" dirty="0">
                <a:hlinkClick r:id="rId4"/>
              </a:rPr>
              <a:t>indatastod@trafikverket.se</a:t>
            </a:r>
            <a:endParaRPr lang="sv-SE" b="1" dirty="0"/>
          </a:p>
        </p:txBody>
      </p:sp>
      <p:sp>
        <p:nvSpPr>
          <p:cNvPr id="6" name="textruta 5">
            <a:extLst>
              <a:ext uri="{FF2B5EF4-FFF2-40B4-BE49-F238E27FC236}">
                <a16:creationId xmlns:a16="http://schemas.microsoft.com/office/drawing/2014/main" id="{E61DDE02-23B7-47EA-A4BF-86F56C9B79E9}"/>
              </a:ext>
            </a:extLst>
          </p:cNvPr>
          <p:cNvSpPr txBox="1"/>
          <p:nvPr/>
        </p:nvSpPr>
        <p:spPr>
          <a:xfrm>
            <a:off x="0" y="6581001"/>
            <a:ext cx="3782861" cy="276999"/>
          </a:xfrm>
          <a:prstGeom prst="rect">
            <a:avLst/>
          </a:prstGeom>
          <a:noFill/>
        </p:spPr>
        <p:txBody>
          <a:bodyPr wrap="square" rtlCol="0">
            <a:spAutoFit/>
          </a:bodyPr>
          <a:lstStyle/>
          <a:p>
            <a:r>
              <a:rPr lang="sv-SE" sz="1200" dirty="0"/>
              <a:t>Konfidentialitetsnivå: 1 – Ej känsligt</a:t>
            </a:r>
          </a:p>
        </p:txBody>
      </p:sp>
      <p:sp>
        <p:nvSpPr>
          <p:cNvPr id="12" name="Platshållare för text 2">
            <a:extLst>
              <a:ext uri="{FF2B5EF4-FFF2-40B4-BE49-F238E27FC236}">
                <a16:creationId xmlns:a16="http://schemas.microsoft.com/office/drawing/2014/main" id="{2677C28F-6296-4C54-A9F6-00EDBA8BDB7E}"/>
              </a:ext>
            </a:extLst>
          </p:cNvPr>
          <p:cNvSpPr txBox="1">
            <a:spLocks/>
          </p:cNvSpPr>
          <p:nvPr/>
        </p:nvSpPr>
        <p:spPr>
          <a:xfrm>
            <a:off x="694800" y="2529000"/>
            <a:ext cx="5860078" cy="3060000"/>
          </a:xfrm>
          <a:prstGeom prst="rect">
            <a:avLst/>
          </a:prstGeom>
        </p:spPr>
        <p:txBody>
          <a:bodyPr/>
          <a:lstStyle>
            <a:lvl1pPr marL="342854" indent="-342854" algn="l" defTabSz="457138" rtl="0" eaLnBrk="0" fontAlgn="base" hangingPunct="0">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0" fontAlgn="base" hangingPunct="0">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0" fontAlgn="base" hangingPunct="0">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sz="1800" b="1" u="sng" dirty="0"/>
              <a:t>Huvudcykelväg</a:t>
            </a:r>
          </a:p>
          <a:p>
            <a:pPr marL="0" indent="0">
              <a:spcAft>
                <a:spcPts val="600"/>
              </a:spcAft>
              <a:buNone/>
            </a:pPr>
            <a:r>
              <a:rPr lang="sv-SE" sz="1100" dirty="0"/>
              <a:t>Huvudcykelvägarna ska utgöra ett ”skelett” eller en ”stomme” av cykelvägar </a:t>
            </a:r>
            <a:r>
              <a:rPr lang="sv-SE" sz="1100" u="sng" dirty="0"/>
              <a:t>inom</a:t>
            </a:r>
            <a:r>
              <a:rPr lang="sv-SE" sz="1100" dirty="0"/>
              <a:t> tätorten. </a:t>
            </a:r>
          </a:p>
          <a:p>
            <a:pPr>
              <a:spcAft>
                <a:spcPts val="600"/>
              </a:spcAft>
            </a:pPr>
            <a:r>
              <a:rPr lang="sv-SE" sz="1200" b="1" dirty="0"/>
              <a:t>Förbinder olika delar </a:t>
            </a:r>
            <a:r>
              <a:rPr lang="sv-SE" sz="1200" b="1" u="sng" dirty="0"/>
              <a:t>inom</a:t>
            </a:r>
            <a:r>
              <a:rPr lang="sv-SE" sz="1200" b="1" dirty="0"/>
              <a:t> en tätort</a:t>
            </a:r>
            <a:r>
              <a:rPr lang="sv-SE" sz="1200" dirty="0"/>
              <a:t> </a:t>
            </a:r>
            <a:r>
              <a:rPr lang="sv-SE" sz="1100" dirty="0"/>
              <a:t>– alltså kortare utbredning</a:t>
            </a:r>
            <a:br>
              <a:rPr lang="sv-SE" sz="1100" dirty="0"/>
            </a:br>
            <a:r>
              <a:rPr lang="sv-SE" sz="1100" dirty="0"/>
              <a:t>än regionala cykelvägar, trafikmängden kan vara större än på regionala cykelvägar. </a:t>
            </a:r>
          </a:p>
          <a:p>
            <a:pPr>
              <a:spcAft>
                <a:spcPts val="600"/>
              </a:spcAft>
            </a:pPr>
            <a:r>
              <a:rPr lang="sv-SE" sz="1200" b="1" dirty="0"/>
              <a:t>Tillgodoser behov för längre sträckor </a:t>
            </a:r>
            <a:r>
              <a:rPr lang="sv-SE" sz="1200" b="1" u="sng" dirty="0"/>
              <a:t>inom</a:t>
            </a:r>
            <a:r>
              <a:rPr lang="sv-SE" sz="1200" b="1" dirty="0"/>
              <a:t> en tätort</a:t>
            </a:r>
          </a:p>
          <a:p>
            <a:pPr>
              <a:spcAft>
                <a:spcPts val="600"/>
              </a:spcAft>
            </a:pPr>
            <a:r>
              <a:rPr lang="sv-SE" sz="1200" b="1" dirty="0"/>
              <a:t>Nätet binder ihop olika stadsdelar med varandra</a:t>
            </a:r>
            <a:r>
              <a:rPr lang="sv-SE" sz="1200" dirty="0"/>
              <a:t> </a:t>
            </a:r>
            <a:r>
              <a:rPr lang="sv-SE" sz="1100" dirty="0"/>
              <a:t>– och med andra viktiga målpunkter och bildar ett sammanhängande huvudcykelvägnät. </a:t>
            </a:r>
            <a:endParaRPr lang="sv-SE" sz="1200" dirty="0"/>
          </a:p>
          <a:p>
            <a:pPr>
              <a:spcAft>
                <a:spcPts val="600"/>
              </a:spcAft>
            </a:pPr>
            <a:r>
              <a:rPr lang="sv-SE" sz="1200" b="1" dirty="0"/>
              <a:t>Kan skiftas till att övergå till en lokal cykelväg </a:t>
            </a:r>
            <a:r>
              <a:rPr lang="sv-SE" sz="1100" dirty="0"/>
              <a:t>– där exempelvis mindre cykelvägar från bostäder sluts samman med huvudcykelvägar med högre flöden. </a:t>
            </a:r>
            <a:endParaRPr lang="sv-SE" sz="1200" dirty="0"/>
          </a:p>
          <a:p>
            <a:pPr>
              <a:spcAft>
                <a:spcPts val="600"/>
              </a:spcAft>
            </a:pPr>
            <a:r>
              <a:rPr lang="sv-SE" sz="1200" b="1" dirty="0"/>
              <a:t>Kan skiftas till att övergå till en regional cykelväg </a:t>
            </a:r>
            <a:r>
              <a:rPr lang="sv-SE" sz="1100" dirty="0"/>
              <a:t>– där exempelvis en längre sträcka utanför tätort bedöms starta.</a:t>
            </a:r>
            <a:endParaRPr lang="sv-SE" sz="1200" dirty="0"/>
          </a:p>
        </p:txBody>
      </p:sp>
    </p:spTree>
    <p:extLst>
      <p:ext uri="{BB962C8B-B14F-4D97-AF65-F5344CB8AC3E}">
        <p14:creationId xmlns:p14="http://schemas.microsoft.com/office/powerpoint/2010/main" val="3496083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6"/>
          <p:cNvSpPr>
            <a:spLocks noGrp="1"/>
          </p:cNvSpPr>
          <p:nvPr>
            <p:ph type="ctrTitle"/>
          </p:nvPr>
        </p:nvSpPr>
        <p:spPr>
          <a:xfrm>
            <a:off x="703340" y="690974"/>
            <a:ext cx="9733597" cy="615095"/>
          </a:xfrm>
        </p:spPr>
        <p:txBody>
          <a:bodyPr>
            <a:normAutofit fontScale="90000"/>
          </a:bodyPr>
          <a:lstStyle/>
          <a:p>
            <a:pPr algn="l"/>
            <a:r>
              <a:rPr lang="sv-SE" dirty="0"/>
              <a:t>Webbinarie maj 2024</a:t>
            </a:r>
          </a:p>
        </p:txBody>
      </p:sp>
      <p:sp>
        <p:nvSpPr>
          <p:cNvPr id="2" name="textruta 1"/>
          <p:cNvSpPr txBox="1"/>
          <p:nvPr/>
        </p:nvSpPr>
        <p:spPr>
          <a:xfrm>
            <a:off x="1177164" y="1729267"/>
            <a:ext cx="8309736" cy="523220"/>
          </a:xfrm>
          <a:prstGeom prst="rect">
            <a:avLst/>
          </a:prstGeom>
          <a:noFill/>
          <a:effectLst>
            <a:glow rad="63500">
              <a:schemeClr val="accent3">
                <a:satMod val="175000"/>
                <a:alpha val="40000"/>
              </a:schemeClr>
            </a:glow>
          </a:effectLst>
        </p:spPr>
        <p:txBody>
          <a:bodyPr wrap="square" rtlCol="0">
            <a:spAutoFit/>
          </a:bodyPr>
          <a:lstStyle/>
          <a:p>
            <a:r>
              <a:rPr lang="sv-SE" sz="2800" u="sng" dirty="0">
                <a:effectLst>
                  <a:outerShdw blurRad="38100" dist="38100" dir="2700000" algn="tl">
                    <a:srgbClr val="000000">
                      <a:alpha val="43137"/>
                    </a:srgbClr>
                  </a:outerShdw>
                </a:effectLst>
              </a:rPr>
              <a:t>3 kategorier</a:t>
            </a:r>
          </a:p>
        </p:txBody>
      </p:sp>
      <p:sp>
        <p:nvSpPr>
          <p:cNvPr id="5" name="textruta 4"/>
          <p:cNvSpPr txBox="1"/>
          <p:nvPr/>
        </p:nvSpPr>
        <p:spPr>
          <a:xfrm>
            <a:off x="8644678" y="6361804"/>
            <a:ext cx="3482235" cy="400110"/>
          </a:xfrm>
          <a:prstGeom prst="rect">
            <a:avLst/>
          </a:prstGeom>
          <a:noFill/>
        </p:spPr>
        <p:txBody>
          <a:bodyPr wrap="square" rtlCol="0">
            <a:spAutoFit/>
          </a:bodyPr>
          <a:lstStyle/>
          <a:p>
            <a:r>
              <a:rPr lang="sv-SE" sz="2000" b="1" dirty="0">
                <a:hlinkClick r:id="rId3"/>
              </a:rPr>
              <a:t>indatastod@trafikverket.se</a:t>
            </a:r>
            <a:endParaRPr lang="sv-SE" b="1" dirty="0"/>
          </a:p>
        </p:txBody>
      </p:sp>
      <p:sp>
        <p:nvSpPr>
          <p:cNvPr id="6" name="textruta 5">
            <a:extLst>
              <a:ext uri="{FF2B5EF4-FFF2-40B4-BE49-F238E27FC236}">
                <a16:creationId xmlns:a16="http://schemas.microsoft.com/office/drawing/2014/main" id="{E61DDE02-23B7-47EA-A4BF-86F56C9B79E9}"/>
              </a:ext>
            </a:extLst>
          </p:cNvPr>
          <p:cNvSpPr txBox="1"/>
          <p:nvPr/>
        </p:nvSpPr>
        <p:spPr>
          <a:xfrm>
            <a:off x="0" y="6581001"/>
            <a:ext cx="3782861" cy="276999"/>
          </a:xfrm>
          <a:prstGeom prst="rect">
            <a:avLst/>
          </a:prstGeom>
          <a:noFill/>
        </p:spPr>
        <p:txBody>
          <a:bodyPr wrap="square" rtlCol="0">
            <a:spAutoFit/>
          </a:bodyPr>
          <a:lstStyle/>
          <a:p>
            <a:r>
              <a:rPr lang="sv-SE" sz="1200" dirty="0"/>
              <a:t>Konfidentialitetsnivå: 1 – Ej känsligt</a:t>
            </a:r>
          </a:p>
        </p:txBody>
      </p:sp>
      <p:sp>
        <p:nvSpPr>
          <p:cNvPr id="12" name="Platshållare för text 2">
            <a:extLst>
              <a:ext uri="{FF2B5EF4-FFF2-40B4-BE49-F238E27FC236}">
                <a16:creationId xmlns:a16="http://schemas.microsoft.com/office/drawing/2014/main" id="{2677C28F-6296-4C54-A9F6-00EDBA8BDB7E}"/>
              </a:ext>
            </a:extLst>
          </p:cNvPr>
          <p:cNvSpPr txBox="1">
            <a:spLocks/>
          </p:cNvSpPr>
          <p:nvPr/>
        </p:nvSpPr>
        <p:spPr>
          <a:xfrm>
            <a:off x="694800" y="2529000"/>
            <a:ext cx="5860078" cy="3060000"/>
          </a:xfrm>
          <a:prstGeom prst="rect">
            <a:avLst/>
          </a:prstGeom>
        </p:spPr>
        <p:txBody>
          <a:bodyPr/>
          <a:lstStyle>
            <a:lvl1pPr marL="342854" indent="-342854" algn="l" defTabSz="457138" rtl="0" eaLnBrk="0" fontAlgn="base" hangingPunct="0">
              <a:spcBef>
                <a:spcPct val="20000"/>
              </a:spcBef>
              <a:spcAft>
                <a:spcPct val="0"/>
              </a:spcAft>
              <a:buFont typeface="Arial" charset="0"/>
              <a:buChar char="•"/>
              <a:defRPr sz="3200" kern="1200">
                <a:solidFill>
                  <a:schemeClr val="tx1"/>
                </a:solidFill>
                <a:latin typeface="Bell Gothic Light"/>
                <a:ea typeface="ＭＳ Ｐゴシック" pitchFamily="31" charset="-128"/>
                <a:cs typeface="Bell Gothic Light"/>
              </a:defRPr>
            </a:lvl1pPr>
            <a:lvl2pPr marL="742848" indent="-285711" algn="l" defTabSz="457138" rtl="0" eaLnBrk="0" fontAlgn="base" hangingPunct="0">
              <a:spcBef>
                <a:spcPct val="20000"/>
              </a:spcBef>
              <a:spcAft>
                <a:spcPct val="0"/>
              </a:spcAft>
              <a:buFont typeface="Arial" charset="0"/>
              <a:buChar char="–"/>
              <a:defRPr sz="2800" kern="1200">
                <a:solidFill>
                  <a:schemeClr val="tx1"/>
                </a:solidFill>
                <a:latin typeface="Bell Gothic Light"/>
                <a:ea typeface="ＭＳ Ｐゴシック" pitchFamily="31" charset="-128"/>
                <a:cs typeface="Bell Gothic Light"/>
              </a:defRPr>
            </a:lvl2pPr>
            <a:lvl3pPr marL="1142845" indent="-228568" algn="l" defTabSz="457138" rtl="0" eaLnBrk="0" fontAlgn="base" hangingPunct="0">
              <a:spcBef>
                <a:spcPct val="20000"/>
              </a:spcBef>
              <a:spcAft>
                <a:spcPct val="0"/>
              </a:spcAft>
              <a:buFont typeface="Arial" charset="0"/>
              <a:buChar char="•"/>
              <a:defRPr sz="2400" kern="1200">
                <a:solidFill>
                  <a:schemeClr val="tx1"/>
                </a:solidFill>
                <a:latin typeface="Bell Gothic Light"/>
                <a:ea typeface="ＭＳ Ｐゴシック" pitchFamily="31" charset="-128"/>
                <a:cs typeface="Bell Gothic Light"/>
              </a:defRPr>
            </a:lvl3pPr>
            <a:lvl4pPr marL="1599982"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4pPr>
            <a:lvl5pPr marL="2057121" indent="-228568" algn="l" defTabSz="457138" rtl="0" eaLnBrk="0" fontAlgn="base" hangingPunct="0">
              <a:spcBef>
                <a:spcPct val="20000"/>
              </a:spcBef>
              <a:spcAft>
                <a:spcPct val="0"/>
              </a:spcAft>
              <a:buFont typeface="Arial" charset="0"/>
              <a:buChar char="»"/>
              <a:defRPr sz="2000" kern="1200">
                <a:solidFill>
                  <a:schemeClr val="tx1"/>
                </a:solidFill>
                <a:latin typeface="Bell Gothic Light"/>
                <a:ea typeface="ＭＳ Ｐゴシック" pitchFamily="31" charset="-128"/>
                <a:cs typeface="Bell Gothic Light"/>
              </a:defRPr>
            </a:lvl5pPr>
            <a:lvl6pPr marL="2514261" indent="-228568" algn="l" defTabSz="457138" rtl="0" eaLnBrk="1" latinLnBrk="0" hangingPunct="1">
              <a:spcBef>
                <a:spcPct val="20000"/>
              </a:spcBef>
              <a:buFont typeface="Arial"/>
              <a:buChar char="•"/>
              <a:defRPr sz="2000" kern="1200">
                <a:solidFill>
                  <a:schemeClr val="tx1"/>
                </a:solidFill>
                <a:latin typeface="+mn-lt"/>
                <a:ea typeface="+mn-ea"/>
                <a:cs typeface="+mn-cs"/>
              </a:defRPr>
            </a:lvl6pPr>
            <a:lvl7pPr marL="2971396" indent="-228568" algn="l" defTabSz="457138" rtl="0" eaLnBrk="1" latinLnBrk="0" hangingPunct="1">
              <a:spcBef>
                <a:spcPct val="20000"/>
              </a:spcBef>
              <a:buFont typeface="Arial"/>
              <a:buChar char="•"/>
              <a:defRPr sz="2000" kern="1200">
                <a:solidFill>
                  <a:schemeClr val="tx1"/>
                </a:solidFill>
                <a:latin typeface="+mn-lt"/>
                <a:ea typeface="+mn-ea"/>
                <a:cs typeface="+mn-cs"/>
              </a:defRPr>
            </a:lvl7pPr>
            <a:lvl8pPr marL="3428535" indent="-228568" algn="l" defTabSz="457138" rtl="0" eaLnBrk="1" latinLnBrk="0" hangingPunct="1">
              <a:spcBef>
                <a:spcPct val="20000"/>
              </a:spcBef>
              <a:buFont typeface="Arial"/>
              <a:buChar char="•"/>
              <a:defRPr sz="2000" kern="1200">
                <a:solidFill>
                  <a:schemeClr val="tx1"/>
                </a:solidFill>
                <a:latin typeface="+mn-lt"/>
                <a:ea typeface="+mn-ea"/>
                <a:cs typeface="+mn-cs"/>
              </a:defRPr>
            </a:lvl8pPr>
            <a:lvl9pPr marL="3885673" indent="-228568" algn="l" defTabSz="45713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sz="1800" b="1" u="sng" dirty="0"/>
              <a:t>Regional cykelväg</a:t>
            </a:r>
          </a:p>
          <a:p>
            <a:pPr marL="0" indent="0">
              <a:spcAft>
                <a:spcPts val="600"/>
              </a:spcAft>
              <a:buNone/>
            </a:pPr>
            <a:r>
              <a:rPr lang="sv-SE" sz="1100" dirty="0"/>
              <a:t>Regionala cykelvägar binder samman tätorter</a:t>
            </a:r>
          </a:p>
          <a:p>
            <a:pPr>
              <a:spcAft>
                <a:spcPts val="600"/>
              </a:spcAft>
            </a:pPr>
            <a:r>
              <a:rPr lang="sv-SE" sz="1200" b="1" dirty="0"/>
              <a:t>Binder ihop olika tätorter </a:t>
            </a:r>
            <a:r>
              <a:rPr lang="sv-SE" sz="1200" dirty="0"/>
              <a:t>– och har därmed lång utbredning</a:t>
            </a:r>
          </a:p>
          <a:p>
            <a:pPr>
              <a:spcAft>
                <a:spcPts val="600"/>
              </a:spcAft>
            </a:pPr>
            <a:r>
              <a:rPr lang="sv-SE" sz="1200" b="1" dirty="0"/>
              <a:t>Tillgodoser behov för längre sträckor mellan tätorter</a:t>
            </a:r>
          </a:p>
          <a:p>
            <a:pPr>
              <a:spcAft>
                <a:spcPts val="600"/>
              </a:spcAft>
            </a:pPr>
            <a:r>
              <a:rPr lang="sv-SE" sz="1200" b="1" dirty="0"/>
              <a:t>Kan bindas ihop med huvudcykelvägar </a:t>
            </a:r>
            <a:r>
              <a:rPr lang="sv-SE" sz="1200" dirty="0"/>
              <a:t>– där den regionala cykelvägen övergår i tätortens huvudcykelvägnät. Här är ett högre flöde av cyklister/pendlingsavståndet anses vara en rimlig sträcka från viktiga målpunkter</a:t>
            </a:r>
          </a:p>
          <a:p>
            <a:pPr>
              <a:spcAft>
                <a:spcPts val="600"/>
              </a:spcAft>
            </a:pPr>
            <a:r>
              <a:rPr lang="sv-SE" sz="1200" b="1" dirty="0"/>
              <a:t>Kan bindas ihop med Lokala cykelvägar </a:t>
            </a:r>
            <a:r>
              <a:rPr lang="sv-SE" sz="1200" dirty="0"/>
              <a:t>– vid exempelvis bostadsområden mellan tätorter </a:t>
            </a:r>
          </a:p>
        </p:txBody>
      </p:sp>
      <p:pic>
        <p:nvPicPr>
          <p:cNvPr id="9" name="Platshållare för innehåll 3">
            <a:extLst>
              <a:ext uri="{FF2B5EF4-FFF2-40B4-BE49-F238E27FC236}">
                <a16:creationId xmlns:a16="http://schemas.microsoft.com/office/drawing/2014/main" id="{E179E58A-E457-4DAC-9278-1639A98B74FD}"/>
              </a:ext>
            </a:extLst>
          </p:cNvPr>
          <p:cNvPicPr>
            <a:picLocks noChangeAspect="1"/>
          </p:cNvPicPr>
          <p:nvPr/>
        </p:nvPicPr>
        <p:blipFill rotWithShape="1">
          <a:blip r:embed="rId4"/>
          <a:srcRect l="3503" t="19269" r="26428" b="44158"/>
          <a:stretch/>
        </p:blipFill>
        <p:spPr bwMode="auto">
          <a:xfrm>
            <a:off x="6442891" y="1729267"/>
            <a:ext cx="5308601" cy="4051259"/>
          </a:xfrm>
          <a:prstGeom prst="rect">
            <a:avLst/>
          </a:prstGeom>
          <a:noFill/>
          <a:ln w="9525">
            <a:noFill/>
            <a:miter lim="800000"/>
            <a:headEnd/>
            <a:tailEnd/>
          </a:ln>
        </p:spPr>
      </p:pic>
    </p:spTree>
    <p:extLst>
      <p:ext uri="{BB962C8B-B14F-4D97-AF65-F5344CB8AC3E}">
        <p14:creationId xmlns:p14="http://schemas.microsoft.com/office/powerpoint/2010/main" val="4194220017"/>
      </p:ext>
    </p:extLst>
  </p:cSld>
  <p:clrMapOvr>
    <a:masterClrMapping/>
  </p:clrMapOvr>
</p:sld>
</file>

<file path=ppt/theme/theme1.xml><?xml version="1.0" encoding="utf-8"?>
<a:theme xmlns:a="http://schemas.openxmlformats.org/drawingml/2006/main" name="1_startbild logo">
  <a:themeElements>
    <a:clrScheme name="Grå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bbinarie 2021" id="{C2DA1059-782C-487E-B57C-5F5DF03608C9}" vid="{5A56E023-8A30-4F78-BC3C-64FB6BC75F41}"/>
    </a:ext>
  </a:extLst>
</a:theme>
</file>

<file path=ppt/theme/theme2.xml><?xml version="1.0" encoding="utf-8"?>
<a:theme xmlns:a="http://schemas.openxmlformats.org/drawingml/2006/main" name="2_startbild logo">
  <a:themeElements>
    <a:clrScheme name="Grå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bbinarie 2021" id="{C2DA1059-782C-487E-B57C-5F5DF03608C9}" vid="{D4A4AB15-BA20-43F8-8468-5709253D5ED5}"/>
    </a:ext>
  </a:extLst>
</a:theme>
</file>

<file path=ppt/theme/theme3.xml><?xml version="1.0" encoding="utf-8"?>
<a:theme xmlns:a="http://schemas.openxmlformats.org/drawingml/2006/main" name="2_Ämne/tema namn på talare">
  <a:themeElements>
    <a:clrScheme name="Grå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bbinarie 2021" id="{C2DA1059-782C-487E-B57C-5F5DF03608C9}" vid="{368154D1-D5B3-46D9-8553-62F6A175A82A}"/>
    </a:ext>
  </a:extLst>
</a:theme>
</file>

<file path=ppt/theme/theme4.xml><?xml version="1.0" encoding="utf-8"?>
<a:theme xmlns:a="http://schemas.openxmlformats.org/drawingml/2006/main" name="1_Office-tema">
  <a:themeElements>
    <a:clrScheme name="Grå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bbinarie 2021" id="{C2DA1059-782C-487E-B57C-5F5DF03608C9}" vid="{8F83B684-922C-408B-B96C-417D8F10B384}"/>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kumentdatum_x0020_NY xmlns="Trafikverket">2021-10-20T22:00:00+00:00</Dokumentdatum_x0020_NY>
    <Skapat_x0020_av_x0020_NY xmlns="Trafikverket">Göransson Staffan, UHvädi Konsult</Skapat_x0020_av_x0020_NY>
    <TRVversionNY xmlns="Trafikverket">0.9</TRVversionNY>
    <TaxCatchAll xmlns="a0fc29a5-e8c2-4770-ab5a-0e35f67373e1">
      <Value>28</Value>
    </TaxCatchAll>
    <TrvUploadedDocumentTypeTaxHTField0 xmlns="a0fc29a5-e8c2-4770-ab5a-0e35f67373e1">
      <Terms xmlns="http://schemas.microsoft.com/office/infopath/2007/PartnerControls">
        <TermInfo xmlns="http://schemas.microsoft.com/office/infopath/2007/PartnerControls">
          <TermName xmlns="http://schemas.microsoft.com/office/infopath/2007/PartnerControls">ARBETSMATERIAL</TermName>
          <TermId xmlns="http://schemas.microsoft.com/office/infopath/2007/PartnerControls">a2894791-a90f-4fd8-bd38-5426c743cb42</TermId>
        </TermInfo>
      </Terms>
    </TrvUploadedDocumentTypeTaxHTField0>
  </documentManagement>
</p:properties>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Uppladdat arbetsrumsdokument" ma:contentTypeID="0x0101002EE44F411E754ABAB6EB27FC7D8442BF00FBDC29B7F7B140FA848AB6ABEF7636D900F1895E12A6F3C849A0714188E5B04942" ma:contentTypeVersion="4" ma:contentTypeDescription="Skapa ett nytt dokument." ma:contentTypeScope="" ma:versionID="f35f253959b37b378d76142c8d407235">
  <xsd:schema xmlns:xsd="http://www.w3.org/2001/XMLSchema" xmlns:xs="http://www.w3.org/2001/XMLSchema" xmlns:p="http://schemas.microsoft.com/office/2006/metadata/properties" xmlns:ns1="Trafikverket" xmlns:ns3="a0fc29a5-e8c2-4770-ab5a-0e35f67373e1" targetNamespace="http://schemas.microsoft.com/office/2006/metadata/properties" ma:root="true" ma:fieldsID="d23bc5663fae010e8ff40bf66f6a8bbb" ns1:_="" ns3:_="">
    <xsd:import namespace="Trafikverket"/>
    <xsd:import namespace="a0fc29a5-e8c2-4770-ab5a-0e35f67373e1"/>
    <xsd:element name="properties">
      <xsd:complexType>
        <xsd:sequence>
          <xsd:element name="documentManagement">
            <xsd:complexType>
              <xsd:all>
                <xsd:element ref="ns1:Skapat_x0020_av_x0020_NY"/>
                <xsd:element ref="ns1:Dokumentdatum_x0020_NY"/>
                <xsd:element ref="ns1:TRVversionNY" minOccurs="0"/>
                <xsd:element ref="ns1:TrvDocumentTemplateId" minOccurs="0"/>
                <xsd:element ref="ns1:TrvDocumentTemplateVersion" minOccurs="0"/>
                <xsd:element ref="ns3:TrvUploadedDocumentTypeTaxHTField0" minOccurs="0"/>
                <xsd:element ref="ns3:TaxCatchAll"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Trafikverket" elementFormDefault="qualified">
    <xsd:import namespace="http://schemas.microsoft.com/office/2006/documentManagement/types"/>
    <xsd:import namespace="http://schemas.microsoft.com/office/infopath/2007/PartnerControls"/>
    <xsd:element name="Skapat_x0020_av_x0020_NY" ma:index="0" ma:displayName="Skapat av" ma:description="Namn och organisationsbeteckning för den person som skapat dokumentet." ma:internalName="TrvCreatedBy" ma:readOnly="false">
      <xsd:simpleType>
        <xsd:restriction base="dms:Text"/>
      </xsd:simpleType>
    </xsd:element>
    <xsd:element name="Dokumentdatum_x0020_NY" ma:index="2" ma:displayName="Dokumentdatum" ma:description="Datum för nuvarande version" ma:format="DateOnly" ma:internalName="TrvDocumentDate" ma:readOnly="false">
      <xsd:simpleType>
        <xsd:restriction base="dms:DateTime"/>
      </xsd:simpleType>
    </xsd:element>
    <xsd:element name="TRVversionNY" ma:index="8" nillable="true" ma:displayName="Version" ma:description="Dokumentets versionsnummer" ma:internalName="TrvVersion" ma:readOnly="true">
      <xsd:simpleType>
        <xsd:restriction base="dms:Text"/>
      </xsd:simpleType>
    </xsd:element>
    <xsd:element name="TrvDocumentTemplateId" ma:index="9" nillable="true" ma:displayName="TMALL-nummer" ma:description="Unik sträng eller nummer som identifierar dokumentmallen. Värdet sätts av respektive system." ma:internalName="TrvDocumentTemplateId" ma:readOnly="true">
      <xsd:simpleType>
        <xsd:restriction base="dms:Text"/>
      </xsd:simpleType>
    </xsd:element>
    <xsd:element name="TrvDocumentTemplateVersion" ma:index="10" nillable="true" ma:displayName="Mallversion" ma:description="Dokumentmallens versionsnummer" ma:internalName="TrvDocumentTemplateVers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fc29a5-e8c2-4770-ab5a-0e35f67373e1" elementFormDefault="qualified">
    <xsd:import namespace="http://schemas.microsoft.com/office/2006/documentManagement/types"/>
    <xsd:import namespace="http://schemas.microsoft.com/office/infopath/2007/PartnerControls"/>
    <xsd:element name="TrvUploadedDocumentTypeTaxHTField0" ma:index="13" ma:taxonomy="true" ma:internalName="TrvUploadedDocumentTypeTaxHTField0" ma:taxonomyFieldName="TrvUploadedDocumentType" ma:displayName="Dokumenttyp för uppladdade dokument" ma:readOnly="false" ma:fieldId="{eb96df49-af7b-4885-ae87-85b965eb0ad2}" ma:sspId="186cccb1-9fab-4187-b54f-d2fc3705fc8a" ma:termSetId="152f56a5-fdb2-4180-8a6e-79ef00400bc3" ma:anchorId="238613c4-8162-47c5-b0c8-3db178651ae8" ma:open="false" ma:isKeyword="false">
      <xsd:complexType>
        <xsd:sequence>
          <xsd:element ref="pc:Terms" minOccurs="0" maxOccurs="1"/>
        </xsd:sequence>
      </xsd:complexType>
    </xsd:element>
    <xsd:element name="TaxCatchAll" ma:index="14" nillable="true" ma:displayName="Taxonomy Catch All Column" ma:description="" ma:hidden="true" ma:list="{4b28c2f6-f56f-4aeb-b69b-1f7e22a8d85f}" ma:internalName="TaxCatchAll" ma:showField="CatchAllData" ma:web="a0fc29a5-e8c2-4770-ab5a-0e35f67373e1">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description="" ma:hidden="true" ma:list="{4b28c2f6-f56f-4aeb-b69b-1f7e22a8d85f}" ma:internalName="TaxCatchAllLabel" ma:readOnly="true" ma:showField="CatchAllDataLabel" ma:web="a0fc29a5-e8c2-4770-ab5a-0e35f67373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Innehållstyp"/>
        <xsd:element ref="dc:title" maxOccurs="1" ma:index="1" ma:displayName="Dokument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0BD662-5DA5-4401-9BAE-20DBDA3C6EA6}">
  <ds:schemaRefs>
    <ds:schemaRef ds:uri="http://purl.org/dc/elements/1.1/"/>
    <ds:schemaRef ds:uri="http://schemas.microsoft.com/office/2006/metadata/properties"/>
    <ds:schemaRef ds:uri="a0fc29a5-e8c2-4770-ab5a-0e35f67373e1"/>
    <ds:schemaRef ds:uri="http://purl.org/dc/terms/"/>
    <ds:schemaRef ds:uri="http://schemas.openxmlformats.org/package/2006/metadata/core-properties"/>
    <ds:schemaRef ds:uri="http://schemas.microsoft.com/office/2006/documentManagement/types"/>
    <ds:schemaRef ds:uri="Trafikverket"/>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A1DA72A6-E798-4205-BB1C-EBAF88926E97}">
  <ds:schemaRefs>
    <ds:schemaRef ds:uri="http://schemas.microsoft.com/office/2006/metadata/customXsn"/>
  </ds:schemaRefs>
</ds:datastoreItem>
</file>

<file path=customXml/itemProps3.xml><?xml version="1.0" encoding="utf-8"?>
<ds:datastoreItem xmlns:ds="http://schemas.openxmlformats.org/officeDocument/2006/customXml" ds:itemID="{1F9DE687-7270-41C1-9B3B-83818E61D427}">
  <ds:schemaRefs>
    <ds:schemaRef ds:uri="http://schemas.microsoft.com/sharepoint/v3/contenttype/forms"/>
  </ds:schemaRefs>
</ds:datastoreItem>
</file>

<file path=customXml/itemProps4.xml><?xml version="1.0" encoding="utf-8"?>
<ds:datastoreItem xmlns:ds="http://schemas.openxmlformats.org/officeDocument/2006/customXml" ds:itemID="{C6D476CF-CEA5-4F78-A408-506450E6F9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Trafikverket"/>
    <ds:schemaRef ds:uri="a0fc29a5-e8c2-4770-ab5a-0e35f67373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Webbinarie 2021</Template>
  <TotalTime>3709</TotalTime>
  <Words>1075</Words>
  <Application>Microsoft Office PowerPoint</Application>
  <PresentationFormat>Anpassad</PresentationFormat>
  <Paragraphs>146</Paragraphs>
  <Slides>16</Slides>
  <Notes>16</Notes>
  <HiddenSlides>0</HiddenSlides>
  <MMClips>0</MMClips>
  <ScaleCrop>false</ScaleCrop>
  <HeadingPairs>
    <vt:vector size="8" baseType="variant">
      <vt:variant>
        <vt:lpstr>Använt teckensnitt</vt:lpstr>
      </vt:variant>
      <vt:variant>
        <vt:i4>4</vt:i4>
      </vt:variant>
      <vt:variant>
        <vt:lpstr>Tema</vt:lpstr>
      </vt:variant>
      <vt:variant>
        <vt:i4>4</vt:i4>
      </vt:variant>
      <vt:variant>
        <vt:lpstr>Bildrubriker</vt:lpstr>
      </vt:variant>
      <vt:variant>
        <vt:i4>16</vt:i4>
      </vt:variant>
      <vt:variant>
        <vt:lpstr>Anpassade bildspel</vt:lpstr>
      </vt:variant>
      <vt:variant>
        <vt:i4>1</vt:i4>
      </vt:variant>
    </vt:vector>
  </HeadingPairs>
  <TitlesOfParts>
    <vt:vector size="25" baseType="lpstr">
      <vt:lpstr>Arial</vt:lpstr>
      <vt:lpstr>Bell Gothic Black</vt:lpstr>
      <vt:lpstr>Bell Gothic Light</vt:lpstr>
      <vt:lpstr>Calibri</vt:lpstr>
      <vt:lpstr>1_startbild logo</vt:lpstr>
      <vt:lpstr>2_startbild logo</vt:lpstr>
      <vt:lpstr>2_Ämne/tema namn på talare</vt:lpstr>
      <vt:lpstr>1_Office-tema</vt:lpstr>
      <vt:lpstr>PowerPoint-presentation</vt:lpstr>
      <vt:lpstr>Webbinarie maj 2024</vt:lpstr>
      <vt:lpstr>Webbinarie maj 2024</vt:lpstr>
      <vt:lpstr>Webbinarie maj 2024</vt:lpstr>
      <vt:lpstr>Webbinarie maj 2024</vt:lpstr>
      <vt:lpstr>Webbinarie maj 2024</vt:lpstr>
      <vt:lpstr>Webbinarie maj 2024</vt:lpstr>
      <vt:lpstr>Webbinarie maj 2024</vt:lpstr>
      <vt:lpstr>Webbinarie maj 2024</vt:lpstr>
      <vt:lpstr>Webbinarie maj 2024</vt:lpstr>
      <vt:lpstr>Webbinarie maj 2024</vt:lpstr>
      <vt:lpstr>Webbinarie maj 2024</vt:lpstr>
      <vt:lpstr>Webbinarie maj 2024</vt:lpstr>
      <vt:lpstr>Webbinarie maj 2024</vt:lpstr>
      <vt:lpstr>Webbinarie maj 2024</vt:lpstr>
      <vt:lpstr>Frågor??</vt:lpstr>
      <vt:lpstr>Test1</vt:lpstr>
    </vt:vector>
  </TitlesOfParts>
  <Company>Trafikverket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Webbinarie</dc:title>
  <dc:subject>NVDB</dc:subject>
  <dc:creator>Göransson Staffan, UHvädi Konsult</dc:creator>
  <cp:lastModifiedBy>Göransson Staffan, UHväda</cp:lastModifiedBy>
  <cp:revision>326</cp:revision>
  <dcterms:created xsi:type="dcterms:W3CDTF">2021-03-30T09:55:20Z</dcterms:created>
  <dcterms:modified xsi:type="dcterms:W3CDTF">2024-05-06T11:35:16Z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0x0101002EE44F411E754ABAB6EB27FC7D8442BF00FBDC29B7F7B140FA848AB6ABEF7636D900F1895E12A6F3C849A0714188E5B04942</vt:lpwstr>
  </property>
  <property fmtid="{D5CDD505-2E9C-101B-9397-08002B2CF9AE}" pid="3" name="Dokumenttyp_x0020_NY">
    <vt:lpwstr/>
  </property>
  <property fmtid="{D5CDD505-2E9C-101B-9397-08002B2CF9AE}" pid="4" name="Dokumenttyp NY">
    <vt:lpwstr/>
  </property>
  <property fmtid="{D5CDD505-2E9C-101B-9397-08002B2CF9AE}" pid="5" name="TrvDocumentType">
    <vt:lpwstr>28;#ARBETSMATERIAL|a2894791-a90f-4fd8-bd38-5426c743cb42</vt:lpwstr>
  </property>
  <property fmtid="{D5CDD505-2E9C-101B-9397-08002B2CF9AE}" pid="6" name="TrvUploadedDocumentType">
    <vt:lpwstr>28;#ARBETSMATERIAL|a2894791-a90f-4fd8-bd38-5426c743cb42</vt:lpwstr>
  </property>
  <property fmtid="{D5CDD505-2E9C-101B-9397-08002B2CF9AE}" pid="7" name="TrvDocumentTypeTaxHTField0">
    <vt:lpwstr>ARBETSMATERIAL|a2894791-a90f-4fd8-bd38-5426c743cb42</vt:lpwstr>
  </property>
</Properties>
</file>