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5"/>
    <p:sldMasterId id="2147483738" r:id="rId6"/>
    <p:sldMasterId id="2147483731" r:id="rId7"/>
    <p:sldMasterId id="2147483725" r:id="rId8"/>
  </p:sldMasterIdLst>
  <p:notesMasterIdLst>
    <p:notesMasterId r:id="rId25"/>
  </p:notesMasterIdLst>
  <p:handoutMasterIdLst>
    <p:handoutMasterId r:id="rId26"/>
  </p:handoutMasterIdLst>
  <p:sldIdLst>
    <p:sldId id="725" r:id="rId9"/>
    <p:sldId id="732" r:id="rId10"/>
    <p:sldId id="770" r:id="rId11"/>
    <p:sldId id="771" r:id="rId12"/>
    <p:sldId id="772" r:id="rId13"/>
    <p:sldId id="773" r:id="rId14"/>
    <p:sldId id="774" r:id="rId15"/>
    <p:sldId id="775" r:id="rId16"/>
    <p:sldId id="776" r:id="rId17"/>
    <p:sldId id="777" r:id="rId18"/>
    <p:sldId id="779" r:id="rId19"/>
    <p:sldId id="780" r:id="rId20"/>
    <p:sldId id="769" r:id="rId21"/>
    <p:sldId id="781" r:id="rId22"/>
    <p:sldId id="782" r:id="rId23"/>
    <p:sldId id="740" r:id="rId24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Åström Åsa, UHvädi" initials="ÅÅU" lastIdx="17" clrIdx="2">
    <p:extLst>
      <p:ext uri="{19B8F6BF-5375-455C-9EA6-DF929625EA0E}">
        <p15:presenceInfo xmlns:p15="http://schemas.microsoft.com/office/powerpoint/2012/main" userId="S-1-5-21-3282178652-2823510310-3805757255-8652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D795"/>
    <a:srgbClr val="3BC566"/>
    <a:srgbClr val="FF7C80"/>
    <a:srgbClr val="4ACA72"/>
    <a:srgbClr val="34B25B"/>
    <a:srgbClr val="298B47"/>
    <a:srgbClr val="0099CC"/>
    <a:srgbClr val="E27F00"/>
    <a:srgbClr val="F9E6D1"/>
    <a:srgbClr val="DE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67497" autoAdjust="0"/>
  </p:normalViewPr>
  <p:slideViewPr>
    <p:cSldViewPr snapToGrid="0">
      <p:cViewPr varScale="1">
        <p:scale>
          <a:sx n="76" d="100"/>
          <a:sy n="76" d="100"/>
        </p:scale>
        <p:origin x="2178" y="90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2025-03-24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2025-03-24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666021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802505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530597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790074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833888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175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8379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16101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39814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15568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438950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978761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466526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35628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sldNum="0" hd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r>
              <a:rPr lang="sv-SE"/>
              <a:t>indatastod@trafikverket.se</a:t>
            </a: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datastod@trafikverket.s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nvdb.se/globalassets/upload/dokumentation/specifikationer-och-stodjande-dokument/vagledning-vid-ajourhallning-och-leverans-nvdb.pdf" TargetMode="External"/><Relationship Id="rId4" Type="http://schemas.openxmlformats.org/officeDocument/2006/relationships/hyperlink" Target="https://www.nvdb.se/sv/utbildnin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datastod@trafikverket.s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nvdb.se/globalassets/upload/dokumentation/specifikationer-och-stodjande-dokument/vagledning-vid-ajourhallning-och-leverans-nvdb.pdf" TargetMode="External"/><Relationship Id="rId4" Type="http://schemas.openxmlformats.org/officeDocument/2006/relationships/hyperlink" Target="https://www.nvdb.se/sv/utbildnin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279705" y="488515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mars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637818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Cykelvägskategorier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BFBBFEE-CB03-45BC-8530-E1D70D0760EB}"/>
              </a:ext>
            </a:extLst>
          </p:cNvPr>
          <p:cNvSpPr txBox="1"/>
          <p:nvPr/>
        </p:nvSpPr>
        <p:spPr>
          <a:xfrm>
            <a:off x="4225925" y="1534020"/>
            <a:ext cx="6076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i="1" dirty="0"/>
              <a:t>Klassindelning av cykelvägnätet utifrån dess funktion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8951678-D819-4882-B2E3-048D69360EA7}"/>
              </a:ext>
            </a:extLst>
          </p:cNvPr>
          <p:cNvSpPr txBox="1">
            <a:spLocks/>
          </p:cNvSpPr>
          <p:nvPr/>
        </p:nvSpPr>
        <p:spPr>
          <a:xfrm>
            <a:off x="694800" y="2529000"/>
            <a:ext cx="5860078" cy="3060000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u="sng" dirty="0"/>
              <a:t>Lokal cykelväg </a:t>
            </a:r>
            <a:r>
              <a:rPr lang="sv-SE" sz="1800" u="sng" dirty="0"/>
              <a:t>(röda)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1100" dirty="0"/>
              <a:t>Binder ihop lokala målpunkter med huvud- eller regionala cykelvägar men kan även vara isolerade cykelvägar</a:t>
            </a:r>
          </a:p>
          <a:p>
            <a:pPr>
              <a:spcAft>
                <a:spcPts val="600"/>
              </a:spcAft>
            </a:pPr>
            <a:r>
              <a:rPr lang="sv-SE" sz="1200" b="1" dirty="0"/>
              <a:t>Tillgodoser behov för kortare sträckor inom tätorten</a:t>
            </a:r>
          </a:p>
          <a:p>
            <a:pPr>
              <a:spcAft>
                <a:spcPts val="600"/>
              </a:spcAft>
            </a:pPr>
            <a:r>
              <a:rPr lang="sv-SE" sz="1200" b="1" dirty="0"/>
              <a:t>Utbredningen kan variera och trafikmängden är ofta liten</a:t>
            </a:r>
          </a:p>
          <a:p>
            <a:pPr>
              <a:spcAft>
                <a:spcPts val="600"/>
              </a:spcAft>
            </a:pPr>
            <a:r>
              <a:rPr lang="sv-SE" sz="1200" b="1" dirty="0"/>
              <a:t>Ansluter till huvudcykelvägar och regionala cykelvägar </a:t>
            </a:r>
            <a:r>
              <a:rPr lang="sv-SE" sz="1200" dirty="0"/>
              <a:t>– där små flöden möter större flöden. Det kan exempelvis vara en cykelväg som går från ett bostadsområde/skola/närbutik som sedan ansluter till en större cykelväg som antingen ingår i huvudcykelvägnätet, tätortens skelett, eller ansluter till en längre cykelväg som binder ihop tätorter. </a:t>
            </a:r>
          </a:p>
        </p:txBody>
      </p:sp>
      <p:pic>
        <p:nvPicPr>
          <p:cNvPr id="9" name="Platshållare för innehåll 3">
            <a:extLst>
              <a:ext uri="{FF2B5EF4-FFF2-40B4-BE49-F238E27FC236}">
                <a16:creationId xmlns:a16="http://schemas.microsoft.com/office/drawing/2014/main" id="{92F48DD2-1D1D-4FCA-96A0-A6B8A3220E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88" t="18839" r="12136" b="54704"/>
          <a:stretch/>
        </p:blipFill>
        <p:spPr bwMode="auto">
          <a:xfrm>
            <a:off x="6783479" y="2277100"/>
            <a:ext cx="4267690" cy="32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72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mars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637818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Cykelvägskategorier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BFBBFEE-CB03-45BC-8530-E1D70D0760EB}"/>
              </a:ext>
            </a:extLst>
          </p:cNvPr>
          <p:cNvSpPr txBox="1"/>
          <p:nvPr/>
        </p:nvSpPr>
        <p:spPr>
          <a:xfrm>
            <a:off x="4225925" y="1534020"/>
            <a:ext cx="6076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i="1" dirty="0"/>
              <a:t>Klassindelning av cykelvägnätet utifrån dess funktion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5CB36F8-DEF9-4C51-AC1E-E64BDB4C0279}"/>
              </a:ext>
            </a:extLst>
          </p:cNvPr>
          <p:cNvSpPr txBox="1"/>
          <p:nvPr/>
        </p:nvSpPr>
        <p:spPr>
          <a:xfrm>
            <a:off x="908445" y="2324846"/>
            <a:ext cx="8309736" cy="36933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Underattribut 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4A0605F3-E125-47C7-87FD-DB05E19298BD}"/>
              </a:ext>
            </a:extLst>
          </p:cNvPr>
          <p:cNvSpPr txBox="1">
            <a:spLocks/>
          </p:cNvSpPr>
          <p:nvPr/>
        </p:nvSpPr>
        <p:spPr>
          <a:xfrm>
            <a:off x="908445" y="2857879"/>
            <a:ext cx="4208126" cy="1449426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u="sng" dirty="0"/>
              <a:t>Primär funktion</a:t>
            </a:r>
          </a:p>
          <a:p>
            <a:r>
              <a:rPr lang="sv-SE" sz="1800" dirty="0"/>
              <a:t>Supercykelväg</a:t>
            </a:r>
          </a:p>
          <a:p>
            <a:r>
              <a:rPr lang="sv-SE" sz="1800" dirty="0"/>
              <a:t>Pendling, daglig användning</a:t>
            </a:r>
          </a:p>
          <a:p>
            <a:r>
              <a:rPr lang="sv-SE" sz="1800" dirty="0"/>
              <a:t>Rekreation, fritidsanvändning, ej daglig</a:t>
            </a:r>
          </a:p>
          <a:p>
            <a:pPr marL="0" indent="0">
              <a:buNone/>
            </a:pPr>
            <a:endParaRPr lang="sv-SE" sz="1800" b="1" u="sng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8744BB6-CB37-4139-A2BD-51974D685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190" y="2114657"/>
            <a:ext cx="4124582" cy="3652426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D853184-EEDE-4433-A2FA-DB8AC3100A8A}"/>
              </a:ext>
            </a:extLst>
          </p:cNvPr>
          <p:cNvSpPr txBox="1"/>
          <p:nvPr/>
        </p:nvSpPr>
        <p:spPr>
          <a:xfrm>
            <a:off x="908445" y="4471006"/>
            <a:ext cx="388012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b="1" u="sng" dirty="0">
                <a:latin typeface="Bell Gothic Light"/>
                <a:ea typeface="ＭＳ Ｐゴシック" pitchFamily="31" charset="-128"/>
              </a:rPr>
              <a:t>Kvarterscykelväg </a:t>
            </a:r>
            <a:r>
              <a:rPr lang="sv-SE" sz="1200" dirty="0"/>
              <a:t>(ej på bilnät)</a:t>
            </a:r>
          </a:p>
          <a:p>
            <a:pPr marL="0" indent="0">
              <a:buNone/>
            </a:pPr>
            <a:r>
              <a:rPr lang="sv-SE" sz="1100" i="1" dirty="0">
                <a:ea typeface="Calibri" panose="020F0502020204030204" pitchFamily="34" charset="0"/>
                <a:cs typeface="Arial" panose="020B0604020202020204" pitchFamily="34" charset="0"/>
              </a:rPr>
              <a:t>Anges för </a:t>
            </a:r>
            <a:r>
              <a:rPr lang="sv-SE" sz="1100" i="1" dirty="0">
                <a:solidFill>
                  <a:srgbClr val="21252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mindre cykelvägar inom kvarter som utgörs av små</a:t>
            </a:r>
            <a:r>
              <a:rPr lang="sv-SE" sz="1100" i="1" dirty="0">
                <a:ea typeface="Calibri" panose="020F0502020204030204" pitchFamily="34" charset="0"/>
                <a:cs typeface="Arial" panose="020B0604020202020204" pitchFamily="34" charset="0"/>
              </a:rPr>
              <a:t> cyklingsbara vägar mellan parkering, bostadshus, servicehus och tvättstuga.</a:t>
            </a:r>
            <a:endParaRPr lang="sv-SE" sz="1100" i="1" dirty="0"/>
          </a:p>
          <a:p>
            <a:pPr marL="342854" indent="-342854" defTabSz="4571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sv-SE" dirty="0">
                <a:latin typeface="Bell Gothic Light"/>
                <a:ea typeface="ＭＳ Ｐゴシック" pitchFamily="31" charset="-128"/>
              </a:rPr>
              <a:t>Ja</a:t>
            </a:r>
          </a:p>
          <a:p>
            <a:pPr marL="342854" indent="-342854" defTabSz="4571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sv-SE" dirty="0">
                <a:latin typeface="Bell Gothic Light"/>
                <a:ea typeface="ＭＳ Ｐゴシック" pitchFamily="31" charset="-128"/>
              </a:rPr>
              <a:t>Nej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42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mars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2193864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Vägnät - gång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703340" y="2058146"/>
            <a:ext cx="4664324" cy="1542187"/>
          </a:xfrm>
          <a:prstGeom prst="rect">
            <a:avLst/>
          </a:prstGeom>
          <a:ln w="50800">
            <a:noFill/>
          </a:ln>
          <a:effectLst>
            <a:outerShdw sx="10000" sy="10000" algn="ctr" rotWithShape="0">
              <a:srgbClr val="000000"/>
            </a:outerShdw>
          </a:effectLst>
        </p:spPr>
        <p:txBody>
          <a:bodyPr>
            <a:normAutofit/>
          </a:bodyPr>
          <a:lstStyle>
            <a:lvl1pPr marL="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E27F00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4572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9144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3716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18288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2860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/>
            <a:r>
              <a:rPr lang="sv-SE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Grundregel - vägnät</a:t>
            </a:r>
          </a:p>
          <a:p>
            <a:pPr algn="l" defTabSz="457200"/>
            <a:r>
              <a:rPr lang="sv-S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vägar som skall ingå i NVDB är ”</a:t>
            </a:r>
            <a:r>
              <a:rPr lang="sv-SE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Sådana vägar, gator, torg och andra leder eller platser som allmänt används för trafik med motorfordon eller cykeltrafik</a:t>
            </a:r>
            <a:r>
              <a:rPr lang="sv-S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algn="l"/>
            <a:endParaRPr lang="sv-SE" dirty="0"/>
          </a:p>
        </p:txBody>
      </p:sp>
      <p:sp>
        <p:nvSpPr>
          <p:cNvPr id="7" name="Underrubrik 7"/>
          <p:cNvSpPr>
            <a:spLocks noGrp="1"/>
          </p:cNvSpPr>
          <p:nvPr>
            <p:ph type="subTitle" idx="1"/>
          </p:nvPr>
        </p:nvSpPr>
        <p:spPr>
          <a:xfrm>
            <a:off x="5628903" y="1352796"/>
            <a:ext cx="4759698" cy="246994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  <a:effectLst>
            <a:outerShdw sx="10000" sy="1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lvl="0" algn="l" defTabSz="914400" eaLnBrk="1" hangingPunct="1">
              <a:spcBef>
                <a:spcPct val="0"/>
              </a:spcBef>
            </a:pPr>
            <a:r>
              <a:rPr lang="sv-SE" sz="1800" b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Vägar för gångtrafik som </a:t>
            </a:r>
            <a:r>
              <a:rPr lang="sv-SE" sz="1800" b="1" u="sng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kan</a:t>
            </a:r>
            <a:r>
              <a:rPr lang="sv-SE" sz="1800" b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ingå</a:t>
            </a:r>
          </a:p>
          <a:p>
            <a:pPr lvl="0" algn="l" defTabSz="914400" eaLnBrk="1" hangingPunct="1">
              <a:spcBef>
                <a:spcPct val="0"/>
              </a:spcBef>
            </a:pPr>
            <a:endParaRPr lang="sv-SE" sz="1800" b="1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285750" lvl="0" indent="-285750" algn="l" defTabSz="91440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Gångbanor (trottoarer ingår här)</a:t>
            </a:r>
          </a:p>
          <a:p>
            <a:pPr marL="285750" lvl="0" indent="-285750" algn="l" defTabSz="91440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Gatupassager och övergångsställen</a:t>
            </a:r>
          </a:p>
          <a:p>
            <a:pPr marL="285750" lvl="0" indent="-285750" algn="l" defTabSz="91440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Gångstråk över öppna ytor</a:t>
            </a:r>
          </a:p>
          <a:p>
            <a:pPr marL="285750" lvl="0" indent="-285750" algn="l" defTabSz="91440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Färjeleder där färjan inte tar fordon</a:t>
            </a:r>
          </a:p>
          <a:p>
            <a:pPr marL="285750" lvl="0" indent="-285750" algn="l" defTabSz="91440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Trappor och hissar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1" name="Underrubrik 7">
            <a:extLst>
              <a:ext uri="{FF2B5EF4-FFF2-40B4-BE49-F238E27FC236}">
                <a16:creationId xmlns:a16="http://schemas.microsoft.com/office/drawing/2014/main" id="{F9B3E59B-88C0-4939-92BB-8C3BEC9B657D}"/>
              </a:ext>
            </a:extLst>
          </p:cNvPr>
          <p:cNvSpPr txBox="1">
            <a:spLocks/>
          </p:cNvSpPr>
          <p:nvPr/>
        </p:nvSpPr>
        <p:spPr>
          <a:xfrm>
            <a:off x="5628902" y="4122637"/>
            <a:ext cx="4759698" cy="19328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  <a:effectLst>
            <a:outerShdw sx="10000" sy="10000" algn="ctr" rotWithShape="0">
              <a:srgbClr val="000000"/>
            </a:outerShdw>
          </a:effectLst>
        </p:spPr>
        <p:txBody>
          <a:bodyPr>
            <a:normAutofit/>
          </a:bodyPr>
          <a:lstStyle>
            <a:lvl1pPr marL="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E27F00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4572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9144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3716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18288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2860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eaLnBrk="1" hangingPunct="1">
              <a:spcBef>
                <a:spcPct val="0"/>
              </a:spcBef>
            </a:pPr>
            <a:r>
              <a:rPr lang="sv-SE" sz="1800" b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Vägar för gångtrafik som </a:t>
            </a:r>
            <a:r>
              <a:rPr lang="sv-SE" sz="1800" b="1" u="sng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inte ska</a:t>
            </a:r>
            <a:r>
              <a:rPr lang="sv-SE" sz="1800" b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ingå</a:t>
            </a:r>
          </a:p>
          <a:p>
            <a:pPr algn="l" defTabSz="914400" eaLnBrk="1" hangingPunct="1">
              <a:spcBef>
                <a:spcPct val="0"/>
              </a:spcBef>
            </a:pPr>
            <a:endParaRPr lang="sv-SE" sz="1700" b="1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285750" indent="-285750" algn="l" defTabSz="91440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Stigar</a:t>
            </a:r>
          </a:p>
          <a:p>
            <a:pPr marL="285750" indent="-285750" algn="l" defTabSz="91440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Motionsspår</a:t>
            </a:r>
          </a:p>
          <a:p>
            <a:pPr marL="285750" indent="-285750" algn="l" defTabSz="91440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Vandringsleder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6284A1A-573E-487D-850E-1D469882B5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506" y="3816682"/>
            <a:ext cx="1627773" cy="2304488"/>
          </a:xfrm>
          <a:prstGeom prst="rect">
            <a:avLst/>
          </a:prstGeom>
          <a:effectLst>
            <a:outerShdw blurRad="190500" dist="50800" dir="27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5BBD31A-E167-40FA-9B4C-7FAFE7496E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428" y="4837465"/>
            <a:ext cx="1062360" cy="9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med rundade hörn 11"/>
          <p:cNvSpPr/>
          <p:nvPr/>
        </p:nvSpPr>
        <p:spPr>
          <a:xfrm>
            <a:off x="8501377" y="2612571"/>
            <a:ext cx="2736117" cy="30828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Gångnät – </a:t>
            </a:r>
            <a:r>
              <a:rPr lang="sv-SE" sz="2000" b="1" u="sng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förutsättningar och villkor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Lodrät rullning 2"/>
          <p:cNvSpPr/>
          <p:nvPr/>
        </p:nvSpPr>
        <p:spPr>
          <a:xfrm>
            <a:off x="899652" y="2344994"/>
            <a:ext cx="7034980" cy="3583858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398" y="2964425"/>
            <a:ext cx="5985863" cy="296442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652233" y="2798095"/>
            <a:ext cx="2861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400" b="1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Avtal</a:t>
            </a:r>
          </a:p>
          <a:p>
            <a:pPr marL="342900" indent="-342900">
              <a:buFont typeface="+mj-lt"/>
              <a:buAutoNum type="arabicPeriod"/>
            </a:pPr>
            <a:endParaRPr lang="sv-SE" sz="2400" b="1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2400" b="1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Initialladdning</a:t>
            </a:r>
          </a:p>
          <a:p>
            <a:pPr marL="342900" indent="-342900">
              <a:buFont typeface="+mj-lt"/>
              <a:buAutoNum type="arabicPeriod"/>
            </a:pPr>
            <a:endParaRPr lang="sv-SE" sz="2400" b="1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2400" b="1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Tekniskt system</a:t>
            </a:r>
          </a:p>
          <a:p>
            <a:pPr marL="342900" indent="-342900">
              <a:buFont typeface="+mj-lt"/>
              <a:buAutoNum type="arabicPeriod"/>
            </a:pPr>
            <a:endParaRPr lang="sv-SE" sz="2400" b="1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2400" b="1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Ajourhållning</a:t>
            </a:r>
          </a:p>
        </p:txBody>
      </p:sp>
      <p:sp>
        <p:nvSpPr>
          <p:cNvPr id="9" name="Rubrik 6">
            <a:extLst>
              <a:ext uri="{FF2B5EF4-FFF2-40B4-BE49-F238E27FC236}">
                <a16:creationId xmlns:a16="http://schemas.microsoft.com/office/drawing/2014/main" id="{99D8F063-5F8B-40DA-9794-FA6F40A771CD}"/>
              </a:ext>
            </a:extLst>
          </p:cNvPr>
          <p:cNvSpPr txBox="1">
            <a:spLocks/>
          </p:cNvSpPr>
          <p:nvPr/>
        </p:nvSpPr>
        <p:spPr>
          <a:xfrm>
            <a:off x="703340" y="690975"/>
            <a:ext cx="4226107" cy="4728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sz="2400"/>
              <a:t>Webbinarie mars 2025</a:t>
            </a:r>
            <a:endParaRPr lang="sv-SE" sz="2400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A96E477-514D-4DFC-9898-BCC482E0A6D0}"/>
              </a:ext>
            </a:extLst>
          </p:cNvPr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4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0490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mars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2434496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Gångföreteelser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graphicFrame>
        <p:nvGraphicFramePr>
          <p:cNvPr id="11" name="Tabell 11">
            <a:extLst>
              <a:ext uri="{FF2B5EF4-FFF2-40B4-BE49-F238E27FC236}">
                <a16:creationId xmlns:a16="http://schemas.microsoft.com/office/drawing/2014/main" id="{7DC4BF4A-9F21-416B-B556-92B32974F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39342"/>
              </p:ext>
            </p:extLst>
          </p:nvPr>
        </p:nvGraphicFramePr>
        <p:xfrm>
          <a:off x="886220" y="2131060"/>
          <a:ext cx="6645398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202">
                  <a:extLst>
                    <a:ext uri="{9D8B030D-6E8A-4147-A177-3AD203B41FA5}">
                      <a16:colId xmlns:a16="http://schemas.microsoft.com/office/drawing/2014/main" val="4056145524"/>
                    </a:ext>
                  </a:extLst>
                </a:gridCol>
                <a:gridCol w="1880553">
                  <a:extLst>
                    <a:ext uri="{9D8B030D-6E8A-4147-A177-3AD203B41FA5}">
                      <a16:colId xmlns:a16="http://schemas.microsoft.com/office/drawing/2014/main" val="3566105340"/>
                    </a:ext>
                  </a:extLst>
                </a:gridCol>
                <a:gridCol w="2898643">
                  <a:extLst>
                    <a:ext uri="{9D8B030D-6E8A-4147-A177-3AD203B41FA5}">
                      <a16:colId xmlns:a16="http://schemas.microsoft.com/office/drawing/2014/main" val="183407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000" u="sng" dirty="0">
                          <a:solidFill>
                            <a:schemeClr val="tx1"/>
                          </a:solidFill>
                        </a:rPr>
                        <a:t>Företeelsetyp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2000" u="sng" dirty="0">
                          <a:solidFill>
                            <a:schemeClr val="tx1"/>
                          </a:solidFill>
                        </a:rPr>
                        <a:t>Utbredningstyp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u="sng" dirty="0">
                          <a:solidFill>
                            <a:schemeClr val="tx1"/>
                          </a:solidFill>
                        </a:rPr>
                        <a:t>Förekomst av utbredning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85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GCM-vägtyp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Linje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Heltäckande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2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GCM-separation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Linje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Vid verklig förekomst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16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GCM-belyst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Linje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Vid verklig förekomst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09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i="1" dirty="0">
                          <a:solidFill>
                            <a:schemeClr val="tx1"/>
                          </a:solidFill>
                        </a:rPr>
                        <a:t>GCM-passage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i="1" dirty="0">
                          <a:solidFill>
                            <a:schemeClr val="tx1"/>
                          </a:solidFill>
                        </a:rPr>
                        <a:t>Punkt på bilväg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i="1" dirty="0">
                          <a:solidFill>
                            <a:schemeClr val="tx1"/>
                          </a:solidFill>
                        </a:rPr>
                        <a:t>Vid verklig förekomst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54802"/>
                  </a:ext>
                </a:extLst>
              </a:tr>
            </a:tbl>
          </a:graphicData>
        </a:graphic>
      </p:graphicFrame>
      <p:graphicFrame>
        <p:nvGraphicFramePr>
          <p:cNvPr id="6" name="Tabell 11">
            <a:extLst>
              <a:ext uri="{FF2B5EF4-FFF2-40B4-BE49-F238E27FC236}">
                <a16:creationId xmlns:a16="http://schemas.microsoft.com/office/drawing/2014/main" id="{6808BD04-B113-4102-AD67-1D6C87B05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83646"/>
              </p:ext>
            </p:extLst>
          </p:nvPr>
        </p:nvGraphicFramePr>
        <p:xfrm>
          <a:off x="886220" y="4408977"/>
          <a:ext cx="6645398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202">
                  <a:extLst>
                    <a:ext uri="{9D8B030D-6E8A-4147-A177-3AD203B41FA5}">
                      <a16:colId xmlns:a16="http://schemas.microsoft.com/office/drawing/2014/main" val="4056145524"/>
                    </a:ext>
                  </a:extLst>
                </a:gridCol>
                <a:gridCol w="1880553">
                  <a:extLst>
                    <a:ext uri="{9D8B030D-6E8A-4147-A177-3AD203B41FA5}">
                      <a16:colId xmlns:a16="http://schemas.microsoft.com/office/drawing/2014/main" val="3566105340"/>
                    </a:ext>
                  </a:extLst>
                </a:gridCol>
                <a:gridCol w="2898643">
                  <a:extLst>
                    <a:ext uri="{9D8B030D-6E8A-4147-A177-3AD203B41FA5}">
                      <a16:colId xmlns:a16="http://schemas.microsoft.com/office/drawing/2014/main" val="183407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000" u="sng" dirty="0">
                          <a:solidFill>
                            <a:schemeClr val="tx1"/>
                          </a:solidFill>
                        </a:rPr>
                        <a:t>Företeelsetyp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2000" u="sng" dirty="0">
                          <a:solidFill>
                            <a:schemeClr val="tx1"/>
                          </a:solidFill>
                        </a:rPr>
                        <a:t>Utbredningstyp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u="sng" dirty="0">
                          <a:solidFill>
                            <a:schemeClr val="tx1"/>
                          </a:solidFill>
                        </a:rPr>
                        <a:t>Förekomst av utbredning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85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Väghållare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Linje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Heltäckande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2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Slitlager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Linje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Heltäckande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330591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A42E2494-D639-426E-9B5A-B63C889F5F62}"/>
              </a:ext>
            </a:extLst>
          </p:cNvPr>
          <p:cNvSpPr txBox="1"/>
          <p:nvPr/>
        </p:nvSpPr>
        <p:spPr>
          <a:xfrm>
            <a:off x="8993752" y="3429000"/>
            <a:ext cx="2004448" cy="9653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  <a:effectLst>
            <a:outerShdw sx="10000" sy="10000" algn="ctr" rotWithShape="0">
              <a:srgbClr val="000000"/>
            </a:outerShdw>
          </a:effectLst>
        </p:spPr>
        <p:txBody>
          <a:bodyPr>
            <a:noAutofit/>
          </a:bodyPr>
          <a:lstStyle>
            <a:lvl1pPr marL="0" indent="0" defTabSz="914400" eaLnBrk="1" hangingPunct="1">
              <a:buFont typeface="Arial" charset="0"/>
              <a:buNone/>
              <a:defRPr sz="1800" b="1">
                <a:solidFill>
                  <a:prstClr val="black"/>
                </a:solidFill>
              </a:defRPr>
            </a:lvl1pPr>
            <a:lvl2pPr indent="0" algn="ctr" defTabSz="457138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indent="0" algn="ctr" defTabSz="457138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indent="0" algn="ctr" defTabSz="457138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indent="0" algn="ctr" defTabSz="457138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indent="0" algn="ctr" defTabSz="457138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algn="ctr" defTabSz="457138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algn="ctr" defTabSz="457138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algn="ctr" defTabSz="457138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sv-SE" dirty="0"/>
              <a:t>Heltäckande:</a:t>
            </a:r>
          </a:p>
          <a:p>
            <a:endParaRPr lang="sv-SE" dirty="0"/>
          </a:p>
          <a:p>
            <a:r>
              <a:rPr lang="sv-SE" dirty="0"/>
              <a:t>Ska alltid finnas!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BA22470D-5A4A-4459-BE1A-A011F4197C1A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7531618" y="2691833"/>
            <a:ext cx="1462134" cy="121984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ED0139DD-2D75-491C-8941-2A935ED12FA1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531618" y="3911674"/>
            <a:ext cx="1462134" cy="124452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29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mars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637818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GCM-vägtyp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20C5863-3A6E-4DF6-B3C7-064005FCA7E2}"/>
              </a:ext>
            </a:extLst>
          </p:cNvPr>
          <p:cNvSpPr txBox="1"/>
          <p:nvPr/>
        </p:nvSpPr>
        <p:spPr>
          <a:xfrm>
            <a:off x="830621" y="5003504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GCM-vägtyp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B56761C-6DF8-429F-80BC-39EBFF5F6FD9}"/>
              </a:ext>
            </a:extLst>
          </p:cNvPr>
          <p:cNvSpPr txBox="1"/>
          <p:nvPr/>
        </p:nvSpPr>
        <p:spPr>
          <a:xfrm>
            <a:off x="6043177" y="5003504"/>
            <a:ext cx="199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GCM-separation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BFBBFEE-CB03-45BC-8530-E1D70D0760EB}"/>
              </a:ext>
            </a:extLst>
          </p:cNvPr>
          <p:cNvSpPr txBox="1"/>
          <p:nvPr/>
        </p:nvSpPr>
        <p:spPr>
          <a:xfrm>
            <a:off x="3216275" y="1472465"/>
            <a:ext cx="6076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i="1" dirty="0"/>
              <a:t>Gång- och cykelnätets funktion och reglering</a:t>
            </a:r>
          </a:p>
        </p:txBody>
      </p:sp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732465DA-64DB-4A44-8DDD-7886A3373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60932"/>
              </p:ext>
            </p:extLst>
          </p:nvPr>
        </p:nvGraphicFramePr>
        <p:xfrm>
          <a:off x="703340" y="2189184"/>
          <a:ext cx="5957077" cy="28143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20424">
                  <a:extLst>
                    <a:ext uri="{9D8B030D-6E8A-4147-A177-3AD203B41FA5}">
                      <a16:colId xmlns:a16="http://schemas.microsoft.com/office/drawing/2014/main" val="1313255979"/>
                    </a:ext>
                  </a:extLst>
                </a:gridCol>
                <a:gridCol w="1691539">
                  <a:extLst>
                    <a:ext uri="{9D8B030D-6E8A-4147-A177-3AD203B41FA5}">
                      <a16:colId xmlns:a16="http://schemas.microsoft.com/office/drawing/2014/main" val="11989697"/>
                    </a:ext>
                  </a:extLst>
                </a:gridCol>
                <a:gridCol w="2445114">
                  <a:extLst>
                    <a:ext uri="{9D8B030D-6E8A-4147-A177-3AD203B41FA5}">
                      <a16:colId xmlns:a16="http://schemas.microsoft.com/office/drawing/2014/main" val="3075569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sz="14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Cykelnät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77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Gång- och cykelbana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Cykelöverfart och </a:t>
                      </a:r>
                    </a:p>
                    <a:p>
                      <a:pPr marL="0" lvl="1"/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övergångsställe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Torg / Öppen yta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87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Gång- och cykelbana, uppdelad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Cykelpassage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Trappa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12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Cykelbana, påbjuden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Cykelöverfart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Annan cykelbar förbindelse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66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Cykelfält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Gatupassage utan utmärkning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Annan</a:t>
                      </a:r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ej </a:t>
                      </a:r>
                      <a:r>
                        <a:rPr lang="sv-SE" sz="14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cykelbar</a:t>
                      </a:r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förbindelse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0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Cykelpassage och </a:t>
                      </a: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övergångsställe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Övergångsställe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24133"/>
                  </a:ext>
                </a:extLst>
              </a:tr>
            </a:tbl>
          </a:graphicData>
        </a:graphic>
      </p:graphicFrame>
      <p:graphicFrame>
        <p:nvGraphicFramePr>
          <p:cNvPr id="17" name="Tabell 9">
            <a:extLst>
              <a:ext uri="{FF2B5EF4-FFF2-40B4-BE49-F238E27FC236}">
                <a16:creationId xmlns:a16="http://schemas.microsoft.com/office/drawing/2014/main" id="{22F6130E-A4CA-463A-9711-FA5CF4D4DD4F}"/>
              </a:ext>
            </a:extLst>
          </p:cNvPr>
          <p:cNvGraphicFramePr>
            <a:graphicFrameLocks noGrp="1"/>
          </p:cNvGraphicFramePr>
          <p:nvPr/>
        </p:nvGraphicFramePr>
        <p:xfrm>
          <a:off x="7041167" y="2181310"/>
          <a:ext cx="3993896" cy="282219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59456">
                  <a:extLst>
                    <a:ext uri="{9D8B030D-6E8A-4147-A177-3AD203B41FA5}">
                      <a16:colId xmlns:a16="http://schemas.microsoft.com/office/drawing/2014/main" val="2450487867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543181494"/>
                    </a:ext>
                  </a:extLst>
                </a:gridCol>
              </a:tblGrid>
              <a:tr h="385264">
                <a:tc>
                  <a:txBody>
                    <a:bodyPr/>
                    <a:lstStyle/>
                    <a:p>
                      <a:r>
                        <a:rPr lang="sv-SE" b="0" dirty="0">
                          <a:solidFill>
                            <a:schemeClr val="tx1"/>
                          </a:solidFill>
                        </a:rPr>
                        <a:t>                            Gångnät</a:t>
                      </a:r>
                    </a:p>
                  </a:txBody>
                  <a:tcP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51986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r>
                        <a:rPr lang="sv-SE" sz="1400" dirty="0"/>
                        <a:t>Gångbana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Hiss</a:t>
                      </a:r>
                    </a:p>
                  </a:txBody>
                  <a:tcP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923157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Övergångsställe</a:t>
                      </a:r>
                    </a:p>
                  </a:txBody>
                  <a:tcP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Trappa</a:t>
                      </a:r>
                    </a:p>
                  </a:txBody>
                  <a:tcP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92370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Torg/Öppen yta</a:t>
                      </a:r>
                    </a:p>
                  </a:txBody>
                  <a:tcP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41705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Gatupassage utan utmärkning</a:t>
                      </a:r>
                    </a:p>
                  </a:txBody>
                  <a:tcP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439343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Annan ej cykelbar förbindelse</a:t>
                      </a:r>
                    </a:p>
                  </a:txBody>
                  <a:tcP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875061"/>
                  </a:ext>
                </a:extLst>
              </a:tr>
            </a:tbl>
          </a:graphicData>
        </a:graphic>
      </p:graphicFrame>
      <p:sp>
        <p:nvSpPr>
          <p:cNvPr id="18" name="textruta 17">
            <a:extLst>
              <a:ext uri="{FF2B5EF4-FFF2-40B4-BE49-F238E27FC236}">
                <a16:creationId xmlns:a16="http://schemas.microsoft.com/office/drawing/2014/main" id="{E4E1F072-6A69-4934-A5B6-1B297EA6CFC0}"/>
              </a:ext>
            </a:extLst>
          </p:cNvPr>
          <p:cNvSpPr txBox="1"/>
          <p:nvPr/>
        </p:nvSpPr>
        <p:spPr>
          <a:xfrm>
            <a:off x="3501918" y="5231545"/>
            <a:ext cx="6076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0070C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https://www.nvdb.se/sv/utbildning/</a:t>
            </a:r>
            <a:endParaRPr lang="sv-SE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1E0E8C08-B1C9-49F2-B01B-8D8C2DC42B3F}"/>
              </a:ext>
            </a:extLst>
          </p:cNvPr>
          <p:cNvSpPr txBox="1"/>
          <p:nvPr/>
        </p:nvSpPr>
        <p:spPr>
          <a:xfrm>
            <a:off x="3501918" y="5608410"/>
            <a:ext cx="6642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0070C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https://www.nvdb.se/globalassets/upload/dokumentation/specifikationer-och-stodjande-dokument/vagledning-vid-ajourhallning-och-leverans-nvdb.pdf</a:t>
            </a:r>
            <a:endParaRPr lang="sv-SE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D2FA6B9E-7603-4DDA-B1B7-4130CA3B04F9}"/>
              </a:ext>
            </a:extLst>
          </p:cNvPr>
          <p:cNvSpPr txBox="1"/>
          <p:nvPr/>
        </p:nvSpPr>
        <p:spPr>
          <a:xfrm>
            <a:off x="643403" y="5589255"/>
            <a:ext cx="2671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/>
              <a:t>Vägledning vid ajourhållning och leverans NVDB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4ACC8CCF-F266-4BA7-A669-7EEE2A55BC32}"/>
              </a:ext>
            </a:extLst>
          </p:cNvPr>
          <p:cNvSpPr txBox="1"/>
          <p:nvPr/>
        </p:nvSpPr>
        <p:spPr>
          <a:xfrm>
            <a:off x="643403" y="5231545"/>
            <a:ext cx="14774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/>
              <a:t>NVDB-skolan </a:t>
            </a:r>
            <a:r>
              <a:rPr lang="sv-SE" sz="1400" b="1" dirty="0">
                <a:hlinkClick r:id="rId4"/>
              </a:rPr>
              <a:t> </a:t>
            </a: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30553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1770091" y="2132261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/>
              <a:t>Frågor??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201742" y="4102161"/>
            <a:ext cx="5575300" cy="73866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sv-SE" sz="2400" dirty="0">
                <a:hlinkClick r:id="rId3"/>
              </a:rPr>
              <a:t>indatastod@trafikverket.se</a:t>
            </a: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982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/>
              <a:t>Bakgrund och nuläge</a:t>
            </a:r>
          </a:p>
          <a:p>
            <a:endParaRPr lang="sv-SE" sz="1400" dirty="0"/>
          </a:p>
          <a:p>
            <a:r>
              <a:rPr lang="sv-SE" sz="1400" dirty="0"/>
              <a:t>Cykelnät</a:t>
            </a:r>
          </a:p>
          <a:p>
            <a:r>
              <a:rPr lang="sv-SE" sz="1400" dirty="0"/>
              <a:t>Cykelföreteelser</a:t>
            </a:r>
          </a:p>
          <a:p>
            <a:r>
              <a:rPr lang="sv-SE" sz="1400" dirty="0"/>
              <a:t>GCM-vägtyp på cykelnät</a:t>
            </a:r>
          </a:p>
          <a:p>
            <a:r>
              <a:rPr lang="sv-SE" sz="1400" dirty="0"/>
              <a:t>Cykelvägskategorier</a:t>
            </a:r>
          </a:p>
          <a:p>
            <a:endParaRPr lang="sv-SE" sz="1400" dirty="0"/>
          </a:p>
          <a:p>
            <a:r>
              <a:rPr lang="sv-SE" sz="1400" dirty="0"/>
              <a:t>Gångnät</a:t>
            </a:r>
          </a:p>
          <a:p>
            <a:r>
              <a:rPr lang="sv-SE" sz="1400" dirty="0"/>
              <a:t>Leverera gångnät</a:t>
            </a:r>
          </a:p>
          <a:p>
            <a:r>
              <a:rPr lang="sv-SE" sz="1400" dirty="0"/>
              <a:t>Gångföreteelser</a:t>
            </a:r>
          </a:p>
          <a:p>
            <a:r>
              <a:rPr lang="sv-SE" sz="1400" dirty="0"/>
              <a:t>GCM-vägtyp på gångnät</a:t>
            </a:r>
          </a:p>
          <a:p>
            <a:endParaRPr lang="sv-SE" sz="1400" dirty="0"/>
          </a:p>
          <a:p>
            <a:r>
              <a:rPr lang="sv-SE" sz="1400" dirty="0"/>
              <a:t>Frågor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Webbinarie mars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177165" y="1729267"/>
            <a:ext cx="4505178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– Gång och Cykel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mars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3697812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Bakgrund och nuläge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072341" y="2227811"/>
            <a:ext cx="7789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Cykelnät obligatoriskt sedan december 2014, beslut i NVDB-rådet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Gångnät frivilligt sedan samma tidpunkt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280 kommuner har cykelnät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10 kommuner har inte cykelnät (kommunalt nät finns inte – 4 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 kommuner har cykelnät men ingen dataleveransbilaga 1B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35 kommuner har avtal om att ajourhålla gångnät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24 kommuner har ett registrerat gångnät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5115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mars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227608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Vägnät - Cykel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703340" y="2058146"/>
            <a:ext cx="4664324" cy="1542187"/>
          </a:xfrm>
          <a:prstGeom prst="rect">
            <a:avLst/>
          </a:prstGeom>
          <a:ln w="50800">
            <a:noFill/>
          </a:ln>
          <a:effectLst>
            <a:outerShdw sx="10000" sy="10000" algn="ctr" rotWithShape="0">
              <a:srgbClr val="000000"/>
            </a:outerShdw>
          </a:effectLst>
        </p:spPr>
        <p:txBody>
          <a:bodyPr>
            <a:normAutofit/>
          </a:bodyPr>
          <a:lstStyle>
            <a:lvl1pPr marL="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E27F00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4572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9144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3716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1828800" indent="0" algn="ctr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2860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13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/>
            <a:r>
              <a:rPr lang="sv-SE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Grundregel - vägnät</a:t>
            </a:r>
          </a:p>
          <a:p>
            <a:pPr algn="l" defTabSz="457200"/>
            <a:r>
              <a:rPr lang="sv-S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vägar som skall ingå i NVDB är ”</a:t>
            </a:r>
            <a:r>
              <a:rPr lang="sv-SE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Sådana vägar, gator, torg och andra leder eller platser som allmänt används för trafik med motorfordon eller cykeltrafik</a:t>
            </a:r>
            <a:r>
              <a:rPr lang="sv-S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algn="l"/>
            <a:endParaRPr lang="sv-SE" dirty="0"/>
          </a:p>
        </p:txBody>
      </p:sp>
      <p:sp>
        <p:nvSpPr>
          <p:cNvPr id="7" name="Underrubrik 7"/>
          <p:cNvSpPr>
            <a:spLocks noGrp="1"/>
          </p:cNvSpPr>
          <p:nvPr>
            <p:ph type="subTitle" idx="1"/>
          </p:nvPr>
        </p:nvSpPr>
        <p:spPr>
          <a:xfrm>
            <a:off x="5492867" y="1610964"/>
            <a:ext cx="5479933" cy="28340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  <a:effectLst>
            <a:outerShdw sx="10000" sy="1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algn="l" defTabSz="914400" eaLnBrk="1" hangingPunct="1">
              <a:spcBef>
                <a:spcPct val="0"/>
              </a:spcBef>
            </a:pPr>
            <a:r>
              <a:rPr lang="sv-SE" sz="1800" b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Vägar för cykeltrafik som </a:t>
            </a:r>
            <a:r>
              <a:rPr lang="sv-SE" sz="1800" b="1" u="sng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skall</a:t>
            </a:r>
            <a:r>
              <a:rPr lang="sv-SE" sz="1800" b="1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ingå</a:t>
            </a:r>
          </a:p>
          <a:p>
            <a:pPr algn="l" defTabSz="914400" eaLnBrk="1" hangingPunct="1">
              <a:spcBef>
                <a:spcPct val="0"/>
              </a:spcBef>
            </a:pPr>
            <a:endParaRPr lang="sv-SE" sz="1800" b="1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marL="285750" indent="-285750" algn="l" defTabSz="91440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Cykelbanor och cykelfält</a:t>
            </a:r>
          </a:p>
          <a:p>
            <a:pPr marL="285750" indent="-285750" algn="l" defTabSz="91440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Gatupassage, cykelöverfart/cykelpassage och övergångsställe</a:t>
            </a:r>
          </a:p>
          <a:p>
            <a:pPr marL="285750" indent="-285750" algn="l" defTabSz="91440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Cykelstråk över öppna ytor</a:t>
            </a:r>
          </a:p>
          <a:p>
            <a:pPr marL="285750" indent="-285750" algn="l" defTabSz="91440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Färjeleder där färjan tar ombord cyklar</a:t>
            </a:r>
          </a:p>
          <a:p>
            <a:pPr marL="285750" indent="-285750" algn="l" defTabSz="914400" eaLnBrk="1" hangingPunct="1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Förbindelser mellan cykelbanor som inte utgörs av cykelbana (t.ex. en kortare passage där cykeln bör ledas)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975" y="3822741"/>
            <a:ext cx="1694835" cy="2304488"/>
          </a:xfrm>
          <a:prstGeom prst="rect">
            <a:avLst/>
          </a:prstGeom>
          <a:effectLst>
            <a:outerShdw blurRad="190500" dist="50800" dir="27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4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4631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mars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680998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Cykelföreteelser</a:t>
            </a:r>
            <a:endParaRPr lang="sv-SE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graphicFrame>
        <p:nvGraphicFramePr>
          <p:cNvPr id="11" name="Tabell 11">
            <a:extLst>
              <a:ext uri="{FF2B5EF4-FFF2-40B4-BE49-F238E27FC236}">
                <a16:creationId xmlns:a16="http://schemas.microsoft.com/office/drawing/2014/main" id="{7DC4BF4A-9F21-416B-B556-92B32974F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51349"/>
              </p:ext>
            </p:extLst>
          </p:nvPr>
        </p:nvGraphicFramePr>
        <p:xfrm>
          <a:off x="886220" y="2131060"/>
          <a:ext cx="6645398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202">
                  <a:extLst>
                    <a:ext uri="{9D8B030D-6E8A-4147-A177-3AD203B41FA5}">
                      <a16:colId xmlns:a16="http://schemas.microsoft.com/office/drawing/2014/main" val="4056145524"/>
                    </a:ext>
                  </a:extLst>
                </a:gridCol>
                <a:gridCol w="1880553">
                  <a:extLst>
                    <a:ext uri="{9D8B030D-6E8A-4147-A177-3AD203B41FA5}">
                      <a16:colId xmlns:a16="http://schemas.microsoft.com/office/drawing/2014/main" val="3566105340"/>
                    </a:ext>
                  </a:extLst>
                </a:gridCol>
                <a:gridCol w="2898643">
                  <a:extLst>
                    <a:ext uri="{9D8B030D-6E8A-4147-A177-3AD203B41FA5}">
                      <a16:colId xmlns:a16="http://schemas.microsoft.com/office/drawing/2014/main" val="183407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000" u="sng" dirty="0">
                          <a:solidFill>
                            <a:schemeClr val="tx1"/>
                          </a:solidFill>
                        </a:rPr>
                        <a:t>Företeelsetyp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2000" u="sng" dirty="0">
                          <a:solidFill>
                            <a:schemeClr val="tx1"/>
                          </a:solidFill>
                        </a:rPr>
                        <a:t>Utbredningstyp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u="sng" dirty="0">
                          <a:solidFill>
                            <a:schemeClr val="tx1"/>
                          </a:solidFill>
                        </a:rPr>
                        <a:t>Förekomst av utbredning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85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GCM-vägtyp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Linje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Heltäckande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2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Cykelvägskategorier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Linje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Heltäckande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330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GCM-separation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Linje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Vid verklig förekomst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16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GCM-belyst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Linje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Vid verklig förekomst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09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Turismcykelled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Linje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Vid verklig förekomst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35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i="1" dirty="0">
                          <a:solidFill>
                            <a:schemeClr val="tx1"/>
                          </a:solidFill>
                        </a:rPr>
                        <a:t>GCM-passage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i="1" dirty="0">
                          <a:solidFill>
                            <a:schemeClr val="tx1"/>
                          </a:solidFill>
                        </a:rPr>
                        <a:t>Punkt på bilväg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i="1" dirty="0">
                          <a:solidFill>
                            <a:schemeClr val="tx1"/>
                          </a:solidFill>
                        </a:rPr>
                        <a:t>Vid verklig förekomst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54802"/>
                  </a:ext>
                </a:extLst>
              </a:tr>
            </a:tbl>
          </a:graphicData>
        </a:graphic>
      </p:graphicFrame>
      <p:graphicFrame>
        <p:nvGraphicFramePr>
          <p:cNvPr id="13" name="Tabell 11">
            <a:extLst>
              <a:ext uri="{FF2B5EF4-FFF2-40B4-BE49-F238E27FC236}">
                <a16:creationId xmlns:a16="http://schemas.microsoft.com/office/drawing/2014/main" id="{3DCFD508-FAA8-465C-B88E-AA2E70A25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56828"/>
              </p:ext>
            </p:extLst>
          </p:nvPr>
        </p:nvGraphicFramePr>
        <p:xfrm>
          <a:off x="886220" y="5016204"/>
          <a:ext cx="6645398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202">
                  <a:extLst>
                    <a:ext uri="{9D8B030D-6E8A-4147-A177-3AD203B41FA5}">
                      <a16:colId xmlns:a16="http://schemas.microsoft.com/office/drawing/2014/main" val="4056145524"/>
                    </a:ext>
                  </a:extLst>
                </a:gridCol>
                <a:gridCol w="1880553">
                  <a:extLst>
                    <a:ext uri="{9D8B030D-6E8A-4147-A177-3AD203B41FA5}">
                      <a16:colId xmlns:a16="http://schemas.microsoft.com/office/drawing/2014/main" val="3566105340"/>
                    </a:ext>
                  </a:extLst>
                </a:gridCol>
                <a:gridCol w="2898643">
                  <a:extLst>
                    <a:ext uri="{9D8B030D-6E8A-4147-A177-3AD203B41FA5}">
                      <a16:colId xmlns:a16="http://schemas.microsoft.com/office/drawing/2014/main" val="183407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000" u="sng" dirty="0">
                          <a:solidFill>
                            <a:schemeClr val="tx1"/>
                          </a:solidFill>
                        </a:rPr>
                        <a:t>Företeelsetyp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2000" u="sng" dirty="0">
                          <a:solidFill>
                            <a:schemeClr val="tx1"/>
                          </a:solidFill>
                        </a:rPr>
                        <a:t>Utbredningstyp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u="sng" dirty="0">
                          <a:solidFill>
                            <a:schemeClr val="tx1"/>
                          </a:solidFill>
                        </a:rPr>
                        <a:t>Förekomst av utbredning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85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Väghållare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Linje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Heltäckande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2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Slitlager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Linje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1"/>
                          </a:solidFill>
                        </a:rPr>
                        <a:t>Heltäckande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330591"/>
                  </a:ext>
                </a:extLst>
              </a:tr>
            </a:tbl>
          </a:graphicData>
        </a:graphic>
      </p:graphicFrame>
      <p:sp>
        <p:nvSpPr>
          <p:cNvPr id="14" name="textruta 13">
            <a:extLst>
              <a:ext uri="{FF2B5EF4-FFF2-40B4-BE49-F238E27FC236}">
                <a16:creationId xmlns:a16="http://schemas.microsoft.com/office/drawing/2014/main" id="{35E49E72-6C7C-458B-8F2C-790F90C5D6A1}"/>
              </a:ext>
            </a:extLst>
          </p:cNvPr>
          <p:cNvSpPr txBox="1"/>
          <p:nvPr/>
        </p:nvSpPr>
        <p:spPr>
          <a:xfrm>
            <a:off x="8993752" y="3936852"/>
            <a:ext cx="2004448" cy="9653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  <a:effectLst>
            <a:outerShdw sx="10000" sy="10000" algn="ctr" rotWithShape="0">
              <a:srgbClr val="000000"/>
            </a:outerShdw>
          </a:effectLst>
        </p:spPr>
        <p:txBody>
          <a:bodyPr>
            <a:noAutofit/>
          </a:bodyPr>
          <a:lstStyle>
            <a:lvl1pPr marL="0" indent="0" defTabSz="914400" eaLnBrk="1" hangingPunct="1">
              <a:buFont typeface="Arial" charset="0"/>
              <a:buNone/>
              <a:defRPr sz="1800" b="1">
                <a:solidFill>
                  <a:prstClr val="black"/>
                </a:solidFill>
              </a:defRPr>
            </a:lvl1pPr>
            <a:lvl2pPr indent="0" algn="ctr" defTabSz="457138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indent="0" algn="ctr" defTabSz="457138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indent="0" algn="ctr" defTabSz="457138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indent="0" algn="ctr" defTabSz="457138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indent="0" algn="ctr" defTabSz="457138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algn="ctr" defTabSz="457138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algn="ctr" defTabSz="457138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algn="ctr" defTabSz="457138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sv-SE" dirty="0"/>
              <a:t>Heltäckande:</a:t>
            </a:r>
          </a:p>
          <a:p>
            <a:endParaRPr lang="sv-SE" dirty="0"/>
          </a:p>
          <a:p>
            <a:r>
              <a:rPr lang="sv-SE" dirty="0"/>
              <a:t>Ska alltid finnas!</a:t>
            </a:r>
          </a:p>
        </p:txBody>
      </p: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336D183C-4E6F-4168-B325-91AFAE798FBB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7531618" y="2921148"/>
            <a:ext cx="1462134" cy="149837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576F06AC-D4FC-4D94-BAA3-BF5E98448464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531618" y="4419526"/>
            <a:ext cx="1462134" cy="130817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0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mars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637818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Heltäckande företeelser</a:t>
            </a: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eller </a:t>
            </a:r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 förekomst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182E6C-19C5-46B7-B55F-3FB600EF5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20" y="2501900"/>
            <a:ext cx="4510216" cy="292040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7B7B543-50E8-4236-B48F-7CC592191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456" y="2501900"/>
            <a:ext cx="4518856" cy="2920408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20C5863-3A6E-4DF6-B3C7-064005FCA7E2}"/>
              </a:ext>
            </a:extLst>
          </p:cNvPr>
          <p:cNvSpPr txBox="1"/>
          <p:nvPr/>
        </p:nvSpPr>
        <p:spPr>
          <a:xfrm>
            <a:off x="830621" y="5003504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FF00"/>
                </a:solidFill>
              </a:rPr>
              <a:t>GCM-vägtyp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B56761C-6DF8-429F-80BC-39EBFF5F6FD9}"/>
              </a:ext>
            </a:extLst>
          </p:cNvPr>
          <p:cNvSpPr txBox="1"/>
          <p:nvPr/>
        </p:nvSpPr>
        <p:spPr>
          <a:xfrm>
            <a:off x="6063456" y="5052976"/>
            <a:ext cx="199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FFFF00"/>
                </a:solidFill>
              </a:rPr>
              <a:t>GCM-separation</a:t>
            </a: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CD5CF527-DBB5-4DD5-B4AF-7B6CE6BF0ADB}"/>
              </a:ext>
            </a:extLst>
          </p:cNvPr>
          <p:cNvCxnSpPr/>
          <p:nvPr/>
        </p:nvCxnSpPr>
        <p:spPr>
          <a:xfrm>
            <a:off x="2608621" y="1841797"/>
            <a:ext cx="0" cy="5458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A4DADC3E-2F11-4D9D-88DC-EAA783EB4EA8}"/>
              </a:ext>
            </a:extLst>
          </p:cNvPr>
          <p:cNvCxnSpPr>
            <a:cxnSpLocks/>
          </p:cNvCxnSpPr>
          <p:nvPr/>
        </p:nvCxnSpPr>
        <p:spPr>
          <a:xfrm>
            <a:off x="6583721" y="1841797"/>
            <a:ext cx="680679" cy="5458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3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mars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637818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GCM-vägtyp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20C5863-3A6E-4DF6-B3C7-064005FCA7E2}"/>
              </a:ext>
            </a:extLst>
          </p:cNvPr>
          <p:cNvSpPr txBox="1"/>
          <p:nvPr/>
        </p:nvSpPr>
        <p:spPr>
          <a:xfrm>
            <a:off x="830621" y="5003504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GCM-vägtyp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B56761C-6DF8-429F-80BC-39EBFF5F6FD9}"/>
              </a:ext>
            </a:extLst>
          </p:cNvPr>
          <p:cNvSpPr txBox="1"/>
          <p:nvPr/>
        </p:nvSpPr>
        <p:spPr>
          <a:xfrm>
            <a:off x="6043177" y="5003504"/>
            <a:ext cx="199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GCM-separation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BFBBFEE-CB03-45BC-8530-E1D70D0760EB}"/>
              </a:ext>
            </a:extLst>
          </p:cNvPr>
          <p:cNvSpPr txBox="1"/>
          <p:nvPr/>
        </p:nvSpPr>
        <p:spPr>
          <a:xfrm>
            <a:off x="3216275" y="1472465"/>
            <a:ext cx="6076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i="1" dirty="0"/>
              <a:t>Gång- och cykelnätets funktion och reglering</a:t>
            </a:r>
          </a:p>
        </p:txBody>
      </p:sp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732465DA-64DB-4A44-8DDD-7886A3373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49097"/>
              </p:ext>
            </p:extLst>
          </p:nvPr>
        </p:nvGraphicFramePr>
        <p:xfrm>
          <a:off x="703340" y="2189184"/>
          <a:ext cx="5957077" cy="28143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20424">
                  <a:extLst>
                    <a:ext uri="{9D8B030D-6E8A-4147-A177-3AD203B41FA5}">
                      <a16:colId xmlns:a16="http://schemas.microsoft.com/office/drawing/2014/main" val="1313255979"/>
                    </a:ext>
                  </a:extLst>
                </a:gridCol>
                <a:gridCol w="1691539">
                  <a:extLst>
                    <a:ext uri="{9D8B030D-6E8A-4147-A177-3AD203B41FA5}">
                      <a16:colId xmlns:a16="http://schemas.microsoft.com/office/drawing/2014/main" val="11989697"/>
                    </a:ext>
                  </a:extLst>
                </a:gridCol>
                <a:gridCol w="2445114">
                  <a:extLst>
                    <a:ext uri="{9D8B030D-6E8A-4147-A177-3AD203B41FA5}">
                      <a16:colId xmlns:a16="http://schemas.microsoft.com/office/drawing/2014/main" val="3075569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b="0" dirty="0">
                          <a:solidFill>
                            <a:schemeClr val="tx1"/>
                          </a:solidFill>
                        </a:rPr>
                        <a:t>Cykelnät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77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Gång- och cykelbana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sv-SE" sz="1400" dirty="0"/>
                        <a:t>Cykelöverfart och </a:t>
                      </a:r>
                    </a:p>
                    <a:p>
                      <a:pPr marL="0" lvl="1"/>
                      <a:r>
                        <a:rPr lang="sv-SE" sz="1400" dirty="0"/>
                        <a:t>övergångsställe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Torg / Öppen yta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87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Gång- och cykelbana, uppdelad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Cykelpassage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Trappa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12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Cykelbana, påbjuden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Cykelöverfart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Annan cykelbar förbindelse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66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Cykelfält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Gatupassage utan utmärkning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Annan</a:t>
                      </a:r>
                      <a:r>
                        <a:rPr lang="sv-SE" sz="1400" dirty="0"/>
                        <a:t> ej </a:t>
                      </a:r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cykelbar</a:t>
                      </a:r>
                      <a:r>
                        <a:rPr lang="sv-SE" sz="1400" dirty="0"/>
                        <a:t> förbindelse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0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sv-SE" sz="1400" dirty="0"/>
                        <a:t>Cykelpassage och </a:t>
                      </a:r>
                    </a:p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sv-SE" sz="1400" dirty="0"/>
                        <a:t>övergångsställe</a:t>
                      </a: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Övergångsställe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24133"/>
                  </a:ext>
                </a:extLst>
              </a:tr>
            </a:tbl>
          </a:graphicData>
        </a:graphic>
      </p:graphicFrame>
      <p:graphicFrame>
        <p:nvGraphicFramePr>
          <p:cNvPr id="17" name="Tabell 9">
            <a:extLst>
              <a:ext uri="{FF2B5EF4-FFF2-40B4-BE49-F238E27FC236}">
                <a16:creationId xmlns:a16="http://schemas.microsoft.com/office/drawing/2014/main" id="{22F6130E-A4CA-463A-9711-FA5CF4D4D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924112"/>
              </p:ext>
            </p:extLst>
          </p:nvPr>
        </p:nvGraphicFramePr>
        <p:xfrm>
          <a:off x="7041167" y="2181310"/>
          <a:ext cx="3993896" cy="282219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59456">
                  <a:extLst>
                    <a:ext uri="{9D8B030D-6E8A-4147-A177-3AD203B41FA5}">
                      <a16:colId xmlns:a16="http://schemas.microsoft.com/office/drawing/2014/main" val="2450487867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543181494"/>
                    </a:ext>
                  </a:extLst>
                </a:gridCol>
              </a:tblGrid>
              <a:tr h="385264">
                <a:tc>
                  <a:txBody>
                    <a:bodyPr/>
                    <a:lstStyle/>
                    <a:p>
                      <a:r>
                        <a:rPr lang="sv-SE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                           Gångnät</a:t>
                      </a:r>
                    </a:p>
                  </a:txBody>
                  <a:tcP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51986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Gångbana</a:t>
                      </a:r>
                    </a:p>
                  </a:txBody>
                  <a:tcP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Hiss</a:t>
                      </a:r>
                    </a:p>
                  </a:txBody>
                  <a:tcP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923157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Övergångsställe</a:t>
                      </a:r>
                    </a:p>
                  </a:txBody>
                  <a:tcP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Trappa</a:t>
                      </a:r>
                    </a:p>
                  </a:txBody>
                  <a:tcP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492370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Torg/Öppen yta</a:t>
                      </a:r>
                    </a:p>
                  </a:txBody>
                  <a:tcP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41705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Gatupassage utan utmärkning</a:t>
                      </a:r>
                    </a:p>
                  </a:txBody>
                  <a:tcP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439343"/>
                  </a:ext>
                </a:extLst>
              </a:tr>
              <a:tr h="487386">
                <a:tc>
                  <a:txBody>
                    <a:bodyPr/>
                    <a:lstStyle/>
                    <a:p>
                      <a:pPr marL="0" marR="0" lvl="0" indent="0" algn="l" defTabSz="4571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Annan ej cykelbar förbindelse</a:t>
                      </a:r>
                    </a:p>
                  </a:txBody>
                  <a:tcP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875061"/>
                  </a:ext>
                </a:extLst>
              </a:tr>
            </a:tbl>
          </a:graphicData>
        </a:graphic>
      </p:graphicFrame>
      <p:sp>
        <p:nvSpPr>
          <p:cNvPr id="18" name="textruta 17">
            <a:extLst>
              <a:ext uri="{FF2B5EF4-FFF2-40B4-BE49-F238E27FC236}">
                <a16:creationId xmlns:a16="http://schemas.microsoft.com/office/drawing/2014/main" id="{E4E1F072-6A69-4934-A5B6-1B297EA6CFC0}"/>
              </a:ext>
            </a:extLst>
          </p:cNvPr>
          <p:cNvSpPr txBox="1"/>
          <p:nvPr/>
        </p:nvSpPr>
        <p:spPr>
          <a:xfrm>
            <a:off x="3501918" y="5231545"/>
            <a:ext cx="6076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0070C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https://www.nvdb.se/sv/utbildning/</a:t>
            </a:r>
            <a:endParaRPr lang="sv-SE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1E0E8C08-B1C9-49F2-B01B-8D8C2DC42B3F}"/>
              </a:ext>
            </a:extLst>
          </p:cNvPr>
          <p:cNvSpPr txBox="1"/>
          <p:nvPr/>
        </p:nvSpPr>
        <p:spPr>
          <a:xfrm>
            <a:off x="3501918" y="5608410"/>
            <a:ext cx="6642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solidFill>
                  <a:srgbClr val="0070C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https://www.nvdb.se/globalassets/upload/dokumentation/specifikationer-och-stodjande-dokument/vagledning-vid-ajourhallning-och-leverans-nvdb.pdf</a:t>
            </a:r>
            <a:endParaRPr lang="sv-SE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D2FA6B9E-7603-4DDA-B1B7-4130CA3B04F9}"/>
              </a:ext>
            </a:extLst>
          </p:cNvPr>
          <p:cNvSpPr txBox="1"/>
          <p:nvPr/>
        </p:nvSpPr>
        <p:spPr>
          <a:xfrm>
            <a:off x="643403" y="5589255"/>
            <a:ext cx="2671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/>
              <a:t>Vägledning vid ajourhållning och leverans NVDB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4ACC8CCF-F266-4BA7-A669-7EEE2A55BC32}"/>
              </a:ext>
            </a:extLst>
          </p:cNvPr>
          <p:cNvSpPr txBox="1"/>
          <p:nvPr/>
        </p:nvSpPr>
        <p:spPr>
          <a:xfrm>
            <a:off x="643403" y="5231545"/>
            <a:ext cx="14774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/>
              <a:t>NVDB-skolan </a:t>
            </a:r>
            <a:r>
              <a:rPr lang="sv-SE" sz="1400" b="1" dirty="0">
                <a:hlinkClick r:id="rId4"/>
              </a:rPr>
              <a:t> </a:t>
            </a: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4698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mars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637818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Cykelvägskategorier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BFBBFEE-CB03-45BC-8530-E1D70D0760EB}"/>
              </a:ext>
            </a:extLst>
          </p:cNvPr>
          <p:cNvSpPr txBox="1"/>
          <p:nvPr/>
        </p:nvSpPr>
        <p:spPr>
          <a:xfrm>
            <a:off x="4225925" y="1534020"/>
            <a:ext cx="6076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i="1" dirty="0"/>
              <a:t>Klassindelning av cykelvägnätet utifrån dess funktion</a:t>
            </a:r>
          </a:p>
        </p:txBody>
      </p:sp>
      <p:pic>
        <p:nvPicPr>
          <p:cNvPr id="23" name="Platshållare för innehåll 3">
            <a:extLst>
              <a:ext uri="{FF2B5EF4-FFF2-40B4-BE49-F238E27FC236}">
                <a16:creationId xmlns:a16="http://schemas.microsoft.com/office/drawing/2014/main" id="{71356596-0F38-4DD6-96D0-CB1725C594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45" t="21231" r="13982" b="54588"/>
          <a:stretch/>
        </p:blipFill>
        <p:spPr bwMode="auto">
          <a:xfrm>
            <a:off x="6554878" y="2548314"/>
            <a:ext cx="4684622" cy="285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latshållare för text 2">
            <a:extLst>
              <a:ext uri="{FF2B5EF4-FFF2-40B4-BE49-F238E27FC236}">
                <a16:creationId xmlns:a16="http://schemas.microsoft.com/office/drawing/2014/main" id="{E6140CFB-0020-4C2B-8C48-90C6D31B615B}"/>
              </a:ext>
            </a:extLst>
          </p:cNvPr>
          <p:cNvSpPr txBox="1">
            <a:spLocks/>
          </p:cNvSpPr>
          <p:nvPr/>
        </p:nvSpPr>
        <p:spPr>
          <a:xfrm>
            <a:off x="694800" y="2529000"/>
            <a:ext cx="5860078" cy="3060000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u="sng" dirty="0"/>
              <a:t>Huvudcykelväg </a:t>
            </a:r>
            <a:r>
              <a:rPr lang="sv-SE" sz="1800" u="sng" dirty="0"/>
              <a:t>(gröna)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1100" dirty="0"/>
              <a:t>Huvudcykelvägarna ska utgöra ett ”skelett” eller en ”stomme” av cykelvägar </a:t>
            </a:r>
            <a:r>
              <a:rPr lang="sv-SE" sz="1100" u="sng" dirty="0"/>
              <a:t>inom</a:t>
            </a:r>
            <a:r>
              <a:rPr lang="sv-SE" sz="1100" dirty="0"/>
              <a:t> tätorten. </a:t>
            </a:r>
          </a:p>
          <a:p>
            <a:pPr>
              <a:spcAft>
                <a:spcPts val="600"/>
              </a:spcAft>
            </a:pPr>
            <a:r>
              <a:rPr lang="sv-SE" sz="1200" b="1" dirty="0"/>
              <a:t>Förbinder olika delar </a:t>
            </a:r>
            <a:r>
              <a:rPr lang="sv-SE" sz="1200" b="1" u="sng" dirty="0"/>
              <a:t>inom</a:t>
            </a:r>
            <a:r>
              <a:rPr lang="sv-SE" sz="1200" b="1" dirty="0"/>
              <a:t> en tätort</a:t>
            </a:r>
            <a:r>
              <a:rPr lang="sv-SE" sz="1200" dirty="0"/>
              <a:t> </a:t>
            </a:r>
            <a:r>
              <a:rPr lang="sv-SE" sz="1100" dirty="0"/>
              <a:t>– alltså kortare utbredning</a:t>
            </a:r>
            <a:br>
              <a:rPr lang="sv-SE" sz="1100" dirty="0"/>
            </a:br>
            <a:r>
              <a:rPr lang="sv-SE" sz="1100" dirty="0"/>
              <a:t>än regionala cykelvägar, trafikmängden kan vara större än på regionala cykelvägar. </a:t>
            </a:r>
          </a:p>
          <a:p>
            <a:pPr>
              <a:spcAft>
                <a:spcPts val="600"/>
              </a:spcAft>
            </a:pPr>
            <a:r>
              <a:rPr lang="sv-SE" sz="1200" b="1" dirty="0"/>
              <a:t>Tillgodoser behov för längre sträckor </a:t>
            </a:r>
            <a:r>
              <a:rPr lang="sv-SE" sz="1200" b="1" u="sng" dirty="0"/>
              <a:t>inom</a:t>
            </a:r>
            <a:r>
              <a:rPr lang="sv-SE" sz="1200" b="1" dirty="0"/>
              <a:t> en tätort</a:t>
            </a:r>
          </a:p>
          <a:p>
            <a:pPr>
              <a:spcAft>
                <a:spcPts val="600"/>
              </a:spcAft>
            </a:pPr>
            <a:r>
              <a:rPr lang="sv-SE" sz="1200" b="1" dirty="0"/>
              <a:t>Nätet binder ihop olika stadsdelar med varandra</a:t>
            </a:r>
            <a:r>
              <a:rPr lang="sv-SE" sz="1200" dirty="0"/>
              <a:t> </a:t>
            </a:r>
            <a:r>
              <a:rPr lang="sv-SE" sz="1100" dirty="0"/>
              <a:t>– och med andra viktiga målpunkter och bildar ett sammanhängande huvudcykelvägnät. </a:t>
            </a:r>
            <a:endParaRPr lang="sv-SE" sz="1200" dirty="0"/>
          </a:p>
          <a:p>
            <a:pPr>
              <a:spcAft>
                <a:spcPts val="600"/>
              </a:spcAft>
            </a:pPr>
            <a:r>
              <a:rPr lang="sv-SE" sz="1200" b="1" dirty="0"/>
              <a:t>Kan skiftas till att övergå till en lokal cykelväg </a:t>
            </a:r>
            <a:r>
              <a:rPr lang="sv-SE" sz="1100" dirty="0"/>
              <a:t>– där exempelvis mindre cykelvägar från bostäder sluts samman med huvudcykelvägar med högre flöden. </a:t>
            </a:r>
            <a:endParaRPr lang="sv-SE" sz="1200" dirty="0"/>
          </a:p>
          <a:p>
            <a:pPr>
              <a:spcAft>
                <a:spcPts val="600"/>
              </a:spcAft>
            </a:pPr>
            <a:r>
              <a:rPr lang="sv-SE" sz="1200" b="1" dirty="0"/>
              <a:t>Kan skiftas till att övergå till en regional cykelväg </a:t>
            </a:r>
            <a:r>
              <a:rPr lang="sv-SE" sz="1100" dirty="0"/>
              <a:t>– där exempelvis en längre sträcka utanför tätort bedöms starta.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27023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5"/>
            <a:ext cx="4226107" cy="472808"/>
          </a:xfrm>
        </p:spPr>
        <p:txBody>
          <a:bodyPr>
            <a:noAutofit/>
          </a:bodyPr>
          <a:lstStyle/>
          <a:p>
            <a:pPr algn="l"/>
            <a:r>
              <a:rPr lang="sv-SE" sz="2400" dirty="0"/>
              <a:t>Webbinarie mars 2025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6220" y="1380132"/>
            <a:ext cx="6378180" cy="461665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Cykelvägskategorier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8094757" y="6355362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BFBBFEE-CB03-45BC-8530-E1D70D0760EB}"/>
              </a:ext>
            </a:extLst>
          </p:cNvPr>
          <p:cNvSpPr txBox="1"/>
          <p:nvPr/>
        </p:nvSpPr>
        <p:spPr>
          <a:xfrm>
            <a:off x="4225925" y="1534020"/>
            <a:ext cx="6076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i="1" dirty="0"/>
              <a:t>Klassindelning av cykelvägnätet utifrån dess funktion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26D45AF5-28FA-4B04-B6E5-4AB3A7A08AF8}"/>
              </a:ext>
            </a:extLst>
          </p:cNvPr>
          <p:cNvSpPr txBox="1">
            <a:spLocks/>
          </p:cNvSpPr>
          <p:nvPr/>
        </p:nvSpPr>
        <p:spPr>
          <a:xfrm>
            <a:off x="694800" y="2529000"/>
            <a:ext cx="5860078" cy="3060000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b="1" u="sng" dirty="0"/>
              <a:t>Regional cykelväg </a:t>
            </a:r>
            <a:r>
              <a:rPr lang="sv-SE" sz="1800" u="sng" dirty="0"/>
              <a:t>(blå)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1100" dirty="0"/>
              <a:t>Regionala cykelvägar binder samman tätorter</a:t>
            </a:r>
          </a:p>
          <a:p>
            <a:pPr>
              <a:spcAft>
                <a:spcPts val="600"/>
              </a:spcAft>
            </a:pPr>
            <a:r>
              <a:rPr lang="sv-SE" sz="1200" b="1" dirty="0"/>
              <a:t>Binder ihop olika tätorter </a:t>
            </a:r>
            <a:r>
              <a:rPr lang="sv-SE" sz="1200" dirty="0"/>
              <a:t>– och har därmed lång utbredning</a:t>
            </a:r>
          </a:p>
          <a:p>
            <a:pPr>
              <a:spcAft>
                <a:spcPts val="600"/>
              </a:spcAft>
            </a:pPr>
            <a:r>
              <a:rPr lang="sv-SE" sz="1200" b="1" dirty="0"/>
              <a:t>Tillgodoser behov för längre sträckor mellan tätorter</a:t>
            </a:r>
          </a:p>
          <a:p>
            <a:pPr>
              <a:spcAft>
                <a:spcPts val="600"/>
              </a:spcAft>
            </a:pPr>
            <a:r>
              <a:rPr lang="sv-SE" sz="1200" b="1" dirty="0"/>
              <a:t>Kan bindas ihop med huvudcykelvägar </a:t>
            </a:r>
            <a:r>
              <a:rPr lang="sv-SE" sz="1200" dirty="0"/>
              <a:t>– där den regionala cykelvägen övergår i tätortens huvudcykelvägnät. Här är ett högre flöde av cyklister/pendlingsavståndet anses vara en rimlig sträcka från viktiga målpunkter</a:t>
            </a:r>
          </a:p>
          <a:p>
            <a:pPr>
              <a:spcAft>
                <a:spcPts val="600"/>
              </a:spcAft>
            </a:pPr>
            <a:r>
              <a:rPr lang="sv-SE" sz="1200" b="1" dirty="0"/>
              <a:t>Kan bindas ihop med Lokala cykelvägar </a:t>
            </a:r>
            <a:r>
              <a:rPr lang="sv-SE" sz="1200" dirty="0"/>
              <a:t>– vid exempelvis bostadsområden mellan tätorter </a:t>
            </a:r>
          </a:p>
        </p:txBody>
      </p:sp>
      <p:pic>
        <p:nvPicPr>
          <p:cNvPr id="11" name="Platshållare för innehåll 3">
            <a:extLst>
              <a:ext uri="{FF2B5EF4-FFF2-40B4-BE49-F238E27FC236}">
                <a16:creationId xmlns:a16="http://schemas.microsoft.com/office/drawing/2014/main" id="{637739AB-C52B-4A06-954B-AD3184E06F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" t="19269" r="26428" b="44158"/>
          <a:stretch/>
        </p:blipFill>
        <p:spPr bwMode="auto">
          <a:xfrm>
            <a:off x="6713621" y="2312430"/>
            <a:ext cx="4525879" cy="345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0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2021-10-20T22:00:00+00:00</Dokumentdatum_x0020_NY>
    <Skapat_x0020_av_x0020_NY xmlns="Trafikverket">Göransson Staffan, UHvädi Konsult</Skapat_x0020_av_x0020_NY>
    <TRVversionNY xmlns="Trafikverket">0.2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Props1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280BD662-5DA5-4401-9BAE-20DBDA3C6EA6}">
  <ds:schemaRefs>
    <ds:schemaRef ds:uri="http://schemas.openxmlformats.org/package/2006/metadata/core-properties"/>
    <ds:schemaRef ds:uri="http://purl.org/dc/dcmitype/"/>
    <ds:schemaRef ds:uri="Trafikverket"/>
    <ds:schemaRef ds:uri="http://purl.org/dc/terms/"/>
    <ds:schemaRef ds:uri="http://schemas.microsoft.com/office/2006/documentManagement/types"/>
    <ds:schemaRef ds:uri="http://schemas.microsoft.com/office/2006/metadata/properties"/>
    <ds:schemaRef ds:uri="a0fc29a5-e8c2-4770-ab5a-0e35f67373e1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3067</TotalTime>
  <Words>1104</Words>
  <Application>Microsoft Office PowerPoint</Application>
  <PresentationFormat>Anpassad</PresentationFormat>
  <Paragraphs>272</Paragraphs>
  <Slides>16</Slides>
  <Notes>16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16</vt:i4>
      </vt:variant>
      <vt:variant>
        <vt:lpstr>Anpassade bildspel</vt:lpstr>
      </vt:variant>
      <vt:variant>
        <vt:i4>1</vt:i4>
      </vt:variant>
    </vt:vector>
  </HeadingPairs>
  <TitlesOfParts>
    <vt:vector size="26" baseType="lpstr">
      <vt:lpstr>Arial</vt:lpstr>
      <vt:lpstr>Bell Gothic Black</vt:lpstr>
      <vt:lpstr>Bell Gothic Light</vt:lpstr>
      <vt:lpstr>Calibri</vt:lpstr>
      <vt:lpstr>Lucida Sans Unicode</vt:lpstr>
      <vt:lpstr>1_startbild logo</vt:lpstr>
      <vt:lpstr>2_startbild logo</vt:lpstr>
      <vt:lpstr>2_Ämne/tema namn på talare</vt:lpstr>
      <vt:lpstr>1_Office-tema</vt:lpstr>
      <vt:lpstr>PowerPoint-presentation</vt:lpstr>
      <vt:lpstr>Webbinarie mars 2025</vt:lpstr>
      <vt:lpstr>Webbinarie mars 2025</vt:lpstr>
      <vt:lpstr>Webbinarie mars 2025</vt:lpstr>
      <vt:lpstr>Webbinarie mars 2025</vt:lpstr>
      <vt:lpstr>Webbinarie mars 2025</vt:lpstr>
      <vt:lpstr>Webbinarie mars 2025</vt:lpstr>
      <vt:lpstr>Webbinarie mars 2025</vt:lpstr>
      <vt:lpstr>Webbinarie mars 2025</vt:lpstr>
      <vt:lpstr>Webbinarie mars 2025</vt:lpstr>
      <vt:lpstr>Webbinarie mars 2025</vt:lpstr>
      <vt:lpstr>Webbinarie mars 2025</vt:lpstr>
      <vt:lpstr>PowerPoint-presentation</vt:lpstr>
      <vt:lpstr>Webbinarie mars 2025</vt:lpstr>
      <vt:lpstr>Webbinarie mars 2025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Göransson Staffan, UHväda</cp:lastModifiedBy>
  <cp:revision>271</cp:revision>
  <dcterms:created xsi:type="dcterms:W3CDTF">2021-03-30T09:55:20Z</dcterms:created>
  <dcterms:modified xsi:type="dcterms:W3CDTF">2025-03-24T07:32:08Z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