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5"/>
    <p:sldMasterId id="2147483738" r:id="rId6"/>
    <p:sldMasterId id="2147483731" r:id="rId7"/>
    <p:sldMasterId id="2147483725" r:id="rId8"/>
  </p:sldMasterIdLst>
  <p:notesMasterIdLst>
    <p:notesMasterId r:id="rId22"/>
  </p:notesMasterIdLst>
  <p:handoutMasterIdLst>
    <p:handoutMasterId r:id="rId23"/>
  </p:handoutMasterIdLst>
  <p:sldIdLst>
    <p:sldId id="725" r:id="rId9"/>
    <p:sldId id="732" r:id="rId10"/>
    <p:sldId id="754" r:id="rId11"/>
    <p:sldId id="755" r:id="rId12"/>
    <p:sldId id="766" r:id="rId13"/>
    <p:sldId id="767" r:id="rId14"/>
    <p:sldId id="768" r:id="rId15"/>
    <p:sldId id="769" r:id="rId16"/>
    <p:sldId id="756" r:id="rId17"/>
    <p:sldId id="760" r:id="rId18"/>
    <p:sldId id="770" r:id="rId19"/>
    <p:sldId id="765" r:id="rId20"/>
    <p:sldId id="771" r:id="rId21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7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Schneider, Stefan03 (uib15785)" initials="SS(" lastIdx="6" clrIdx="4">
    <p:extLst>
      <p:ext uri="{19B8F6BF-5375-455C-9EA6-DF929625EA0E}">
        <p15:presenceInfo xmlns:p15="http://schemas.microsoft.com/office/powerpoint/2012/main" userId="S::uib15785@contiwan.com::ee545a8d-90f9-4fa9-b9a6-d30fa26eddce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99CC"/>
    <a:srgbClr val="FF7C80"/>
    <a:srgbClr val="77D795"/>
    <a:srgbClr val="3BC566"/>
    <a:srgbClr val="4ACA72"/>
    <a:srgbClr val="34B25B"/>
    <a:srgbClr val="298B47"/>
    <a:srgbClr val="E27F00"/>
    <a:srgbClr val="F9E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58363" autoAdjust="0"/>
  </p:normalViewPr>
  <p:slideViewPr>
    <p:cSldViewPr snapToGrid="0">
      <p:cViewPr varScale="1">
        <p:scale>
          <a:sx n="94" d="100"/>
          <a:sy n="94" d="100"/>
        </p:scale>
        <p:origin x="3168" y="78"/>
      </p:cViewPr>
      <p:guideLst>
        <p:guide orient="horz" pos="3974"/>
        <p:guide pos="37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2024-10-25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2024-10-25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sv-SE"/>
              <a:t>indatastod@trafikverket.se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/>
          </a:p>
          <a:p>
            <a:endParaRPr lang="sv-SE" i="0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259121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537529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914468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42387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/>
          </a:p>
          <a:p>
            <a:endParaRPr lang="sv-SE" i="0" baseline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89937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84526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sv-SE" sz="1800" dirty="0">
                <a:effectLst/>
                <a:latin typeface="Calibri" panose="020F0502020204030204" pitchFamily="34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</a:rPr>
              <a:t> </a:t>
            </a:r>
          </a:p>
          <a:p>
            <a:endParaRPr lang="sv-SE" sz="1800" dirty="0">
              <a:effectLst/>
              <a:latin typeface="Calibri" panose="020F0502020204030204" pitchFamily="34" charset="0"/>
            </a:endParaRPr>
          </a:p>
          <a:p>
            <a:br>
              <a:rPr lang="sv-SE" sz="1800" dirty="0">
                <a:effectLst/>
                <a:latin typeface="Calibri" panose="020F0502020204030204" pitchFamily="34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</a:rPr>
              <a:t> 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42836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492886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375238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255376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1543318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indatastod@trafikverket.se</a:t>
            </a:r>
          </a:p>
        </p:txBody>
      </p:sp>
    </p:spTree>
    <p:extLst>
      <p:ext uri="{BB962C8B-B14F-4D97-AF65-F5344CB8AC3E}">
        <p14:creationId xmlns:p14="http://schemas.microsoft.com/office/powerpoint/2010/main" val="324690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Konfidentialitetsnivå: 1 – Ej känsligt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Konfidentialitetsnivå: 1 – Ej känsligt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Konfidentialitetsnivå: 1 – Ej känsligt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för att skriva tema/ämne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Förnamn Efternamn Titel</a:t>
            </a:r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Konfidentialitetsnivå: 1 – Ej känsligt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Konfidentialitetsnivå: 1 – Ej känsligt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>
                <a:solidFill>
                  <a:srgbClr val="E27F00"/>
                </a:solidFill>
                <a:latin typeface="Bell Gothic Light"/>
              </a:rPr>
              <a:t>Konfidentialitetsnivå: 1 – Ej känsligt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sldNum="0" hd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r>
              <a:rPr lang="sv-SE"/>
              <a:t>Konfidentialitetsnivå: 1 – Ej känsligt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</p:sldLayoutIdLst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nvdb.se/sv/kund/manadens-kommun/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hyperlink" Target="mailto:indatastod@trafikverket.s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lastkajen.trafikverket.se/login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mailto:lastkajen@trafikverket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79705" y="488515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02E4910-9414-42A9-AB66-9D4400FA2808}"/>
              </a:ext>
            </a:extLst>
          </p:cNvPr>
          <p:cNvSpPr txBox="1"/>
          <p:nvPr/>
        </p:nvSpPr>
        <p:spPr>
          <a:xfrm>
            <a:off x="0" y="6581001"/>
            <a:ext cx="3782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419840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Komma igång med NVDB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03340" y="1664900"/>
            <a:ext cx="830973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 igång med leveranser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C3BA69-B8C6-4743-9346-79364AD2239B}"/>
              </a:ext>
            </a:extLst>
          </p:cNvPr>
          <p:cNvSpPr txBox="1">
            <a:spLocks/>
          </p:cNvSpPr>
          <p:nvPr/>
        </p:nvSpPr>
        <p:spPr>
          <a:xfrm>
            <a:off x="0" y="6354613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1200" dirty="0">
                <a:solidFill>
                  <a:srgbClr val="E27F00"/>
                </a:solidFill>
                <a:latin typeface="Bell Gothic Light"/>
              </a:rPr>
              <a:t>Webbinarie oktober 2024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92FACF2-40EC-475A-82BA-ED58A34C5C21}"/>
              </a:ext>
            </a:extLst>
          </p:cNvPr>
          <p:cNvSpPr txBox="1"/>
          <p:nvPr/>
        </p:nvSpPr>
        <p:spPr>
          <a:xfrm>
            <a:off x="4432663" y="6362548"/>
            <a:ext cx="7559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Hämta inspiration från andra kommuner här: 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Användning av NVDB - Månadens kommun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9ABE6EA9-8104-4193-A339-6D487246D09A}"/>
              </a:ext>
            </a:extLst>
          </p:cNvPr>
          <p:cNvSpPr txBox="1"/>
          <p:nvPr/>
        </p:nvSpPr>
        <p:spPr>
          <a:xfrm>
            <a:off x="0" y="6581001"/>
            <a:ext cx="3782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Konfidentialitetsnivå: 1 – Ej känsligt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6F56A155-051C-47F5-A690-54CA228EB7B4}"/>
              </a:ext>
            </a:extLst>
          </p:cNvPr>
          <p:cNvGrpSpPr/>
          <p:nvPr/>
        </p:nvGrpSpPr>
        <p:grpSpPr>
          <a:xfrm>
            <a:off x="841572" y="2379058"/>
            <a:ext cx="5041338" cy="1606827"/>
            <a:chOff x="841572" y="2379058"/>
            <a:chExt cx="5041338" cy="1606827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FF9CF423-E477-4E72-BFC0-395C20DF3BA0}"/>
                </a:ext>
              </a:extLst>
            </p:cNvPr>
            <p:cNvGrpSpPr/>
            <p:nvPr/>
          </p:nvGrpSpPr>
          <p:grpSpPr>
            <a:xfrm>
              <a:off x="841572" y="2379058"/>
              <a:ext cx="5041338" cy="1606827"/>
              <a:chOff x="841572" y="2379058"/>
              <a:chExt cx="5041338" cy="1606827"/>
            </a:xfrm>
          </p:grpSpPr>
          <p:sp>
            <p:nvSpPr>
              <p:cNvPr id="4" name="Rektangel: rundade hörn 3">
                <a:extLst>
                  <a:ext uri="{FF2B5EF4-FFF2-40B4-BE49-F238E27FC236}">
                    <a16:creationId xmlns:a16="http://schemas.microsoft.com/office/drawing/2014/main" id="{B5B45399-0D3B-4498-B931-F6A983BF0BEA}"/>
                  </a:ext>
                </a:extLst>
              </p:cNvPr>
              <p:cNvSpPr/>
              <p:nvPr/>
            </p:nvSpPr>
            <p:spPr>
              <a:xfrm>
                <a:off x="841572" y="2379058"/>
                <a:ext cx="5041338" cy="157371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4E6A536D-3DE8-4E6C-9612-7EFF3CDD84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113"/>
              <a:stretch/>
            </p:blipFill>
            <p:spPr>
              <a:xfrm>
                <a:off x="891007" y="2687839"/>
                <a:ext cx="1525185" cy="12931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0" name="textruta 9">
                <a:extLst>
                  <a:ext uri="{FF2B5EF4-FFF2-40B4-BE49-F238E27FC236}">
                    <a16:creationId xmlns:a16="http://schemas.microsoft.com/office/drawing/2014/main" id="{BA1D758B-3A3D-4119-99DB-D641D5225ECC}"/>
                  </a:ext>
                </a:extLst>
              </p:cNvPr>
              <p:cNvSpPr txBox="1"/>
              <p:nvPr/>
            </p:nvSpPr>
            <p:spPr>
              <a:xfrm>
                <a:off x="2352086" y="2708612"/>
                <a:ext cx="3530824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sv-SE" sz="1100" dirty="0">
                    <a:solidFill>
                      <a:srgbClr val="C00000"/>
                    </a:solidFill>
                  </a:rPr>
                  <a:t>Inventera informationen som finns i NVDB</a:t>
                </a:r>
                <a:br>
                  <a:rPr lang="sv-SE" sz="1100" dirty="0">
                    <a:solidFill>
                      <a:srgbClr val="C00000"/>
                    </a:solidFill>
                  </a:rPr>
                </a:br>
                <a:endParaRPr lang="sv-SE" sz="1100" dirty="0">
                  <a:solidFill>
                    <a:srgbClr val="C0000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sv-SE" sz="1100" dirty="0">
                    <a:solidFill>
                      <a:srgbClr val="C00000"/>
                    </a:solidFill>
                  </a:rPr>
                  <a:t>Börja med de företeelser som ska vara heltäckande på allt vägnät</a:t>
                </a:r>
                <a:br>
                  <a:rPr lang="sv-SE" sz="1100" dirty="0">
                    <a:solidFill>
                      <a:srgbClr val="C00000"/>
                    </a:solidFill>
                  </a:rPr>
                </a:br>
                <a:endParaRPr lang="sv-SE" sz="1100" dirty="0">
                  <a:solidFill>
                    <a:srgbClr val="C0000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sv-SE" sz="1100" dirty="0">
                    <a:solidFill>
                      <a:srgbClr val="C00000"/>
                    </a:solidFill>
                  </a:rPr>
                  <a:t>Fortsätt med de företeelser som levereras vid förekomst</a:t>
                </a:r>
                <a:endParaRPr lang="sv-SE" sz="12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3371EED0-4FC5-4862-9410-029F1A5F0644}"/>
                </a:ext>
              </a:extLst>
            </p:cNvPr>
            <p:cNvSpPr txBox="1"/>
            <p:nvPr/>
          </p:nvSpPr>
          <p:spPr>
            <a:xfrm>
              <a:off x="914400" y="2409350"/>
              <a:ext cx="389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>
                  <a:solidFill>
                    <a:srgbClr val="C00000"/>
                  </a:solidFill>
                  <a:latin typeface="Bell Gothic Black"/>
                </a:rPr>
                <a:t>UTGÅ FRÅN ERA DATALEVERANSBILAGOR</a:t>
              </a: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273BE857-79E0-493C-B221-725C69C0EAEE}"/>
              </a:ext>
            </a:extLst>
          </p:cNvPr>
          <p:cNvGrpSpPr/>
          <p:nvPr/>
        </p:nvGrpSpPr>
        <p:grpSpPr>
          <a:xfrm>
            <a:off x="6002564" y="2379056"/>
            <a:ext cx="5041338" cy="1482429"/>
            <a:chOff x="6002564" y="2379056"/>
            <a:chExt cx="5041338" cy="1482429"/>
          </a:xfrm>
        </p:grpSpPr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6178D2EE-8BE4-45DE-889F-657C8C1441F0}"/>
                </a:ext>
              </a:extLst>
            </p:cNvPr>
            <p:cNvGrpSpPr/>
            <p:nvPr/>
          </p:nvGrpSpPr>
          <p:grpSpPr>
            <a:xfrm>
              <a:off x="6002564" y="2379056"/>
              <a:ext cx="5041338" cy="1482429"/>
              <a:chOff x="6002564" y="2379056"/>
              <a:chExt cx="5041338" cy="1482429"/>
            </a:xfrm>
          </p:grpSpPr>
          <p:sp>
            <p:nvSpPr>
              <p:cNvPr id="12" name="Rektangel: rundade hörn 11">
                <a:extLst>
                  <a:ext uri="{FF2B5EF4-FFF2-40B4-BE49-F238E27FC236}">
                    <a16:creationId xmlns:a16="http://schemas.microsoft.com/office/drawing/2014/main" id="{795CDE90-14AC-449A-A76E-146E1FBE3E15}"/>
                  </a:ext>
                </a:extLst>
              </p:cNvPr>
              <p:cNvSpPr/>
              <p:nvPr/>
            </p:nvSpPr>
            <p:spPr>
              <a:xfrm>
                <a:off x="6002564" y="2379056"/>
                <a:ext cx="5041338" cy="147256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sp>
            <p:nvSpPr>
              <p:cNvPr id="14" name="textruta 13">
                <a:extLst>
                  <a:ext uri="{FF2B5EF4-FFF2-40B4-BE49-F238E27FC236}">
                    <a16:creationId xmlns:a16="http://schemas.microsoft.com/office/drawing/2014/main" id="{7340AF15-8270-4644-AC8D-FAC085260A87}"/>
                  </a:ext>
                </a:extLst>
              </p:cNvPr>
              <p:cNvSpPr txBox="1"/>
              <p:nvPr/>
            </p:nvSpPr>
            <p:spPr>
              <a:xfrm>
                <a:off x="7481170" y="2724848"/>
                <a:ext cx="331670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sv-SE" sz="1100" dirty="0">
                    <a:solidFill>
                      <a:srgbClr val="C00000"/>
                    </a:solidFill>
                  </a:rPr>
                  <a:t>Hämta bristfiler på Lastkajen från datavalideringarna som görs varje månad och kontrollera innehållet</a:t>
                </a:r>
                <a:br>
                  <a:rPr lang="sv-SE" sz="1100" dirty="0">
                    <a:solidFill>
                      <a:srgbClr val="C00000"/>
                    </a:solidFill>
                  </a:rPr>
                </a:br>
                <a:endParaRPr lang="sv-SE" sz="1100" dirty="0">
                  <a:solidFill>
                    <a:srgbClr val="C0000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sv-SE" sz="1100" dirty="0">
                    <a:solidFill>
                      <a:srgbClr val="C00000"/>
                    </a:solidFill>
                  </a:rPr>
                  <a:t>Rätta </a:t>
                </a:r>
                <a:r>
                  <a:rPr lang="sv-SE" sz="1100" dirty="0" err="1">
                    <a:solidFill>
                      <a:srgbClr val="C00000"/>
                    </a:solidFill>
                  </a:rPr>
                  <a:t>ev</a:t>
                </a:r>
                <a:r>
                  <a:rPr lang="sv-SE" sz="1100" dirty="0">
                    <a:solidFill>
                      <a:srgbClr val="C00000"/>
                    </a:solidFill>
                  </a:rPr>
                  <a:t> brister genom att göra en ordinarie leverans till NVDB</a:t>
                </a:r>
              </a:p>
            </p:txBody>
          </p:sp>
          <p:pic>
            <p:nvPicPr>
              <p:cNvPr id="16" name="Bildobjekt 15">
                <a:extLst>
                  <a:ext uri="{FF2B5EF4-FFF2-40B4-BE49-F238E27FC236}">
                    <a16:creationId xmlns:a16="http://schemas.microsoft.com/office/drawing/2014/main" id="{DBCA32F5-2396-4ECF-BA79-CEE909E98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7192" y="2706333"/>
                <a:ext cx="1355969" cy="115515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DAEA254C-DB4C-4814-9423-D0C1049907BB}"/>
                </a:ext>
              </a:extLst>
            </p:cNvPr>
            <p:cNvSpPr txBox="1"/>
            <p:nvPr/>
          </p:nvSpPr>
          <p:spPr>
            <a:xfrm>
              <a:off x="6072236" y="2409349"/>
              <a:ext cx="3316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>
                <a:defRPr sz="1600" b="1">
                  <a:solidFill>
                    <a:srgbClr val="C00000"/>
                  </a:solidFill>
                  <a:latin typeface="Bell Gothic Black"/>
                </a:defRPr>
              </a:lvl1pPr>
            </a:lstStyle>
            <a:p>
              <a:r>
                <a:rPr lang="sv-SE" dirty="0"/>
                <a:t>ÅTGÄRDA BRISTER</a:t>
              </a:r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C6BF1321-9A65-4657-BE96-9D9A5DF0F5C2}"/>
              </a:ext>
            </a:extLst>
          </p:cNvPr>
          <p:cNvGrpSpPr/>
          <p:nvPr/>
        </p:nvGrpSpPr>
        <p:grpSpPr>
          <a:xfrm>
            <a:off x="841572" y="4086544"/>
            <a:ext cx="5041338" cy="2352132"/>
            <a:chOff x="841572" y="4095247"/>
            <a:chExt cx="5041338" cy="2341045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17091C9C-FC46-46D1-BCC9-8D58C48DF50B}"/>
                </a:ext>
              </a:extLst>
            </p:cNvPr>
            <p:cNvGrpSpPr/>
            <p:nvPr/>
          </p:nvGrpSpPr>
          <p:grpSpPr>
            <a:xfrm>
              <a:off x="841572" y="4095247"/>
              <a:ext cx="5041338" cy="2341045"/>
              <a:chOff x="841572" y="3973325"/>
              <a:chExt cx="5041338" cy="2341045"/>
            </a:xfrm>
          </p:grpSpPr>
          <p:sp>
            <p:nvSpPr>
              <p:cNvPr id="11" name="Rektangel: rundade hörn 10">
                <a:extLst>
                  <a:ext uri="{FF2B5EF4-FFF2-40B4-BE49-F238E27FC236}">
                    <a16:creationId xmlns:a16="http://schemas.microsoft.com/office/drawing/2014/main" id="{9E75F0F4-9ED7-499E-B0D3-89A18BB2CC30}"/>
                  </a:ext>
                </a:extLst>
              </p:cNvPr>
              <p:cNvSpPr/>
              <p:nvPr/>
            </p:nvSpPr>
            <p:spPr>
              <a:xfrm>
                <a:off x="841572" y="3973325"/>
                <a:ext cx="5041338" cy="219370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pic>
            <p:nvPicPr>
              <p:cNvPr id="18" name="Bildobjekt 17">
                <a:extLst>
                  <a:ext uri="{FF2B5EF4-FFF2-40B4-BE49-F238E27FC236}">
                    <a16:creationId xmlns:a16="http://schemas.microsoft.com/office/drawing/2014/main" id="{53786349-3565-4113-A3CB-902106B3BB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508" y="4430966"/>
                <a:ext cx="1584000" cy="129144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B962AC8F-6340-4B78-8225-7B6A5A19DDA1}"/>
                  </a:ext>
                </a:extLst>
              </p:cNvPr>
              <p:cNvSpPr txBox="1"/>
              <p:nvPr/>
            </p:nvSpPr>
            <p:spPr>
              <a:xfrm>
                <a:off x="2352007" y="4390766"/>
                <a:ext cx="3471483" cy="1923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sv-SE" sz="1100" dirty="0">
                    <a:solidFill>
                      <a:srgbClr val="C00000"/>
                    </a:solidFill>
                  </a:rPr>
                  <a:t>Kontrollera att vägnät inte saknas eller saknar koppling till närliggande vägnät - navigerbart</a:t>
                </a:r>
                <a:br>
                  <a:rPr lang="sv-SE" sz="1100" dirty="0">
                    <a:solidFill>
                      <a:srgbClr val="C00000"/>
                    </a:solidFill>
                  </a:rPr>
                </a:br>
                <a:endParaRPr lang="sv-SE" sz="1100" dirty="0">
                  <a:solidFill>
                    <a:srgbClr val="C0000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sv-SE" sz="1100" dirty="0">
                    <a:solidFill>
                      <a:srgbClr val="C00000"/>
                    </a:solidFill>
                  </a:rPr>
                  <a:t>Kontrollera farthinder och väghinder som är värdefull information vid insatser - framkomlighet</a:t>
                </a:r>
                <a:br>
                  <a:rPr lang="sv-SE" sz="1100" dirty="0">
                    <a:solidFill>
                      <a:srgbClr val="C00000"/>
                    </a:solidFill>
                  </a:rPr>
                </a:br>
                <a:endParaRPr lang="sv-SE" sz="1100" dirty="0">
                  <a:solidFill>
                    <a:srgbClr val="C0000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sv-SE" sz="1100" dirty="0">
                    <a:solidFill>
                      <a:srgbClr val="C00000"/>
                    </a:solidFill>
                  </a:rPr>
                  <a:t>Se till att gatunamn finns och att de överensstämmer med de namn som levereras till Lantmäteriet vid adressättning</a:t>
                </a:r>
                <a:br>
                  <a:rPr lang="sv-SE" sz="1000" dirty="0">
                    <a:solidFill>
                      <a:srgbClr val="C00000"/>
                    </a:solidFill>
                  </a:rPr>
                </a:br>
                <a:endParaRPr lang="sv-SE" sz="1000" dirty="0">
                  <a:solidFill>
                    <a:srgbClr val="C00000"/>
                  </a:solidFill>
                </a:endParaRPr>
              </a:p>
              <a:p>
                <a:endParaRPr lang="sv-SE" sz="1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31" name="textruta 30">
              <a:extLst>
                <a:ext uri="{FF2B5EF4-FFF2-40B4-BE49-F238E27FC236}">
                  <a16:creationId xmlns:a16="http://schemas.microsoft.com/office/drawing/2014/main" id="{EC35D88D-3768-4CFE-B16C-A72F1748966E}"/>
                </a:ext>
              </a:extLst>
            </p:cNvPr>
            <p:cNvSpPr txBox="1"/>
            <p:nvPr/>
          </p:nvSpPr>
          <p:spPr>
            <a:xfrm>
              <a:off x="914400" y="4170777"/>
              <a:ext cx="4968510" cy="33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>
                <a:defRPr sz="1600" b="1">
                  <a:solidFill>
                    <a:srgbClr val="C00000"/>
                  </a:solidFill>
                  <a:latin typeface="Bell Gothic Black"/>
                </a:defRPr>
              </a:lvl1pPr>
            </a:lstStyle>
            <a:p>
              <a:r>
                <a:rPr lang="sv-SE" dirty="0"/>
                <a:t>GE BRA FÖRUTSÄTTNINGAR FÖR BLÅLJUSVERKSAMHET</a:t>
              </a:r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6C1A8337-56BC-4DD5-9CAB-C6DC89EDC8EF}"/>
              </a:ext>
            </a:extLst>
          </p:cNvPr>
          <p:cNvGrpSpPr/>
          <p:nvPr/>
        </p:nvGrpSpPr>
        <p:grpSpPr>
          <a:xfrm>
            <a:off x="5994556" y="3952774"/>
            <a:ext cx="5041338" cy="2337726"/>
            <a:chOff x="6002564" y="3973325"/>
            <a:chExt cx="5041338" cy="2293142"/>
          </a:xfrm>
        </p:grpSpPr>
        <p:grpSp>
          <p:nvGrpSpPr>
            <p:cNvPr id="26" name="Grupp 25">
              <a:extLst>
                <a:ext uri="{FF2B5EF4-FFF2-40B4-BE49-F238E27FC236}">
                  <a16:creationId xmlns:a16="http://schemas.microsoft.com/office/drawing/2014/main" id="{581D41DF-7F4E-4F10-BFC3-C38555B6E4BA}"/>
                </a:ext>
              </a:extLst>
            </p:cNvPr>
            <p:cNvGrpSpPr/>
            <p:nvPr/>
          </p:nvGrpSpPr>
          <p:grpSpPr>
            <a:xfrm>
              <a:off x="6002564" y="3973325"/>
              <a:ext cx="5041338" cy="2293142"/>
              <a:chOff x="6002564" y="3973325"/>
              <a:chExt cx="5041338" cy="2293142"/>
            </a:xfrm>
          </p:grpSpPr>
          <p:sp>
            <p:nvSpPr>
              <p:cNvPr id="13" name="Rektangel: rundade hörn 12">
                <a:extLst>
                  <a:ext uri="{FF2B5EF4-FFF2-40B4-BE49-F238E27FC236}">
                    <a16:creationId xmlns:a16="http://schemas.microsoft.com/office/drawing/2014/main" id="{0C47BA34-6649-42C0-9779-684B35E26874}"/>
                  </a:ext>
                </a:extLst>
              </p:cNvPr>
              <p:cNvSpPr/>
              <p:nvPr/>
            </p:nvSpPr>
            <p:spPr>
              <a:xfrm>
                <a:off x="6002564" y="3973325"/>
                <a:ext cx="5041338" cy="229314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pic>
            <p:nvPicPr>
              <p:cNvPr id="21" name="Bildobjekt 20">
                <a:extLst>
                  <a:ext uri="{FF2B5EF4-FFF2-40B4-BE49-F238E27FC236}">
                    <a16:creationId xmlns:a16="http://schemas.microsoft.com/office/drawing/2014/main" id="{1F4BC0EB-5142-451E-AA23-E841C79350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8210" y="4369133"/>
                <a:ext cx="1512000" cy="110265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0996CE69-A4D3-4E14-A7BA-046FA299E266}"/>
                  </a:ext>
                </a:extLst>
              </p:cNvPr>
              <p:cNvSpPr txBox="1"/>
              <p:nvPr/>
            </p:nvSpPr>
            <p:spPr>
              <a:xfrm>
                <a:off x="7481170" y="4314317"/>
                <a:ext cx="3471483" cy="191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sv-SE" sz="1100" b="0" dirty="0">
                    <a:solidFill>
                      <a:srgbClr val="C00000"/>
                    </a:solidFill>
                  </a:rPr>
                  <a:t>Hitta rutiner för att samla in och leverera data till NVDB, flera i din organisation kan vara berörda</a:t>
                </a:r>
                <a:br>
                  <a:rPr lang="sv-SE" sz="1100" b="0" dirty="0">
                    <a:solidFill>
                      <a:srgbClr val="C00000"/>
                    </a:solidFill>
                  </a:rPr>
                </a:br>
                <a:endParaRPr lang="sv-SE" sz="1100" b="0" dirty="0">
                  <a:solidFill>
                    <a:srgbClr val="C0000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sv-SE" sz="1100" dirty="0">
                    <a:solidFill>
                      <a:srgbClr val="C00000"/>
                    </a:solidFill>
                  </a:rPr>
                  <a:t>”NVDB-grupp” med syfte att sprida kunskap om innehållet i NVDB och vad som ska levereras vid förändringar i vägnätet</a:t>
                </a:r>
                <a:br>
                  <a:rPr lang="sv-SE" sz="1100" dirty="0">
                    <a:solidFill>
                      <a:srgbClr val="C00000"/>
                    </a:solidFill>
                  </a:rPr>
                </a:br>
                <a:endParaRPr lang="sv-SE" sz="1100" dirty="0">
                  <a:solidFill>
                    <a:srgbClr val="C00000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sv-SE" sz="1100" dirty="0">
                    <a:solidFill>
                      <a:srgbClr val="C00000"/>
                    </a:solidFill>
                  </a:rPr>
                  <a:t>Workshop med kollegor som har god lokal-kännedom eller som arbetar ute i fält;  punktinsatser inom visst geografiskt område eller för en viss företeelse</a:t>
                </a:r>
              </a:p>
            </p:txBody>
          </p:sp>
        </p:grpSp>
        <p:sp>
          <p:nvSpPr>
            <p:cNvPr id="32" name="textruta 31">
              <a:extLst>
                <a:ext uri="{FF2B5EF4-FFF2-40B4-BE49-F238E27FC236}">
                  <a16:creationId xmlns:a16="http://schemas.microsoft.com/office/drawing/2014/main" id="{6E3AC465-A75E-41A5-A54A-A2D4D060824D}"/>
                </a:ext>
              </a:extLst>
            </p:cNvPr>
            <p:cNvSpPr txBox="1"/>
            <p:nvPr/>
          </p:nvSpPr>
          <p:spPr>
            <a:xfrm>
              <a:off x="6072236" y="4047144"/>
              <a:ext cx="34714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>
                <a:defRPr sz="1600" b="1">
                  <a:solidFill>
                    <a:srgbClr val="C00000"/>
                  </a:solidFill>
                  <a:latin typeface="Bell Gothic Black"/>
                </a:defRPr>
              </a:lvl1pPr>
            </a:lstStyle>
            <a:p>
              <a:r>
                <a:rPr lang="sv-SE" dirty="0"/>
                <a:t>RUTINER OCH INTERN SAMVERKAN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C67EF6F4-1EB8-457F-BC36-2E2F83FF42EE}"/>
              </a:ext>
            </a:extLst>
          </p:cNvPr>
          <p:cNvGrpSpPr/>
          <p:nvPr/>
        </p:nvGrpSpPr>
        <p:grpSpPr>
          <a:xfrm>
            <a:off x="5155474" y="3223909"/>
            <a:ext cx="3653571" cy="2176803"/>
            <a:chOff x="5768072" y="1342306"/>
            <a:chExt cx="3653571" cy="2176803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F171C4E8-5412-4DB5-A460-08FDFAD26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66387" y="1621189"/>
              <a:ext cx="2755256" cy="18979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cxnSp>
          <p:nvCxnSpPr>
            <p:cNvPr id="34" name="Rak pilkoppling 33">
              <a:extLst>
                <a:ext uri="{FF2B5EF4-FFF2-40B4-BE49-F238E27FC236}">
                  <a16:creationId xmlns:a16="http://schemas.microsoft.com/office/drawing/2014/main" id="{057DC85A-C115-4D71-8083-A6DFA923E7E4}"/>
                </a:ext>
              </a:extLst>
            </p:cNvPr>
            <p:cNvCxnSpPr>
              <a:cxnSpLocks/>
            </p:cNvCxnSpPr>
            <p:nvPr/>
          </p:nvCxnSpPr>
          <p:spPr>
            <a:xfrm>
              <a:off x="5768072" y="1342306"/>
              <a:ext cx="1258299" cy="49525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1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Komma igång med NVDB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03340" y="1673608"/>
            <a:ext cx="830973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Hur kan vi hjälpa till?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3"/>
              </a:rPr>
              <a:t>indatastod@trafikverket.se</a:t>
            </a:r>
            <a:endParaRPr lang="sv-SE" dirty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C3BA69-B8C6-4743-9346-79364AD2239B}"/>
              </a:ext>
            </a:extLst>
          </p:cNvPr>
          <p:cNvSpPr txBox="1">
            <a:spLocks/>
          </p:cNvSpPr>
          <p:nvPr/>
        </p:nvSpPr>
        <p:spPr>
          <a:xfrm>
            <a:off x="0" y="6354613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1200" dirty="0">
                <a:solidFill>
                  <a:srgbClr val="E27F00"/>
                </a:solidFill>
                <a:latin typeface="Bell Gothic Light"/>
              </a:rPr>
              <a:t>Webbinarie oktober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57B3EC5-1B73-4D58-B68B-8ECF8AFE663D}"/>
              </a:ext>
            </a:extLst>
          </p:cNvPr>
          <p:cNvSpPr txBox="1"/>
          <p:nvPr/>
        </p:nvSpPr>
        <p:spPr>
          <a:xfrm>
            <a:off x="0" y="6581001"/>
            <a:ext cx="3782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Konfidentialitetsnivå: 1 – Ej känsligt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5CE39F0-6946-4E4B-84A3-6568BBB5612F}"/>
              </a:ext>
            </a:extLst>
          </p:cNvPr>
          <p:cNvSpPr txBox="1"/>
          <p:nvPr/>
        </p:nvSpPr>
        <p:spPr>
          <a:xfrm>
            <a:off x="703340" y="2704223"/>
            <a:ext cx="58226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Bell Gothic Light"/>
              </a:rPr>
              <a:t>Funktionsbrevlåda: </a:t>
            </a:r>
            <a:r>
              <a:rPr lang="sv-SE" sz="1800" dirty="0">
                <a:solidFill>
                  <a:srgbClr val="0070C0"/>
                </a:solidFill>
                <a:latin typeface="Bell Gothic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indatastod@trafikverket.se</a:t>
            </a:r>
            <a:endParaRPr lang="sv-SE" sz="1800" dirty="0">
              <a:solidFill>
                <a:srgbClr val="0070C0"/>
              </a:solidFill>
              <a:latin typeface="Bell Gothic Light"/>
            </a:endParaRPr>
          </a:p>
          <a:p>
            <a:endParaRPr lang="sv-SE" sz="1800" dirty="0">
              <a:solidFill>
                <a:srgbClr val="0070C0"/>
              </a:solidFill>
              <a:latin typeface="Bell Gothic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Bell Gothic Light"/>
              </a:rPr>
              <a:t>Digitala möten/genomgångar efter önskemål och behov</a:t>
            </a:r>
          </a:p>
          <a:p>
            <a:endParaRPr lang="sv-SE" sz="1800" dirty="0">
              <a:latin typeface="Bell Gothic Light"/>
            </a:endParaRPr>
          </a:p>
          <a:p>
            <a:endParaRPr lang="sv-SE" dirty="0">
              <a:latin typeface="Bell Gothic Ligh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5CDA0D9-5DD1-4B74-B9A5-E79B947E33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08" t="23627"/>
          <a:stretch/>
        </p:blipFill>
        <p:spPr>
          <a:xfrm>
            <a:off x="7067266" y="1467029"/>
            <a:ext cx="4456956" cy="4842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A0BF857-2495-4A01-87F5-FA1936C750D2}"/>
              </a:ext>
            </a:extLst>
          </p:cNvPr>
          <p:cNvSpPr txBox="1"/>
          <p:nvPr/>
        </p:nvSpPr>
        <p:spPr>
          <a:xfrm>
            <a:off x="703340" y="4176215"/>
            <a:ext cx="5861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Bell Gothic Light"/>
              </a:rPr>
              <a:t>Inspelningar från tidigare </a:t>
            </a:r>
            <a:r>
              <a:rPr lang="sv-SE" sz="1800" dirty="0" err="1">
                <a:latin typeface="Bell Gothic Light"/>
              </a:rPr>
              <a:t>webbinarier</a:t>
            </a:r>
            <a:r>
              <a:rPr lang="sv-SE" sz="1800" dirty="0">
                <a:latin typeface="Bell Gothic Light"/>
              </a:rPr>
              <a:t> finns tillgängligt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Bell Gothic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latin typeface="Bell Gothic Light"/>
              </a:rPr>
              <a:t>Distributionslista för utskick om </a:t>
            </a:r>
            <a:r>
              <a:rPr lang="sv-SE" sz="1800" dirty="0" err="1">
                <a:latin typeface="Bell Gothic Light"/>
              </a:rPr>
              <a:t>webbinarier</a:t>
            </a:r>
            <a:r>
              <a:rPr lang="sv-SE" sz="1800" dirty="0">
                <a:latin typeface="Bell Gothic Light"/>
              </a:rPr>
              <a:t> m.m. </a:t>
            </a:r>
            <a:endParaRPr lang="sv-SE" sz="1800" dirty="0">
              <a:effectLst/>
              <a:latin typeface="Bell Gothic Light"/>
              <a:ea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95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Komma igång med NVDB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03340" y="1673608"/>
            <a:ext cx="830973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Frågor?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8644678" y="6361804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dirty="0">
                <a:hlinkClick r:id="rId3"/>
              </a:rPr>
              <a:t>indatastod@trafikverket.se</a:t>
            </a:r>
            <a:endParaRPr lang="sv-SE" dirty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C3BA69-B8C6-4743-9346-79364AD2239B}"/>
              </a:ext>
            </a:extLst>
          </p:cNvPr>
          <p:cNvSpPr txBox="1">
            <a:spLocks/>
          </p:cNvSpPr>
          <p:nvPr/>
        </p:nvSpPr>
        <p:spPr>
          <a:xfrm>
            <a:off x="0" y="6354613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1200" dirty="0">
                <a:solidFill>
                  <a:srgbClr val="E27F00"/>
                </a:solidFill>
                <a:latin typeface="Bell Gothic Light"/>
              </a:rPr>
              <a:t>Webbinarie oktober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B6FA970-C339-446F-94ED-D872869F2370}"/>
              </a:ext>
            </a:extLst>
          </p:cNvPr>
          <p:cNvSpPr txBox="1"/>
          <p:nvPr/>
        </p:nvSpPr>
        <p:spPr>
          <a:xfrm>
            <a:off x="0" y="6581001"/>
            <a:ext cx="3782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2386961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79705" y="488515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02E4910-9414-42A9-AB66-9D4400FA2808}"/>
              </a:ext>
            </a:extLst>
          </p:cNvPr>
          <p:cNvSpPr txBox="1"/>
          <p:nvPr/>
        </p:nvSpPr>
        <p:spPr>
          <a:xfrm>
            <a:off x="0" y="6581001"/>
            <a:ext cx="3782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Konfidentialitetsnivå: 1 – Ej känsligt</a:t>
            </a:r>
          </a:p>
        </p:txBody>
      </p:sp>
      <p:sp>
        <p:nvSpPr>
          <p:cNvPr id="4" name="Rubrik 6">
            <a:extLst>
              <a:ext uri="{FF2B5EF4-FFF2-40B4-BE49-F238E27FC236}">
                <a16:creationId xmlns:a16="http://schemas.microsoft.com/office/drawing/2014/main" id="{0AAD7B88-CA30-481A-AF7E-E324E232CCC9}"/>
              </a:ext>
            </a:extLst>
          </p:cNvPr>
          <p:cNvSpPr txBox="1">
            <a:spLocks/>
          </p:cNvSpPr>
          <p:nvPr/>
        </p:nvSpPr>
        <p:spPr>
          <a:xfrm>
            <a:off x="9436320" y="2834115"/>
            <a:ext cx="1169003" cy="61509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138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31" charset="-128"/>
                <a:cs typeface="ＭＳ Ｐゴシック"/>
              </a:defRPr>
            </a:lvl1pPr>
            <a:lvl2pPr algn="ctr" defTabSz="45713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2pPr>
            <a:lvl3pPr algn="ctr" defTabSz="45713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3pPr>
            <a:lvl4pPr algn="ctr" defTabSz="45713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4pPr>
            <a:lvl5pPr algn="ctr" defTabSz="45713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  <a:cs typeface="ＭＳ Ｐゴシック"/>
              </a:defRPr>
            </a:lvl5pPr>
            <a:lvl6pPr marL="457138" algn="ctr" defTabSz="45713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6pPr>
            <a:lvl7pPr marL="914276" algn="ctr" defTabSz="45713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7pPr>
            <a:lvl8pPr marL="1371414" algn="ctr" defTabSz="45713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8pPr>
            <a:lvl9pPr marL="1828553" algn="ctr" defTabSz="457138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1" charset="0"/>
                <a:ea typeface="ＭＳ Ｐゴシック" pitchFamily="31" charset="-128"/>
              </a:defRPr>
            </a:lvl9pPr>
          </a:lstStyle>
          <a:p>
            <a:pPr algn="l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Tack</a:t>
            </a:r>
          </a:p>
        </p:txBody>
      </p:sp>
    </p:spTree>
    <p:extLst>
      <p:ext uri="{BB962C8B-B14F-4D97-AF65-F5344CB8AC3E}">
        <p14:creationId xmlns:p14="http://schemas.microsoft.com/office/powerpoint/2010/main" val="289796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703340" y="2207215"/>
            <a:ext cx="7696492" cy="389749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1800" dirty="0"/>
          </a:p>
          <a:p>
            <a:r>
              <a:rPr lang="sv-SE" sz="1800" dirty="0"/>
              <a:t>Vad är NVDB?								</a:t>
            </a:r>
            <a:endParaRPr lang="sv-SE" sz="1800" dirty="0">
              <a:solidFill>
                <a:srgbClr val="FF0000"/>
              </a:solidFill>
            </a:endParaRPr>
          </a:p>
          <a:p>
            <a:r>
              <a:rPr lang="sv-SE" sz="1800" dirty="0"/>
              <a:t>Varför ska vi leverera information till NVDB?  		</a:t>
            </a:r>
            <a:endParaRPr lang="sv-SE" sz="1800" dirty="0">
              <a:solidFill>
                <a:srgbClr val="FF0000"/>
              </a:solidFill>
            </a:endParaRPr>
          </a:p>
          <a:p>
            <a:r>
              <a:rPr lang="sv-SE" sz="1800" dirty="0"/>
              <a:t>Vad behöver man känna till som dataleverantör? 	</a:t>
            </a:r>
            <a:br>
              <a:rPr lang="sv-SE" sz="1800" dirty="0"/>
            </a:br>
            <a:br>
              <a:rPr lang="sv-SE" sz="1800" dirty="0"/>
            </a:br>
            <a:br>
              <a:rPr lang="sv-SE" sz="1800" dirty="0"/>
            </a:br>
            <a:br>
              <a:rPr lang="sv-SE" sz="1800" dirty="0"/>
            </a:b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Kom igång med leveranser 					 </a:t>
            </a:r>
            <a:endParaRPr lang="sv-SE" sz="1800" dirty="0">
              <a:solidFill>
                <a:srgbClr val="FF0000"/>
              </a:solidFill>
            </a:endParaRPr>
          </a:p>
          <a:p>
            <a:r>
              <a:rPr lang="sv-SE" sz="1800" dirty="0"/>
              <a:t>Hur kan vi hjälpa till?   						 </a:t>
            </a:r>
            <a:endParaRPr lang="sv-SE" sz="1800" dirty="0">
              <a:solidFill>
                <a:srgbClr val="FF0000"/>
              </a:solidFill>
            </a:endParaRPr>
          </a:p>
          <a:p>
            <a:r>
              <a:rPr lang="sv-SE" sz="1800" dirty="0"/>
              <a:t>Frågor?									</a:t>
            </a:r>
            <a:endParaRPr lang="sv-SE" sz="1800" dirty="0">
              <a:solidFill>
                <a:srgbClr val="FF0000"/>
              </a:solidFill>
            </a:endParaRPr>
          </a:p>
          <a:p>
            <a:endParaRPr lang="sv-SE" sz="1800" dirty="0"/>
          </a:p>
          <a:p>
            <a:endParaRPr lang="sv-SE" sz="1800" dirty="0"/>
          </a:p>
        </p:txBody>
      </p:sp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Komma igång med NVDB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03340" y="1621783"/>
            <a:ext cx="830973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61DDE02-23B7-47EA-A4BF-86F56C9B79E9}"/>
              </a:ext>
            </a:extLst>
          </p:cNvPr>
          <p:cNvSpPr txBox="1"/>
          <p:nvPr/>
        </p:nvSpPr>
        <p:spPr>
          <a:xfrm>
            <a:off x="0" y="6581001"/>
            <a:ext cx="3782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Konfidentialitetsnivå: 1 – Ej känsligt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C3BA69-B8C6-4743-9346-79364AD2239B}"/>
              </a:ext>
            </a:extLst>
          </p:cNvPr>
          <p:cNvSpPr txBox="1">
            <a:spLocks/>
          </p:cNvSpPr>
          <p:nvPr/>
        </p:nvSpPr>
        <p:spPr>
          <a:xfrm>
            <a:off x="0" y="6354613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1200" dirty="0">
                <a:solidFill>
                  <a:srgbClr val="E27F00"/>
                </a:solidFill>
                <a:latin typeface="Bell Gothic Light"/>
              </a:rPr>
              <a:t>Webbinarie oktober 2024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876638D-CF27-4021-B337-5AE25E9963EE}"/>
              </a:ext>
            </a:extLst>
          </p:cNvPr>
          <p:cNvSpPr txBox="1"/>
          <p:nvPr/>
        </p:nvSpPr>
        <p:spPr>
          <a:xfrm>
            <a:off x="1118038" y="3571186"/>
            <a:ext cx="32877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Dataleveransbilagor </a:t>
            </a:r>
          </a:p>
          <a:p>
            <a:r>
              <a:rPr lang="sv-SE" sz="1400" i="1" dirty="0"/>
              <a:t>Utbildning</a:t>
            </a:r>
          </a:p>
          <a:p>
            <a:r>
              <a:rPr lang="sv-SE" sz="1400" i="1" dirty="0"/>
              <a:t>Stödjande dokumentation</a:t>
            </a:r>
          </a:p>
          <a:p>
            <a:r>
              <a:rPr lang="sv-SE" sz="1400" i="1" dirty="0"/>
              <a:t>Leverans av data</a:t>
            </a:r>
          </a:p>
          <a:p>
            <a:r>
              <a:rPr lang="sv-SE" sz="1400" i="1" dirty="0"/>
              <a:t>Lastkajen och kvalitetskontroller</a:t>
            </a:r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Komma igång med NVDB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03340" y="1665657"/>
            <a:ext cx="830973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 är NVDB?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61DDE02-23B7-47EA-A4BF-86F56C9B79E9}"/>
              </a:ext>
            </a:extLst>
          </p:cNvPr>
          <p:cNvSpPr txBox="1"/>
          <p:nvPr/>
        </p:nvSpPr>
        <p:spPr>
          <a:xfrm>
            <a:off x="0" y="6581001"/>
            <a:ext cx="3782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Konfidentialitetsnivå: 1 – Ej känsligt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C3BA69-B8C6-4743-9346-79364AD2239B}"/>
              </a:ext>
            </a:extLst>
          </p:cNvPr>
          <p:cNvSpPr txBox="1">
            <a:spLocks/>
          </p:cNvSpPr>
          <p:nvPr/>
        </p:nvSpPr>
        <p:spPr>
          <a:xfrm>
            <a:off x="0" y="6354613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1200" dirty="0">
                <a:solidFill>
                  <a:srgbClr val="E27F00"/>
                </a:solidFill>
                <a:latin typeface="Bell Gothic Light"/>
              </a:rPr>
              <a:t>Webbinarie oktober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99A91F-B70F-4D27-BAD5-2680DB1B7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94" y="2839365"/>
            <a:ext cx="6323382" cy="27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81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Komma igång med NVDB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03340" y="1673608"/>
            <a:ext cx="830973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Varför ska vi leverera information till NVDB?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61DDE02-23B7-47EA-A4BF-86F56C9B79E9}"/>
              </a:ext>
            </a:extLst>
          </p:cNvPr>
          <p:cNvSpPr txBox="1"/>
          <p:nvPr/>
        </p:nvSpPr>
        <p:spPr>
          <a:xfrm>
            <a:off x="0" y="6581001"/>
            <a:ext cx="3782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Konfidentialitetsnivå: 1 – Ej känsligt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C3BA69-B8C6-4743-9346-79364AD2239B}"/>
              </a:ext>
            </a:extLst>
          </p:cNvPr>
          <p:cNvSpPr txBox="1">
            <a:spLocks/>
          </p:cNvSpPr>
          <p:nvPr/>
        </p:nvSpPr>
        <p:spPr>
          <a:xfrm>
            <a:off x="0" y="6354613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1200" dirty="0">
                <a:solidFill>
                  <a:srgbClr val="E27F00"/>
                </a:solidFill>
                <a:latin typeface="Bell Gothic Light"/>
              </a:rPr>
              <a:t>Webbinarie oktober 2024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BC7F5289-67E8-4271-B12D-833F20FC1A4D}"/>
              </a:ext>
            </a:extLst>
          </p:cNvPr>
          <p:cNvGrpSpPr/>
          <p:nvPr/>
        </p:nvGrpSpPr>
        <p:grpSpPr>
          <a:xfrm>
            <a:off x="817091" y="2668558"/>
            <a:ext cx="2262755" cy="3410864"/>
            <a:chOff x="817091" y="2668558"/>
            <a:chExt cx="2262755" cy="3410864"/>
          </a:xfrm>
        </p:grpSpPr>
        <p:pic>
          <p:nvPicPr>
            <p:cNvPr id="43" name="Bildobjekt 42">
              <a:extLst>
                <a:ext uri="{FF2B5EF4-FFF2-40B4-BE49-F238E27FC236}">
                  <a16:creationId xmlns:a16="http://schemas.microsoft.com/office/drawing/2014/main" id="{8FF806C6-55C2-4F95-A746-4392B977D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384" r="6995"/>
            <a:stretch/>
          </p:blipFill>
          <p:spPr>
            <a:xfrm>
              <a:off x="1735108" y="2829706"/>
              <a:ext cx="1344738" cy="3249716"/>
            </a:xfrm>
            <a:prstGeom prst="rect">
              <a:avLst/>
            </a:prstGeom>
          </p:spPr>
        </p:pic>
        <p:sp>
          <p:nvSpPr>
            <p:cNvPr id="23" name="textruta 22">
              <a:extLst>
                <a:ext uri="{FF2B5EF4-FFF2-40B4-BE49-F238E27FC236}">
                  <a16:creationId xmlns:a16="http://schemas.microsoft.com/office/drawing/2014/main" id="{364B1969-69B4-43B7-B16F-FB31A936DE59}"/>
                </a:ext>
              </a:extLst>
            </p:cNvPr>
            <p:cNvSpPr txBox="1"/>
            <p:nvPr/>
          </p:nvSpPr>
          <p:spPr>
            <a:xfrm>
              <a:off x="817091" y="2668558"/>
              <a:ext cx="198019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NVDB - </a:t>
              </a:r>
            </a:p>
            <a:p>
              <a:pPr algn="ctr"/>
              <a:r>
                <a:rPr lang="sv-SE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 av samhällets grunddatabaser</a:t>
              </a:r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B8FBFB13-EC4E-4B57-9FBF-3B471A266B13}"/>
              </a:ext>
            </a:extLst>
          </p:cNvPr>
          <p:cNvGrpSpPr/>
          <p:nvPr/>
        </p:nvGrpSpPr>
        <p:grpSpPr>
          <a:xfrm>
            <a:off x="9596351" y="3275460"/>
            <a:ext cx="1540231" cy="2193044"/>
            <a:chOff x="10329920" y="4438692"/>
            <a:chExt cx="1540231" cy="2193044"/>
          </a:xfrm>
        </p:grpSpPr>
        <p:sp>
          <p:nvSpPr>
            <p:cNvPr id="27" name="textruta 26">
              <a:extLst>
                <a:ext uri="{FF2B5EF4-FFF2-40B4-BE49-F238E27FC236}">
                  <a16:creationId xmlns:a16="http://schemas.microsoft.com/office/drawing/2014/main" id="{F128AF6D-A9A9-4F47-BEF7-76B0882157C5}"/>
                </a:ext>
              </a:extLst>
            </p:cNvPr>
            <p:cNvSpPr txBox="1"/>
            <p:nvPr/>
          </p:nvSpPr>
          <p:spPr>
            <a:xfrm>
              <a:off x="10329920" y="4438692"/>
              <a:ext cx="149256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/>
                <a:t>Dataleveransavtal</a:t>
              </a:r>
            </a:p>
          </p:txBody>
        </p:sp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16D1BF0D-1757-4819-A8C3-1D595D3AEA75}"/>
                </a:ext>
              </a:extLst>
            </p:cNvPr>
            <p:cNvGrpSpPr/>
            <p:nvPr/>
          </p:nvGrpSpPr>
          <p:grpSpPr>
            <a:xfrm>
              <a:off x="10509138" y="4724832"/>
              <a:ext cx="1361013" cy="1906904"/>
              <a:chOff x="8517198" y="3597909"/>
              <a:chExt cx="3113011" cy="2878062"/>
            </a:xfrm>
          </p:grpSpPr>
          <p:pic>
            <p:nvPicPr>
              <p:cNvPr id="32" name="Bildobjekt 31">
                <a:extLst>
                  <a:ext uri="{FF2B5EF4-FFF2-40B4-BE49-F238E27FC236}">
                    <a16:creationId xmlns:a16="http://schemas.microsoft.com/office/drawing/2014/main" id="{58B216B0-17B7-4359-BE74-A7D98FBB0A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27109"/>
              <a:stretch/>
            </p:blipFill>
            <p:spPr>
              <a:xfrm>
                <a:off x="8517198" y="3597909"/>
                <a:ext cx="2634940" cy="2361361"/>
              </a:xfrm>
              <a:prstGeom prst="flowChartDocumen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6" name="Bildobjekt 35">
                <a:extLst>
                  <a:ext uri="{FF2B5EF4-FFF2-40B4-BE49-F238E27FC236}">
                    <a16:creationId xmlns:a16="http://schemas.microsoft.com/office/drawing/2014/main" id="{6A2E83A7-515B-49EB-98CA-1A2CBAB876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t="1" b="44363"/>
              <a:stretch/>
            </p:blipFill>
            <p:spPr>
              <a:xfrm>
                <a:off x="8995268" y="4678361"/>
                <a:ext cx="2634941" cy="1797610"/>
              </a:xfrm>
              <a:prstGeom prst="flowChartDocumen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4" name="Grupp 3">
            <a:extLst>
              <a:ext uri="{FF2B5EF4-FFF2-40B4-BE49-F238E27FC236}">
                <a16:creationId xmlns:a16="http://schemas.microsoft.com/office/drawing/2014/main" id="{D7655F4F-64BD-4EB7-BDC3-A8BDCC8742DB}"/>
              </a:ext>
            </a:extLst>
          </p:cNvPr>
          <p:cNvGrpSpPr/>
          <p:nvPr/>
        </p:nvGrpSpPr>
        <p:grpSpPr>
          <a:xfrm>
            <a:off x="3412096" y="2724078"/>
            <a:ext cx="6176981" cy="3186290"/>
            <a:chOff x="3891068" y="2724078"/>
            <a:chExt cx="6176981" cy="3186290"/>
          </a:xfrm>
        </p:grpSpPr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001C90B4-3651-46E0-96C4-7ECAB18D0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562" y="3201829"/>
              <a:ext cx="1510904" cy="10072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Bildobjekt 25">
              <a:extLst>
                <a:ext uri="{FF2B5EF4-FFF2-40B4-BE49-F238E27FC236}">
                  <a16:creationId xmlns:a16="http://schemas.microsoft.com/office/drawing/2014/main" id="{2800DACC-6CCF-4F8F-8D3B-5635E88E4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971" y="3201442"/>
              <a:ext cx="1512067" cy="1008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Bildobjekt 40">
              <a:extLst>
                <a:ext uri="{FF2B5EF4-FFF2-40B4-BE49-F238E27FC236}">
                  <a16:creationId xmlns:a16="http://schemas.microsoft.com/office/drawing/2014/main" id="{65704BAC-8726-434D-844D-54778CE888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27273"/>
            <a:stretch/>
          </p:blipFill>
          <p:spPr>
            <a:xfrm>
              <a:off x="8055624" y="3201829"/>
              <a:ext cx="1510904" cy="10072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C0A24F5E-6252-4699-B727-16FB52ACD02D}"/>
                </a:ext>
              </a:extLst>
            </p:cNvPr>
            <p:cNvSpPr txBox="1"/>
            <p:nvPr/>
          </p:nvSpPr>
          <p:spPr>
            <a:xfrm>
              <a:off x="6114800" y="2733841"/>
              <a:ext cx="17881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sv-SE" sz="1200" dirty="0"/>
            </a:p>
            <a:p>
              <a:pPr algn="ctr"/>
              <a:r>
                <a:rPr lang="sv-SE" sz="1200" dirty="0"/>
                <a:t>Blåljus/krisberedskap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065BF2B-8B8C-40AE-B43D-9EC8679BAF22}"/>
                </a:ext>
              </a:extLst>
            </p:cNvPr>
            <p:cNvSpPr txBox="1"/>
            <p:nvPr/>
          </p:nvSpPr>
          <p:spPr>
            <a:xfrm>
              <a:off x="3891068" y="2724078"/>
              <a:ext cx="252814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/>
                <a:t>Navigering/transport-</a:t>
              </a:r>
              <a:br>
                <a:rPr lang="sv-SE" sz="1200" dirty="0"/>
              </a:br>
              <a:r>
                <a:rPr lang="sv-SE" sz="1200" dirty="0"/>
                <a:t>optimering</a:t>
              </a:r>
            </a:p>
          </p:txBody>
        </p:sp>
        <p:sp>
          <p:nvSpPr>
            <p:cNvPr id="21" name="textruta 20">
              <a:extLst>
                <a:ext uri="{FF2B5EF4-FFF2-40B4-BE49-F238E27FC236}">
                  <a16:creationId xmlns:a16="http://schemas.microsoft.com/office/drawing/2014/main" id="{015519EA-16B8-4527-B2C3-518ED750AA46}"/>
                </a:ext>
              </a:extLst>
            </p:cNvPr>
            <p:cNvSpPr txBox="1"/>
            <p:nvPr/>
          </p:nvSpPr>
          <p:spPr>
            <a:xfrm>
              <a:off x="7803818" y="2733838"/>
              <a:ext cx="200400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/>
                <a:t>Datakälla för LM produkter/tjänster</a:t>
              </a: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B876098E-FBF8-453C-B2A0-DCD7C40AC02B}"/>
                </a:ext>
              </a:extLst>
            </p:cNvPr>
            <p:cNvSpPr txBox="1"/>
            <p:nvPr/>
          </p:nvSpPr>
          <p:spPr>
            <a:xfrm>
              <a:off x="4117737" y="4623358"/>
              <a:ext cx="214088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/>
                <a:t>Samhällsplanering</a:t>
              </a:r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FF184141-2254-44A4-ABED-2C876F621C7E}"/>
                </a:ext>
              </a:extLst>
            </p:cNvPr>
            <p:cNvSpPr txBox="1"/>
            <p:nvPr/>
          </p:nvSpPr>
          <p:spPr>
            <a:xfrm>
              <a:off x="7625011" y="4438692"/>
              <a:ext cx="244303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/>
                <a:t>Kommuners användningsområden</a:t>
              </a:r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F53EDB8F-6BEB-407E-A52C-A6CE6DF34166}"/>
                </a:ext>
              </a:extLst>
            </p:cNvPr>
            <p:cNvSpPr txBox="1"/>
            <p:nvPr/>
          </p:nvSpPr>
          <p:spPr>
            <a:xfrm>
              <a:off x="6162709" y="4613595"/>
              <a:ext cx="163104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sv-SE" sz="1200" dirty="0"/>
                <a:t>Forskning/utveckling</a:t>
              </a:r>
            </a:p>
          </p:txBody>
        </p:sp>
        <p:pic>
          <p:nvPicPr>
            <p:cNvPr id="28" name="Bildobjekt 27">
              <a:extLst>
                <a:ext uri="{FF2B5EF4-FFF2-40B4-BE49-F238E27FC236}">
                  <a16:creationId xmlns:a16="http://schemas.microsoft.com/office/drawing/2014/main" id="{D05C89DC-C4CF-4D5F-862B-D5F9D9A4F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399141" y="4904306"/>
              <a:ext cx="1512000" cy="10060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A45D337E-1FD7-46B5-8400-51CD3AB5C4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96" t="17695" r="15664" b="11800"/>
            <a:stretch/>
          </p:blipFill>
          <p:spPr>
            <a:xfrm>
              <a:off x="6219014" y="4890294"/>
              <a:ext cx="1512000" cy="10075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Bildobjekt 36">
              <a:extLst>
                <a:ext uri="{FF2B5EF4-FFF2-40B4-BE49-F238E27FC236}">
                  <a16:creationId xmlns:a16="http://schemas.microsoft.com/office/drawing/2014/main" id="{AC3FFC84-BBDA-410E-84D8-76598AFDD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5624" y="4888227"/>
              <a:ext cx="1512000" cy="10095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933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Komma igång med NVDB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03340" y="1665657"/>
            <a:ext cx="830973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Dataleveransbilagor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C3BA69-B8C6-4743-9346-79364AD2239B}"/>
              </a:ext>
            </a:extLst>
          </p:cNvPr>
          <p:cNvSpPr txBox="1">
            <a:spLocks/>
          </p:cNvSpPr>
          <p:nvPr/>
        </p:nvSpPr>
        <p:spPr>
          <a:xfrm>
            <a:off x="0" y="6354613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E27F00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Webbinarie oktober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506E7BF-E3EC-4736-B954-40A4805715A4}"/>
              </a:ext>
            </a:extLst>
          </p:cNvPr>
          <p:cNvSpPr txBox="1"/>
          <p:nvPr/>
        </p:nvSpPr>
        <p:spPr>
          <a:xfrm>
            <a:off x="0" y="6581001"/>
            <a:ext cx="3782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Konfidentialitetsnivå: 1 – Ej känsligt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FF5F8F0-DAC7-438A-8EC8-4A6CD0392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2275">
            <a:off x="5383214" y="1072279"/>
            <a:ext cx="5579532" cy="3147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7C033AE5-52A5-4910-92D2-BE290991D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3322">
            <a:off x="7682309" y="3100024"/>
            <a:ext cx="3981804" cy="2920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755E8B34-4C1A-4D84-A90C-B69B164CC79B}"/>
              </a:ext>
            </a:extLst>
          </p:cNvPr>
          <p:cNvSpPr txBox="1"/>
          <p:nvPr/>
        </p:nvSpPr>
        <p:spPr>
          <a:xfrm>
            <a:off x="703339" y="2704223"/>
            <a:ext cx="521716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En överenskommelse om att leverera och ajourhålla vägnätet i NVDB</a:t>
            </a:r>
            <a:b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</a:b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Leveransområden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En ”kom-ihåg lista” på vad som ska levereras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39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Komma igång med NVDB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03340" y="1665657"/>
            <a:ext cx="830973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Utbildning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C3BA69-B8C6-4743-9346-79364AD2239B}"/>
              </a:ext>
            </a:extLst>
          </p:cNvPr>
          <p:cNvSpPr txBox="1">
            <a:spLocks/>
          </p:cNvSpPr>
          <p:nvPr/>
        </p:nvSpPr>
        <p:spPr>
          <a:xfrm>
            <a:off x="0" y="6354613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E27F00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Webbinarie oktober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3049D94-0DBA-41A6-AA37-B69D8C5DC95D}"/>
              </a:ext>
            </a:extLst>
          </p:cNvPr>
          <p:cNvSpPr txBox="1"/>
          <p:nvPr/>
        </p:nvSpPr>
        <p:spPr>
          <a:xfrm>
            <a:off x="0" y="6581001"/>
            <a:ext cx="3782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Konfidentialitetsnivå: 1 – Ej känsligt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26DD088-C6DC-41EF-94B2-B9DFB6BC911C}"/>
              </a:ext>
            </a:extLst>
          </p:cNvPr>
          <p:cNvSpPr txBox="1">
            <a:spLocks/>
          </p:cNvSpPr>
          <p:nvPr/>
        </p:nvSpPr>
        <p:spPr>
          <a:xfrm>
            <a:off x="703340" y="2303798"/>
            <a:ext cx="5732629" cy="3168007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ＭＳ Ｐゴシック" pitchFamily="31" charset="-128"/>
              </a:rPr>
              <a:t>På nvdb.se finns NVDB-skolan med utbildningsblock</a:t>
            </a: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342854" marR="0" lvl="0" indent="-342854" algn="l" defTabSz="457138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ＭＳ Ｐゴシック" pitchFamily="31" charset="-128"/>
              </a:rPr>
              <a:t>Block 1: grundutbildning (ca 2 timmar)</a:t>
            </a:r>
          </a:p>
          <a:p>
            <a:pPr marL="342854" marR="0" lvl="0" indent="-342854" algn="l" defTabSz="457138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ＭＳ Ｐゴシック" pitchFamily="31" charset="-128"/>
              </a:rPr>
              <a:t>Block 2: Vägnätsredigering</a:t>
            </a:r>
          </a:p>
          <a:p>
            <a:pPr marL="342854" marR="0" lvl="0" indent="-342854" algn="l" defTabSz="457138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ＭＳ Ｐゴシック" pitchFamily="31" charset="-128"/>
              </a:rPr>
              <a:t>Block 3: Företeelsetyper på bilvägnätet</a:t>
            </a:r>
          </a:p>
          <a:p>
            <a:pPr marL="342854" marR="0" lvl="0" indent="-342854" algn="l" defTabSz="457138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ＭＳ Ｐゴシック" pitchFamily="31" charset="-128"/>
              </a:rPr>
              <a:t>Block 4: Gång-, cykel- och mopedvägnät och deras företeelsetyper</a:t>
            </a: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0" marR="0" lvl="0" indent="0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  <a:p>
            <a:pPr marL="342854" marR="0" lvl="0" indent="-342854" algn="l" defTabSz="4571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ＭＳ Ｐゴシック" pitchFamily="31" charset="-128"/>
            </a:endParaRP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62E34362-015C-4CF5-992D-9C523FB9819F}"/>
              </a:ext>
            </a:extLst>
          </p:cNvPr>
          <p:cNvGrpSpPr/>
          <p:nvPr/>
        </p:nvGrpSpPr>
        <p:grpSpPr>
          <a:xfrm>
            <a:off x="6612775" y="1373579"/>
            <a:ext cx="4455092" cy="4865276"/>
            <a:chOff x="6612775" y="1373579"/>
            <a:chExt cx="4455092" cy="4865276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BFC389E8-2456-4E3A-9FEA-E73FE7AC2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2775" y="1373579"/>
              <a:ext cx="4455092" cy="23325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9AC68E99-C52F-45E5-B0FD-98A1E4310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2775" y="4006868"/>
              <a:ext cx="1913591" cy="2231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39B4873F-F690-440A-B3F5-C3ED5B0AE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32256" y="4006868"/>
              <a:ext cx="2235610" cy="2231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00664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Komma igång med NVDB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03340" y="1665657"/>
            <a:ext cx="830973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Stödjande dokumentation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C3BA69-B8C6-4743-9346-79364AD2239B}"/>
              </a:ext>
            </a:extLst>
          </p:cNvPr>
          <p:cNvSpPr txBox="1">
            <a:spLocks/>
          </p:cNvSpPr>
          <p:nvPr/>
        </p:nvSpPr>
        <p:spPr>
          <a:xfrm>
            <a:off x="0" y="6354613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E27F00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Webbinarie oktober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4F35DAB-CABF-4862-A44C-5F3A4CBBE7C5}"/>
              </a:ext>
            </a:extLst>
          </p:cNvPr>
          <p:cNvSpPr txBox="1"/>
          <p:nvPr/>
        </p:nvSpPr>
        <p:spPr>
          <a:xfrm>
            <a:off x="0" y="6581001"/>
            <a:ext cx="3782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Konfidentialitetsnivå: 1 – Ej känsligt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47CA2C8-5D6A-4158-8DCB-EBD95F767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505" y="5709386"/>
            <a:ext cx="7971428" cy="7142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10F6C31-235D-4B79-AA0B-A0654C51E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299" y="1319994"/>
            <a:ext cx="4210561" cy="4184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9B0B88F-AC79-40A1-826F-931C17267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610" y="2192794"/>
            <a:ext cx="7252886" cy="40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6CD6879-78CF-4613-A99E-577EDEAA73FD}"/>
              </a:ext>
            </a:extLst>
          </p:cNvPr>
          <p:cNvSpPr txBox="1"/>
          <p:nvPr/>
        </p:nvSpPr>
        <p:spPr>
          <a:xfrm>
            <a:off x="703341" y="2704223"/>
            <a:ext cx="4443090" cy="3836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Som stöd inför leveranser till NVDB finns kravdokument med detaljerade beskrivningar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Ajourhållnings- och leveransregler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Dataproduktspecifikationer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Leveransmallar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Användarhandledningar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Extra stöddokument för kommunala leverantörer: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Förhållningssätt och regler vid leverans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Instruktionsbibliotek (under uppbyggnad)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Gothic Ligh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Komma igång med NVDB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03340" y="1665657"/>
            <a:ext cx="830973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Leverans av data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C3BA69-B8C6-4743-9346-79364AD2239B}"/>
              </a:ext>
            </a:extLst>
          </p:cNvPr>
          <p:cNvSpPr txBox="1">
            <a:spLocks/>
          </p:cNvSpPr>
          <p:nvPr/>
        </p:nvSpPr>
        <p:spPr>
          <a:xfrm>
            <a:off x="0" y="6354613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E27F00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Webbinarie oktober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D103A8C-2D40-4D85-9986-1DB021DD6BC9}"/>
              </a:ext>
            </a:extLst>
          </p:cNvPr>
          <p:cNvSpPr txBox="1"/>
          <p:nvPr/>
        </p:nvSpPr>
        <p:spPr>
          <a:xfrm>
            <a:off x="0" y="6581001"/>
            <a:ext cx="3782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Konfidentialitetsnivå: 1 – Ej känsligt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78540E-1EFF-4711-96E8-2216D223A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786" y="1357947"/>
            <a:ext cx="4213172" cy="4809079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60874FBE-4D75-4024-BE05-9F5844410212}"/>
              </a:ext>
            </a:extLst>
          </p:cNvPr>
          <p:cNvSpPr/>
          <p:nvPr/>
        </p:nvSpPr>
        <p:spPr>
          <a:xfrm>
            <a:off x="6663865" y="5236024"/>
            <a:ext cx="1389889" cy="93100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2DD2EE21-0608-45ED-B04C-BB22BA67370E}"/>
              </a:ext>
            </a:extLst>
          </p:cNvPr>
          <p:cNvCxnSpPr>
            <a:cxnSpLocks/>
          </p:cNvCxnSpPr>
          <p:nvPr/>
        </p:nvCxnSpPr>
        <p:spPr>
          <a:xfrm>
            <a:off x="4783015" y="4325815"/>
            <a:ext cx="2208079" cy="1174238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9422122A-F386-42F4-A731-97DB167CC755}"/>
              </a:ext>
            </a:extLst>
          </p:cNvPr>
          <p:cNvSpPr txBox="1"/>
          <p:nvPr/>
        </p:nvSpPr>
        <p:spPr>
          <a:xfrm>
            <a:off x="703340" y="2704223"/>
            <a:ext cx="5822630" cy="2636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Leveranssätt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NVDB Dataleverans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Tekniskt system</a:t>
            </a:r>
          </a:p>
          <a:p>
            <a:pPr marL="284236" marR="0" lvl="0" indent="-28423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4236" marR="0" lvl="0" indent="-28423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Externt användarkonto (personligt)</a:t>
            </a:r>
            <a:endParaRPr kumimoji="0" lang="sv-SE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+mn-ea"/>
              <a:cs typeface="+mn-cs"/>
            </a:endParaRPr>
          </a:p>
          <a:p>
            <a:pPr marL="284236" marR="0" lvl="0" indent="-28423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+mn-ea"/>
              <a:cs typeface="+mn-cs"/>
            </a:endParaRPr>
          </a:p>
          <a:p>
            <a:pPr marL="284236" marR="0" lvl="0" indent="-28423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ll Gothic Light"/>
                <a:ea typeface="+mn-ea"/>
                <a:cs typeface="+mn-cs"/>
              </a:rPr>
              <a:t>Ansöker via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ll Gothic Ligh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indatastod@trafikverket.se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ll Gothic Light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ll Gothic Light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79F0309-3BC8-4DC8-8684-C3247C1B3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227" y="1571448"/>
            <a:ext cx="6987536" cy="415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2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6"/>
          <p:cNvSpPr>
            <a:spLocks noGrp="1"/>
          </p:cNvSpPr>
          <p:nvPr>
            <p:ph type="ctrTitle"/>
          </p:nvPr>
        </p:nvSpPr>
        <p:spPr>
          <a:xfrm>
            <a:off x="703340" y="690974"/>
            <a:ext cx="9733597" cy="615095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Komma igång med NVDB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03340" y="1673608"/>
            <a:ext cx="8309736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Lastkajen och kvalitetskontroller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EC3BA69-B8C6-4743-9346-79364AD2239B}"/>
              </a:ext>
            </a:extLst>
          </p:cNvPr>
          <p:cNvSpPr txBox="1">
            <a:spLocks/>
          </p:cNvSpPr>
          <p:nvPr/>
        </p:nvSpPr>
        <p:spPr>
          <a:xfrm>
            <a:off x="0" y="6354613"/>
            <a:ext cx="1828800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v-SE" sz="1200" dirty="0">
                <a:solidFill>
                  <a:srgbClr val="E27F00"/>
                </a:solidFill>
                <a:latin typeface="Bell Gothic Light"/>
              </a:rPr>
              <a:t>Webbinarie oktober 2024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7CBAB5C-041F-4BAA-8348-6D738DD5E9F5}"/>
              </a:ext>
            </a:extLst>
          </p:cNvPr>
          <p:cNvSpPr txBox="1"/>
          <p:nvPr/>
        </p:nvSpPr>
        <p:spPr>
          <a:xfrm>
            <a:off x="703339" y="2475622"/>
            <a:ext cx="6010099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Bell Gothic Light"/>
                <a:ea typeface="Times New Roman" panose="02020603050405020304" pitchFamily="18" charset="0"/>
              </a:rPr>
              <a:t>NVDB-Datavalideringar utförs varje månad</a:t>
            </a:r>
            <a:br>
              <a:rPr lang="sv-SE" sz="1800" dirty="0">
                <a:effectLst/>
                <a:latin typeface="Bell Gothic Light"/>
                <a:ea typeface="Times New Roman" panose="02020603050405020304" pitchFamily="18" charset="0"/>
              </a:rPr>
            </a:br>
            <a:endParaRPr lang="sv-SE" sz="1800" dirty="0">
              <a:effectLst/>
              <a:latin typeface="Bell Gothic Light"/>
              <a:ea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Bell Gothic Light"/>
                <a:ea typeface="Calibri" panose="020F0502020204030204" pitchFamily="34" charset="0"/>
              </a:rPr>
              <a:t>Resultatfiler publiceras på </a:t>
            </a:r>
            <a:r>
              <a:rPr lang="sv-SE" dirty="0">
                <a:latin typeface="Bell Gothic Ligh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Lastkajen</a:t>
            </a:r>
            <a:br>
              <a:rPr lang="sv-SE" dirty="0">
                <a:latin typeface="Bell Gothic Light"/>
                <a:ea typeface="Calibri" panose="020F0502020204030204" pitchFamily="34" charset="0"/>
              </a:rPr>
            </a:br>
            <a:r>
              <a:rPr lang="sv-SE" sz="1600" i="1" dirty="0">
                <a:latin typeface="Bell Gothic Light"/>
                <a:ea typeface="Calibri" panose="020F0502020204030204" pitchFamily="34" charset="0"/>
              </a:rPr>
              <a:t>https://lastkajen.trafikverket.se/</a:t>
            </a:r>
            <a:br>
              <a:rPr lang="sv-SE" sz="1600" i="1" dirty="0">
                <a:latin typeface="Bell Gothic Light"/>
                <a:ea typeface="Calibri" panose="020F0502020204030204" pitchFamily="34" charset="0"/>
              </a:rPr>
            </a:br>
            <a:endParaRPr lang="sv-SE" sz="1600" i="1" dirty="0">
              <a:latin typeface="Bell Gothic Light"/>
              <a:ea typeface="Calibri" panose="020F0502020204030204" pitchFamily="3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Bell Gothic Light"/>
                <a:ea typeface="Calibri" panose="020F0502020204030204" pitchFamily="34" charset="0"/>
              </a:rPr>
              <a:t>Ansök om utökad behörighet för NVDB-Datavalideringar</a:t>
            </a:r>
            <a:br>
              <a:rPr lang="sv-SE" sz="1800" dirty="0">
                <a:effectLst/>
                <a:latin typeface="Bell Gothic Light"/>
                <a:ea typeface="Calibri" panose="020F0502020204030204" pitchFamily="34" charset="0"/>
              </a:rPr>
            </a:br>
            <a:r>
              <a:rPr lang="sv-SE" sz="1600" i="1" u="sng" dirty="0">
                <a:solidFill>
                  <a:srgbClr val="0563C1"/>
                </a:solidFill>
                <a:effectLst/>
                <a:latin typeface="Bell Gothic Light"/>
                <a:ea typeface="Calibri" panose="020F0502020204030204" pitchFamily="34" charset="0"/>
                <a:hlinkClick r:id="rId4"/>
              </a:rPr>
              <a:t>lastkajen@trafikverket.se</a:t>
            </a:r>
            <a:br>
              <a:rPr lang="sv-SE" sz="1800" u="sng" dirty="0">
                <a:solidFill>
                  <a:srgbClr val="0563C1"/>
                </a:solidFill>
                <a:effectLst/>
                <a:latin typeface="Bell Gothic Light"/>
                <a:ea typeface="Calibri" panose="020F0502020204030204" pitchFamily="34" charset="0"/>
              </a:rPr>
            </a:br>
            <a:endParaRPr lang="sv-SE" sz="1800" u="sng" dirty="0">
              <a:solidFill>
                <a:srgbClr val="0563C1"/>
              </a:solidFill>
              <a:effectLst/>
              <a:latin typeface="Bell Gothic Light"/>
              <a:ea typeface="Calibri" panose="020F0502020204030204" pitchFamily="3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v-SE" sz="1800" dirty="0">
                <a:effectLst/>
                <a:latin typeface="Bell Gothic Light"/>
                <a:ea typeface="Calibri" panose="020F0502020204030204" pitchFamily="34" charset="0"/>
              </a:rPr>
              <a:t>Ladda hem din kommuns resultatfiler</a:t>
            </a:r>
            <a:br>
              <a:rPr lang="sv-SE" sz="1800" dirty="0">
                <a:effectLst/>
                <a:latin typeface="Bell Gothic Light"/>
                <a:ea typeface="Calibri" panose="020F0502020204030204" pitchFamily="34" charset="0"/>
              </a:rPr>
            </a:br>
            <a:r>
              <a:rPr lang="sv-SE" sz="1600" i="1" dirty="0">
                <a:effectLst/>
                <a:latin typeface="Bell Gothic Light"/>
                <a:ea typeface="Calibri" panose="020F0502020204030204" pitchFamily="34" charset="0"/>
              </a:rPr>
              <a:t>Färdiga datapaket-&gt;NVDB-Datavalideringar</a:t>
            </a:r>
            <a:br>
              <a:rPr lang="sv-SE" sz="1800" dirty="0">
                <a:effectLst/>
                <a:latin typeface="Bell Gothic Light"/>
                <a:ea typeface="Calibri" panose="020F0502020204030204" pitchFamily="34" charset="0"/>
              </a:rPr>
            </a:br>
            <a:endParaRPr lang="sv-SE" sz="1800" dirty="0">
              <a:effectLst/>
              <a:latin typeface="Bell Gothic Light"/>
              <a:ea typeface="Calibri" panose="020F0502020204030204" pitchFamily="3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v-SE" dirty="0">
                <a:latin typeface="Bell Gothic Light"/>
                <a:ea typeface="Calibri" panose="020F0502020204030204" pitchFamily="34" charset="0"/>
              </a:rPr>
              <a:t>Åtgärda avvikelser och brister löpande genom </a:t>
            </a:r>
            <a:br>
              <a:rPr lang="sv-SE" dirty="0">
                <a:latin typeface="Bell Gothic Light"/>
                <a:ea typeface="Calibri" panose="020F0502020204030204" pitchFamily="34" charset="0"/>
              </a:rPr>
            </a:br>
            <a:r>
              <a:rPr lang="sv-SE" dirty="0">
                <a:latin typeface="Bell Gothic Light"/>
                <a:ea typeface="Calibri" panose="020F0502020204030204" pitchFamily="34" charset="0"/>
              </a:rPr>
              <a:t>ordinarie leverans</a:t>
            </a:r>
            <a:endParaRPr lang="sv-SE" sz="1800" dirty="0">
              <a:effectLst/>
              <a:latin typeface="Bell Gothic Light"/>
              <a:ea typeface="Calibri" panose="020F0502020204030204" pitchFamily="3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sv-SE" sz="1800" dirty="0">
              <a:effectLst/>
              <a:latin typeface="Bell Gothic Light"/>
              <a:ea typeface="Calibri" panose="020F0502020204030204" pitchFamily="3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sv-SE" sz="1800" dirty="0">
              <a:effectLst/>
              <a:latin typeface="Bell Gothic Light"/>
              <a:ea typeface="Calibri" panose="020F0502020204030204" pitchFamily="34" charset="0"/>
            </a:endParaRPr>
          </a:p>
        </p:txBody>
      </p:sp>
      <p:grpSp>
        <p:nvGrpSpPr>
          <p:cNvPr id="22" name="Grupp 21">
            <a:extLst>
              <a:ext uri="{FF2B5EF4-FFF2-40B4-BE49-F238E27FC236}">
                <a16:creationId xmlns:a16="http://schemas.microsoft.com/office/drawing/2014/main" id="{60C35B1F-5355-40A0-9B8C-47BDD9B74A0D}"/>
              </a:ext>
            </a:extLst>
          </p:cNvPr>
          <p:cNvGrpSpPr/>
          <p:nvPr/>
        </p:nvGrpSpPr>
        <p:grpSpPr>
          <a:xfrm>
            <a:off x="7073247" y="1136271"/>
            <a:ext cx="3343174" cy="3454565"/>
            <a:chOff x="1222992" y="3265777"/>
            <a:chExt cx="3343174" cy="3454565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AB3BFCC9-A26E-4FBF-B0DC-9FFF89DE1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80" t="6906" r="2295" b="4096"/>
            <a:stretch/>
          </p:blipFill>
          <p:spPr>
            <a:xfrm>
              <a:off x="1222992" y="3265777"/>
              <a:ext cx="2988000" cy="25371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0B297904-9BD7-4B5C-B94C-AA035DABA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12663" y="4972795"/>
              <a:ext cx="2281264" cy="100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B8B5C66F-645B-4C33-A384-8CB645F49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39882" y="5712342"/>
              <a:ext cx="1926284" cy="100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BC358E8B-F8A3-4D49-B8DD-432F37FD889D}"/>
              </a:ext>
            </a:extLst>
          </p:cNvPr>
          <p:cNvGrpSpPr/>
          <p:nvPr/>
        </p:nvGrpSpPr>
        <p:grpSpPr>
          <a:xfrm>
            <a:off x="7157294" y="4802639"/>
            <a:ext cx="2991267" cy="1171739"/>
            <a:chOff x="5299343" y="2515436"/>
            <a:chExt cx="2991267" cy="1171739"/>
          </a:xfrm>
        </p:grpSpPr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E858AC5A-2FF1-432C-A265-C435C7118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99343" y="2515436"/>
              <a:ext cx="2991267" cy="11717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2297F2D1-EF4E-4690-8756-DE2A2E9F5F82}"/>
                </a:ext>
              </a:extLst>
            </p:cNvPr>
            <p:cNvSpPr txBox="1"/>
            <p:nvPr/>
          </p:nvSpPr>
          <p:spPr>
            <a:xfrm>
              <a:off x="5685183" y="2522825"/>
              <a:ext cx="795130" cy="2308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sv-SE" sz="900" b="1" dirty="0">
                  <a:solidFill>
                    <a:schemeClr val="accent5"/>
                  </a:solidFill>
                </a:rPr>
                <a:t>Kommun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63F18CD0-4413-4E34-A8CB-703150A75E35}"/>
                </a:ext>
              </a:extLst>
            </p:cNvPr>
            <p:cNvSpPr txBox="1"/>
            <p:nvPr/>
          </p:nvSpPr>
          <p:spPr>
            <a:xfrm>
              <a:off x="5781281" y="2737380"/>
              <a:ext cx="957428" cy="2308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sv-SE" sz="9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Kommun.gpkg</a:t>
              </a:r>
            </a:p>
          </p:txBody>
        </p:sp>
      </p:grpSp>
      <p:sp>
        <p:nvSpPr>
          <p:cNvPr id="20" name="textruta 19">
            <a:extLst>
              <a:ext uri="{FF2B5EF4-FFF2-40B4-BE49-F238E27FC236}">
                <a16:creationId xmlns:a16="http://schemas.microsoft.com/office/drawing/2014/main" id="{D8DDD630-CC5B-4EE2-B160-08EDD6A470C9}"/>
              </a:ext>
            </a:extLst>
          </p:cNvPr>
          <p:cNvSpPr txBox="1"/>
          <p:nvPr/>
        </p:nvSpPr>
        <p:spPr>
          <a:xfrm>
            <a:off x="0" y="6581001"/>
            <a:ext cx="37828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/>
              <a:t>Konfidentialitetsnivå: 1 – Ej känsligt</a:t>
            </a:r>
          </a:p>
        </p:txBody>
      </p:sp>
    </p:spTree>
    <p:extLst>
      <p:ext uri="{BB962C8B-B14F-4D97-AF65-F5344CB8AC3E}">
        <p14:creationId xmlns:p14="http://schemas.microsoft.com/office/powerpoint/2010/main" val="308590616"/>
      </p:ext>
    </p:extLst>
  </p:cSld>
  <p:clrMapOvr>
    <a:masterClrMapping/>
  </p:clrMapOvr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2021-10-20T22:00:00+00:00</Dokumentdatum_x0020_NY>
    <Skapat_x0020_av_x0020_NY xmlns="Trafikverket">Göransson Staffan, UHvädi Konsult</Skapat_x0020_av_x0020_NY>
    <TRVversionNY xmlns="Trafikverket">0.9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280BD662-5DA5-4401-9BAE-20DBDA3C6EA6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0fc29a5-e8c2-4770-ab5a-0e35f67373e1"/>
    <ds:schemaRef ds:uri="http://schemas.microsoft.com/office/2006/documentManagement/types"/>
    <ds:schemaRef ds:uri="Trafikverket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6299</TotalTime>
  <Words>776</Words>
  <Application>Microsoft Office PowerPoint</Application>
  <PresentationFormat>Anpassad</PresentationFormat>
  <Paragraphs>151</Paragraphs>
  <Slides>13</Slides>
  <Notes>13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13</vt:i4>
      </vt:variant>
      <vt:variant>
        <vt:lpstr>Anpassade bildspel</vt:lpstr>
      </vt:variant>
      <vt:variant>
        <vt:i4>1</vt:i4>
      </vt:variant>
    </vt:vector>
  </HeadingPairs>
  <TitlesOfParts>
    <vt:vector size="22" baseType="lpstr">
      <vt:lpstr>Arial</vt:lpstr>
      <vt:lpstr>Bell Gothic Black</vt:lpstr>
      <vt:lpstr>Bell Gothic Light</vt:lpstr>
      <vt:lpstr>Calibri</vt:lpstr>
      <vt:lpstr>1_startbild logo</vt:lpstr>
      <vt:lpstr>2_startbild logo</vt:lpstr>
      <vt:lpstr>2_Ämne/tema namn på talare</vt:lpstr>
      <vt:lpstr>1_Office-tema</vt:lpstr>
      <vt:lpstr>PowerPoint-presentation</vt:lpstr>
      <vt:lpstr>Komma igång med NVDB</vt:lpstr>
      <vt:lpstr>Komma igång med NVDB</vt:lpstr>
      <vt:lpstr>Komma igång med NVDB</vt:lpstr>
      <vt:lpstr>Komma igång med NVDB</vt:lpstr>
      <vt:lpstr>Komma igång med NVDB</vt:lpstr>
      <vt:lpstr>Komma igång med NVDB</vt:lpstr>
      <vt:lpstr>Komma igång med NVDB</vt:lpstr>
      <vt:lpstr>Komma igång med NVDB</vt:lpstr>
      <vt:lpstr>Komma igång med NVDB</vt:lpstr>
      <vt:lpstr>Komma igång med NVDB</vt:lpstr>
      <vt:lpstr>Komma igång med NVDB</vt:lpstr>
      <vt:lpstr>PowerPoint-presentation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Bruun Åsa, UHväda</cp:lastModifiedBy>
  <cp:revision>406</cp:revision>
  <dcterms:created xsi:type="dcterms:W3CDTF">2021-03-30T09:55:20Z</dcterms:created>
  <dcterms:modified xsi:type="dcterms:W3CDTF">2024-10-25T12:05:08Z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