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30"/>
  </p:notesMasterIdLst>
  <p:handoutMasterIdLst>
    <p:handoutMasterId r:id="rId31"/>
  </p:handoutMasterIdLst>
  <p:sldIdLst>
    <p:sldId id="725" r:id="rId9"/>
    <p:sldId id="732" r:id="rId10"/>
    <p:sldId id="770" r:id="rId11"/>
    <p:sldId id="786" r:id="rId12"/>
    <p:sldId id="787" r:id="rId13"/>
    <p:sldId id="788" r:id="rId14"/>
    <p:sldId id="789" r:id="rId15"/>
    <p:sldId id="790" r:id="rId16"/>
    <p:sldId id="791" r:id="rId17"/>
    <p:sldId id="792" r:id="rId18"/>
    <p:sldId id="783" r:id="rId19"/>
    <p:sldId id="793" r:id="rId20"/>
    <p:sldId id="794" r:id="rId21"/>
    <p:sldId id="795" r:id="rId22"/>
    <p:sldId id="796" r:id="rId23"/>
    <p:sldId id="797" r:id="rId24"/>
    <p:sldId id="784" r:id="rId25"/>
    <p:sldId id="785" r:id="rId26"/>
    <p:sldId id="798" r:id="rId27"/>
    <p:sldId id="799" r:id="rId28"/>
    <p:sldId id="740" r:id="rId29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D795"/>
    <a:srgbClr val="3BC566"/>
    <a:srgbClr val="FF7C80"/>
    <a:srgbClr val="4ACA72"/>
    <a:srgbClr val="34B25B"/>
    <a:srgbClr val="298B47"/>
    <a:srgbClr val="0099CC"/>
    <a:srgbClr val="E27F00"/>
    <a:srgbClr val="F9E6D1"/>
    <a:srgbClr val="DE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68745" autoAdjust="0"/>
  </p:normalViewPr>
  <p:slideViewPr>
    <p:cSldViewPr snapToGrid="0">
      <p:cViewPr varScale="1">
        <p:scale>
          <a:sx n="66" d="100"/>
          <a:sy n="66" d="100"/>
        </p:scale>
        <p:origin x="72" y="234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2025-06-16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2025-06-16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136456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896733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949768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510165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734912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425862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945444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01140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69374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405048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4272372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16101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16101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39814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26523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12258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74975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68719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sldNum="0" hd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r>
              <a:rPr lang="sv-SE"/>
              <a:t>indatastod@trafikverket.se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hyperlink" Target="https://nvdbdataleverans.trafikverket.se/instructions" TargetMode="Externa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indatastod@trafikverket.se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https://www.nvdb.se/sv/dataleveranto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vdb.se/sv/dataleverantor/dokumentation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hyperlink" Target="mailto:indatastod@trafikverket.se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mailto:indatastod@trafikverket.se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79705" y="488515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FE817DD-1404-4AD9-9906-F0A4EEFCDFBC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C0939BF-CB75-4AE2-8957-C1EED06AB39A}"/>
              </a:ext>
            </a:extLst>
          </p:cNvPr>
          <p:cNvSpPr txBox="1"/>
          <p:nvPr/>
        </p:nvSpPr>
        <p:spPr>
          <a:xfrm>
            <a:off x="886220" y="1380132"/>
            <a:ext cx="904264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TDOK 2021:0029 Regler vid leverans till NVDB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5786418-4187-4FBB-AFAD-E8044D60AE47}"/>
              </a:ext>
            </a:extLst>
          </p:cNvPr>
          <p:cNvSpPr txBox="1"/>
          <p:nvPr/>
        </p:nvSpPr>
        <p:spPr>
          <a:xfrm>
            <a:off x="886219" y="2002749"/>
            <a:ext cx="6496713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b="1" dirty="0"/>
              <a:t>Allmänna krav vid leverans </a:t>
            </a:r>
            <a:br>
              <a:rPr lang="sv-SE" b="1" dirty="0"/>
            </a:br>
            <a:r>
              <a:rPr lang="sv-SE" sz="1500" dirty="0"/>
              <a:t>Via filer (</a:t>
            </a:r>
            <a:r>
              <a:rPr lang="sv-SE" sz="1500" dirty="0" err="1"/>
              <a:t>Shape</a:t>
            </a:r>
            <a:r>
              <a:rPr lang="sv-SE" sz="1500" dirty="0"/>
              <a:t>, geodatabas, GeoPackage, DWG/DXF)</a:t>
            </a:r>
            <a:br>
              <a:rPr lang="sv-SE" sz="1500" dirty="0"/>
            </a:br>
            <a:r>
              <a:rPr lang="sv-SE" sz="1500" dirty="0"/>
              <a:t>Via system som är synkroniserade med NVDB (</a:t>
            </a:r>
            <a:r>
              <a:rPr lang="sv-SE" sz="1500" dirty="0" err="1"/>
              <a:t>xml</a:t>
            </a:r>
            <a:r>
              <a:rPr lang="sv-SE" sz="1500" dirty="0"/>
              <a:t>)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sv-SE" b="1" dirty="0"/>
              <a:t>Referenssystem i plan och höjd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b="1" dirty="0"/>
              <a:t>Redovisning och inmätning av vägnät</a:t>
            </a:r>
            <a:br>
              <a:rPr lang="sv-SE" b="1" dirty="0"/>
            </a:br>
            <a:r>
              <a:rPr lang="sv-SE" sz="1500" dirty="0"/>
              <a:t>Stöd vid inmätning av väggeometrier</a:t>
            </a:r>
            <a:br>
              <a:rPr lang="sv-SE" sz="1500" dirty="0"/>
            </a:br>
            <a:r>
              <a:rPr lang="sv-SE" sz="1500" dirty="0"/>
              <a:t>Geometrilinjens placering</a:t>
            </a:r>
            <a:br>
              <a:rPr lang="sv-SE" sz="1500" dirty="0"/>
            </a:br>
            <a:r>
              <a:rPr lang="sv-SE" sz="1500" dirty="0"/>
              <a:t>Exempel, illustrationer</a:t>
            </a:r>
          </a:p>
          <a:p>
            <a:endParaRPr lang="sv-SE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b="1" dirty="0"/>
              <a:t>Regler för företeelser och attribut</a:t>
            </a:r>
            <a:br>
              <a:rPr lang="sv-SE" b="1" dirty="0"/>
            </a:br>
            <a:r>
              <a:rPr lang="sv-SE" sz="1500" dirty="0" err="1"/>
              <a:t>Attribut</a:t>
            </a:r>
            <a:r>
              <a:rPr lang="sv-SE" sz="1500" dirty="0"/>
              <a:t>, struktur, kvalitetskrav och regler vid insamling av data, se DPS</a:t>
            </a:r>
            <a:br>
              <a:rPr lang="sv-SE" sz="1500" dirty="0"/>
            </a:br>
            <a:r>
              <a:rPr lang="sv-SE" sz="1500" dirty="0"/>
              <a:t>Godkända attribut, se datakatalogerna i Lastkajen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FCF4907-1DBE-4FBB-9EBC-E695FE77B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96" y="2002749"/>
            <a:ext cx="3365498" cy="224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60B5062-AE2B-45F8-A328-6ADF75924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196" y="4522465"/>
            <a:ext cx="3365498" cy="106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0F36A1A6-03AE-44AC-86DD-959F655BD866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227699523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1650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Vägledning och DPS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1F8A5F9-9674-406F-98BB-6BBDCA243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774" y="690975"/>
            <a:ext cx="5533725" cy="4961468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B4E51183-3690-47FE-A61F-19C6F160CF86}"/>
              </a:ext>
            </a:extLst>
          </p:cNvPr>
          <p:cNvSpPr/>
          <p:nvPr/>
        </p:nvSpPr>
        <p:spPr>
          <a:xfrm>
            <a:off x="6705601" y="3141133"/>
            <a:ext cx="2540000" cy="1608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D43E72F9-4420-4CFF-97DB-36E962F4493C}"/>
              </a:ext>
            </a:extLst>
          </p:cNvPr>
          <p:cNvSpPr/>
          <p:nvPr/>
        </p:nvSpPr>
        <p:spPr>
          <a:xfrm>
            <a:off x="6705601" y="5334000"/>
            <a:ext cx="1269999" cy="1608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44DE89DB-5B81-4B44-9E56-21246B314F5B}"/>
              </a:ext>
            </a:extLst>
          </p:cNvPr>
          <p:cNvCxnSpPr/>
          <p:nvPr/>
        </p:nvCxnSpPr>
        <p:spPr>
          <a:xfrm>
            <a:off x="3805646" y="3202093"/>
            <a:ext cx="276932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78E49A17-0747-4B09-B268-E0A667341F79}"/>
              </a:ext>
            </a:extLst>
          </p:cNvPr>
          <p:cNvCxnSpPr/>
          <p:nvPr/>
        </p:nvCxnSpPr>
        <p:spPr>
          <a:xfrm>
            <a:off x="3805646" y="5444309"/>
            <a:ext cx="276932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5095A607-4B64-4D7A-8345-4F8F35B447CB}"/>
              </a:ext>
            </a:extLst>
          </p:cNvPr>
          <p:cNvSpPr txBox="1"/>
          <p:nvPr/>
        </p:nvSpPr>
        <p:spPr>
          <a:xfrm>
            <a:off x="3293065" y="2940483"/>
            <a:ext cx="51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  <a:latin typeface="+mn-lt"/>
              </a:rPr>
              <a:t>1.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890C86C-D522-4983-8536-25A298D06777}"/>
              </a:ext>
            </a:extLst>
          </p:cNvPr>
          <p:cNvSpPr txBox="1"/>
          <p:nvPr/>
        </p:nvSpPr>
        <p:spPr>
          <a:xfrm>
            <a:off x="3331987" y="5182699"/>
            <a:ext cx="51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  <a:latin typeface="+mn-lt"/>
              </a:rPr>
              <a:t>2.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D8C2091-E10D-4084-8B55-6078D6B452AE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1967516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19" y="1380132"/>
            <a:ext cx="3955411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Dataproduktspecifikationer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D8C2091-E10D-4084-8B55-6078D6B452AE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22ABD7F-EA2C-4F25-9E2E-09D75B529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7353">
            <a:off x="8354154" y="538575"/>
            <a:ext cx="2341982" cy="3543559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55AB631-9B20-4E08-902A-8449AFDE5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476">
            <a:off x="4822734" y="1688250"/>
            <a:ext cx="2810606" cy="4116367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1955AA67-AFA1-4736-9C03-2D79A4E670AC}"/>
              </a:ext>
            </a:extLst>
          </p:cNvPr>
          <p:cNvSpPr txBox="1"/>
          <p:nvPr/>
        </p:nvSpPr>
        <p:spPr>
          <a:xfrm>
            <a:off x="984738" y="2310354"/>
            <a:ext cx="433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1.2 – Syfte, beskrivning</a:t>
            </a:r>
          </a:p>
          <a:p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173C9014-06F4-437A-8D6A-D0790593C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41" y="2909372"/>
            <a:ext cx="5582429" cy="3019846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841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19" y="1380132"/>
            <a:ext cx="3955411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Dataproduktspecifikationer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D8C2091-E10D-4084-8B55-6078D6B452AE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22ABD7F-EA2C-4F25-9E2E-09D75B529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7353">
            <a:off x="8354154" y="538575"/>
            <a:ext cx="2341982" cy="3543559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55AB631-9B20-4E08-902A-8449AFDE5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476">
            <a:off x="4822734" y="1688250"/>
            <a:ext cx="2810606" cy="4116367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1955AA67-AFA1-4736-9C03-2D79A4E670AC}"/>
              </a:ext>
            </a:extLst>
          </p:cNvPr>
          <p:cNvSpPr txBox="1"/>
          <p:nvPr/>
        </p:nvSpPr>
        <p:spPr>
          <a:xfrm>
            <a:off x="984738" y="2310354"/>
            <a:ext cx="433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1.2 – Syfte, beskrivning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1BB9D3C-1407-4A7B-AA0C-74C948F82078}"/>
              </a:ext>
            </a:extLst>
          </p:cNvPr>
          <p:cNvSpPr txBox="1"/>
          <p:nvPr/>
        </p:nvSpPr>
        <p:spPr>
          <a:xfrm>
            <a:off x="984738" y="2778911"/>
            <a:ext cx="433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 – Omfattning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958F472-34C9-4AB5-A80E-A73732276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393" y="2963577"/>
            <a:ext cx="5345470" cy="3154554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9385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19" y="1380132"/>
            <a:ext cx="3955411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Dataproduktspecifikationer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D8C2091-E10D-4084-8B55-6078D6B452AE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22ABD7F-EA2C-4F25-9E2E-09D75B529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7353">
            <a:off x="8354154" y="538575"/>
            <a:ext cx="2341982" cy="3543559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55AB631-9B20-4E08-902A-8449AFDE5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476">
            <a:off x="4822734" y="1688250"/>
            <a:ext cx="2810606" cy="4116367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1955AA67-AFA1-4736-9C03-2D79A4E670AC}"/>
              </a:ext>
            </a:extLst>
          </p:cNvPr>
          <p:cNvSpPr txBox="1"/>
          <p:nvPr/>
        </p:nvSpPr>
        <p:spPr>
          <a:xfrm>
            <a:off x="984738" y="2310354"/>
            <a:ext cx="433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1.2 – Syfte, beskrivning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1BB9D3C-1407-4A7B-AA0C-74C948F82078}"/>
              </a:ext>
            </a:extLst>
          </p:cNvPr>
          <p:cNvSpPr txBox="1"/>
          <p:nvPr/>
        </p:nvSpPr>
        <p:spPr>
          <a:xfrm>
            <a:off x="984738" y="2778911"/>
            <a:ext cx="433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3 – Omfattning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1CD991F-68E1-499C-AB37-09C999A6EC87}"/>
              </a:ext>
            </a:extLst>
          </p:cNvPr>
          <p:cNvSpPr txBox="1"/>
          <p:nvPr/>
        </p:nvSpPr>
        <p:spPr>
          <a:xfrm>
            <a:off x="984738" y="3247468"/>
            <a:ext cx="4337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 – Innehåll och struktur</a:t>
            </a:r>
          </a:p>
          <a:p>
            <a:r>
              <a:rPr lang="sv-SE" dirty="0"/>
              <a:t>	- Om dataprodukten</a:t>
            </a:r>
          </a:p>
          <a:p>
            <a:r>
              <a:rPr lang="sv-SE" dirty="0"/>
              <a:t>	- Definition för datakatalog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AA64373-9180-4C8D-B755-0D5C57E050C3}"/>
              </a:ext>
            </a:extLst>
          </p:cNvPr>
          <p:cNvSpPr txBox="1"/>
          <p:nvPr/>
        </p:nvSpPr>
        <p:spPr>
          <a:xfrm>
            <a:off x="984737" y="4270023"/>
            <a:ext cx="433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 – Krav på kvalitet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6AD505F-D707-4BEA-B543-9485508A3147}"/>
              </a:ext>
            </a:extLst>
          </p:cNvPr>
          <p:cNvSpPr txBox="1"/>
          <p:nvPr/>
        </p:nvSpPr>
        <p:spPr>
          <a:xfrm>
            <a:off x="984737" y="4738580"/>
            <a:ext cx="433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 – Datafångst och produktion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C340B1E-B0E4-47DE-B166-C50794F6D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630" y="1966025"/>
            <a:ext cx="5249008" cy="4363059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155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1650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Vägledning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1F8A5F9-9674-406F-98BB-6BBDCA243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774" y="690975"/>
            <a:ext cx="5533725" cy="4961468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B4E51183-3690-47FE-A61F-19C6F160CF86}"/>
              </a:ext>
            </a:extLst>
          </p:cNvPr>
          <p:cNvSpPr/>
          <p:nvPr/>
        </p:nvSpPr>
        <p:spPr>
          <a:xfrm>
            <a:off x="6705601" y="3141133"/>
            <a:ext cx="2540000" cy="1608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44DE89DB-5B81-4B44-9E56-21246B314F5B}"/>
              </a:ext>
            </a:extLst>
          </p:cNvPr>
          <p:cNvCxnSpPr/>
          <p:nvPr/>
        </p:nvCxnSpPr>
        <p:spPr>
          <a:xfrm>
            <a:off x="3805646" y="3202093"/>
            <a:ext cx="276932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5095A607-4B64-4D7A-8345-4F8F35B447CB}"/>
              </a:ext>
            </a:extLst>
          </p:cNvPr>
          <p:cNvSpPr txBox="1"/>
          <p:nvPr/>
        </p:nvSpPr>
        <p:spPr>
          <a:xfrm>
            <a:off x="3293065" y="2940483"/>
            <a:ext cx="51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  <a:latin typeface="+mn-lt"/>
              </a:rPr>
              <a:t>1.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D8C2091-E10D-4084-8B55-6078D6B452AE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379758160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1650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Vägledning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D8C2091-E10D-4084-8B55-6078D6B452AE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90F32AE-C406-4B41-860F-C8AC21EC0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515" y="1248980"/>
            <a:ext cx="5649113" cy="167663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04FF4C9-729D-47FE-82FE-1E1074EC4DC4}"/>
              </a:ext>
            </a:extLst>
          </p:cNvPr>
          <p:cNvSpPr txBox="1"/>
          <p:nvPr/>
        </p:nvSpPr>
        <p:spPr>
          <a:xfrm>
            <a:off x="1146587" y="3387278"/>
            <a:ext cx="18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Generella regler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BDBBACA-507B-4C7E-8382-7C2B7C85C8FC}"/>
              </a:ext>
            </a:extLst>
          </p:cNvPr>
          <p:cNvSpPr txBox="1"/>
          <p:nvPr/>
        </p:nvSpPr>
        <p:spPr>
          <a:xfrm>
            <a:off x="1146584" y="4302468"/>
            <a:ext cx="183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Specifika regler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FAD8EC5-5BE5-484A-B4D6-81649D820DCA}"/>
              </a:ext>
            </a:extLst>
          </p:cNvPr>
          <p:cNvSpPr txBox="1"/>
          <p:nvPr/>
        </p:nvSpPr>
        <p:spPr>
          <a:xfrm>
            <a:off x="1146585" y="3844873"/>
            <a:ext cx="24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Begrepp och metoder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17EFE0D-8931-4CF5-BEF5-186BCE776F4A}"/>
              </a:ext>
            </a:extLst>
          </p:cNvPr>
          <p:cNvSpPr txBox="1"/>
          <p:nvPr/>
        </p:nvSpPr>
        <p:spPr>
          <a:xfrm>
            <a:off x="4431323" y="3248778"/>
            <a:ext cx="2180492" cy="646331"/>
          </a:xfrm>
          <a:custGeom>
            <a:avLst/>
            <a:gdLst>
              <a:gd name="connsiteX0" fmla="*/ 0 w 2180492"/>
              <a:gd name="connsiteY0" fmla="*/ 0 h 646331"/>
              <a:gd name="connsiteX1" fmla="*/ 523318 w 2180492"/>
              <a:gd name="connsiteY1" fmla="*/ 0 h 646331"/>
              <a:gd name="connsiteX2" fmla="*/ 1003026 w 2180492"/>
              <a:gd name="connsiteY2" fmla="*/ 0 h 646331"/>
              <a:gd name="connsiteX3" fmla="*/ 1591759 w 2180492"/>
              <a:gd name="connsiteY3" fmla="*/ 0 h 646331"/>
              <a:gd name="connsiteX4" fmla="*/ 2180492 w 2180492"/>
              <a:gd name="connsiteY4" fmla="*/ 0 h 646331"/>
              <a:gd name="connsiteX5" fmla="*/ 2180492 w 2180492"/>
              <a:gd name="connsiteY5" fmla="*/ 646331 h 646331"/>
              <a:gd name="connsiteX6" fmla="*/ 1678979 w 2180492"/>
              <a:gd name="connsiteY6" fmla="*/ 646331 h 646331"/>
              <a:gd name="connsiteX7" fmla="*/ 1177466 w 2180492"/>
              <a:gd name="connsiteY7" fmla="*/ 646331 h 646331"/>
              <a:gd name="connsiteX8" fmla="*/ 588733 w 2180492"/>
              <a:gd name="connsiteY8" fmla="*/ 646331 h 646331"/>
              <a:gd name="connsiteX9" fmla="*/ 0 w 2180492"/>
              <a:gd name="connsiteY9" fmla="*/ 646331 h 646331"/>
              <a:gd name="connsiteX10" fmla="*/ 0 w 2180492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492" h="646331" extrusionOk="0">
                <a:moveTo>
                  <a:pt x="0" y="0"/>
                </a:moveTo>
                <a:cubicBezTo>
                  <a:pt x="202918" y="-1315"/>
                  <a:pt x="288780" y="18813"/>
                  <a:pt x="523318" y="0"/>
                </a:cubicBezTo>
                <a:cubicBezTo>
                  <a:pt x="757856" y="-18813"/>
                  <a:pt x="848786" y="17970"/>
                  <a:pt x="1003026" y="0"/>
                </a:cubicBezTo>
                <a:cubicBezTo>
                  <a:pt x="1157266" y="-17970"/>
                  <a:pt x="1416073" y="2140"/>
                  <a:pt x="1591759" y="0"/>
                </a:cubicBezTo>
                <a:cubicBezTo>
                  <a:pt x="1767445" y="-2140"/>
                  <a:pt x="1994451" y="4309"/>
                  <a:pt x="2180492" y="0"/>
                </a:cubicBezTo>
                <a:cubicBezTo>
                  <a:pt x="2211448" y="233906"/>
                  <a:pt x="2203268" y="437436"/>
                  <a:pt x="2180492" y="646331"/>
                </a:cubicBezTo>
                <a:cubicBezTo>
                  <a:pt x="2065872" y="623440"/>
                  <a:pt x="1903348" y="659995"/>
                  <a:pt x="1678979" y="646331"/>
                </a:cubicBezTo>
                <a:cubicBezTo>
                  <a:pt x="1454610" y="632667"/>
                  <a:pt x="1312352" y="641179"/>
                  <a:pt x="1177466" y="646331"/>
                </a:cubicBezTo>
                <a:cubicBezTo>
                  <a:pt x="1042580" y="651483"/>
                  <a:pt x="794901" y="663265"/>
                  <a:pt x="588733" y="646331"/>
                </a:cubicBezTo>
                <a:cubicBezTo>
                  <a:pt x="382565" y="629397"/>
                  <a:pt x="194449" y="622338"/>
                  <a:pt x="0" y="646331"/>
                </a:cubicBezTo>
                <a:cubicBezTo>
                  <a:pt x="-11696" y="394072"/>
                  <a:pt x="-16628" y="198448"/>
                  <a:pt x="0" y="0"/>
                </a:cubicBezTo>
                <a:close/>
              </a:path>
            </a:pathLst>
          </a:custGeom>
          <a:noFill/>
          <a:ln>
            <a:solidFill>
              <a:schemeClr val="tx2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Heltäckande företeelser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Avsaknad av företeelser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Vid förekomst</a:t>
            </a:r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03FFE153-C406-4199-81CF-C37FE9F85B79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2977663" y="3571944"/>
            <a:ext cx="1453660" cy="0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453EBA0A-1578-4D4D-A123-1B9D52E66101}"/>
              </a:ext>
            </a:extLst>
          </p:cNvPr>
          <p:cNvSpPr txBox="1"/>
          <p:nvPr/>
        </p:nvSpPr>
        <p:spPr>
          <a:xfrm>
            <a:off x="7907214" y="3614040"/>
            <a:ext cx="1348155" cy="830997"/>
          </a:xfrm>
          <a:custGeom>
            <a:avLst/>
            <a:gdLst>
              <a:gd name="connsiteX0" fmla="*/ 0 w 1348155"/>
              <a:gd name="connsiteY0" fmla="*/ 0 h 830997"/>
              <a:gd name="connsiteX1" fmla="*/ 633633 w 1348155"/>
              <a:gd name="connsiteY1" fmla="*/ 0 h 830997"/>
              <a:gd name="connsiteX2" fmla="*/ 1348155 w 1348155"/>
              <a:gd name="connsiteY2" fmla="*/ 0 h 830997"/>
              <a:gd name="connsiteX3" fmla="*/ 1348155 w 1348155"/>
              <a:gd name="connsiteY3" fmla="*/ 432118 h 830997"/>
              <a:gd name="connsiteX4" fmla="*/ 1348155 w 1348155"/>
              <a:gd name="connsiteY4" fmla="*/ 830997 h 830997"/>
              <a:gd name="connsiteX5" fmla="*/ 714522 w 1348155"/>
              <a:gd name="connsiteY5" fmla="*/ 830997 h 830997"/>
              <a:gd name="connsiteX6" fmla="*/ 0 w 1348155"/>
              <a:gd name="connsiteY6" fmla="*/ 830997 h 830997"/>
              <a:gd name="connsiteX7" fmla="*/ 0 w 1348155"/>
              <a:gd name="connsiteY7" fmla="*/ 440428 h 830997"/>
              <a:gd name="connsiteX8" fmla="*/ 0 w 1348155"/>
              <a:gd name="connsiteY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8155" h="830997" extrusionOk="0">
                <a:moveTo>
                  <a:pt x="0" y="0"/>
                </a:moveTo>
                <a:cubicBezTo>
                  <a:pt x="217434" y="-12498"/>
                  <a:pt x="490948" y="-28409"/>
                  <a:pt x="633633" y="0"/>
                </a:cubicBezTo>
                <a:cubicBezTo>
                  <a:pt x="776318" y="28409"/>
                  <a:pt x="1047959" y="3350"/>
                  <a:pt x="1348155" y="0"/>
                </a:cubicBezTo>
                <a:cubicBezTo>
                  <a:pt x="1328363" y="107138"/>
                  <a:pt x="1363995" y="221641"/>
                  <a:pt x="1348155" y="432118"/>
                </a:cubicBezTo>
                <a:cubicBezTo>
                  <a:pt x="1332315" y="642595"/>
                  <a:pt x="1328225" y="734334"/>
                  <a:pt x="1348155" y="830997"/>
                </a:cubicBezTo>
                <a:cubicBezTo>
                  <a:pt x="1179123" y="813988"/>
                  <a:pt x="939259" y="808341"/>
                  <a:pt x="714522" y="830997"/>
                </a:cubicBezTo>
                <a:cubicBezTo>
                  <a:pt x="489785" y="853653"/>
                  <a:pt x="190463" y="807786"/>
                  <a:pt x="0" y="830997"/>
                </a:cubicBezTo>
                <a:cubicBezTo>
                  <a:pt x="-8704" y="734252"/>
                  <a:pt x="11850" y="627104"/>
                  <a:pt x="0" y="440428"/>
                </a:cubicBezTo>
                <a:cubicBezTo>
                  <a:pt x="-11850" y="253752"/>
                  <a:pt x="-20844" y="90243"/>
                  <a:pt x="0" y="0"/>
                </a:cubicBezTo>
                <a:close/>
              </a:path>
            </a:pathLst>
          </a:custGeom>
          <a:noFill/>
          <a:ln>
            <a:solidFill>
              <a:schemeClr val="tx2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Rättning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Förändring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Skapa nytt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Avsluta</a:t>
            </a:r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771BC025-83FC-4733-88E0-E4DD1FF183DB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>
            <a:off x="3575539" y="4029539"/>
            <a:ext cx="4331675" cy="0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ruta 27">
            <a:extLst>
              <a:ext uri="{FF2B5EF4-FFF2-40B4-BE49-F238E27FC236}">
                <a16:creationId xmlns:a16="http://schemas.microsoft.com/office/drawing/2014/main" id="{6469EEAD-C635-4B3B-8222-277BD164446B}"/>
              </a:ext>
            </a:extLst>
          </p:cNvPr>
          <p:cNvSpPr txBox="1"/>
          <p:nvPr/>
        </p:nvSpPr>
        <p:spPr>
          <a:xfrm>
            <a:off x="4929447" y="4552534"/>
            <a:ext cx="1477108" cy="461665"/>
          </a:xfrm>
          <a:custGeom>
            <a:avLst/>
            <a:gdLst>
              <a:gd name="connsiteX0" fmla="*/ 0 w 1477108"/>
              <a:gd name="connsiteY0" fmla="*/ 0 h 461665"/>
              <a:gd name="connsiteX1" fmla="*/ 477598 w 1477108"/>
              <a:gd name="connsiteY1" fmla="*/ 0 h 461665"/>
              <a:gd name="connsiteX2" fmla="*/ 925654 w 1477108"/>
              <a:gd name="connsiteY2" fmla="*/ 0 h 461665"/>
              <a:gd name="connsiteX3" fmla="*/ 1477108 w 1477108"/>
              <a:gd name="connsiteY3" fmla="*/ 0 h 461665"/>
              <a:gd name="connsiteX4" fmla="*/ 1477108 w 1477108"/>
              <a:gd name="connsiteY4" fmla="*/ 461665 h 461665"/>
              <a:gd name="connsiteX5" fmla="*/ 1014281 w 1477108"/>
              <a:gd name="connsiteY5" fmla="*/ 461665 h 461665"/>
              <a:gd name="connsiteX6" fmla="*/ 492369 w 1477108"/>
              <a:gd name="connsiteY6" fmla="*/ 461665 h 461665"/>
              <a:gd name="connsiteX7" fmla="*/ 0 w 1477108"/>
              <a:gd name="connsiteY7" fmla="*/ 461665 h 461665"/>
              <a:gd name="connsiteX8" fmla="*/ 0 w 1477108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108" h="461665" extrusionOk="0">
                <a:moveTo>
                  <a:pt x="0" y="0"/>
                </a:moveTo>
                <a:cubicBezTo>
                  <a:pt x="158441" y="10860"/>
                  <a:pt x="375973" y="-9845"/>
                  <a:pt x="477598" y="0"/>
                </a:cubicBezTo>
                <a:cubicBezTo>
                  <a:pt x="579223" y="9845"/>
                  <a:pt x="808515" y="-3764"/>
                  <a:pt x="925654" y="0"/>
                </a:cubicBezTo>
                <a:cubicBezTo>
                  <a:pt x="1042793" y="3764"/>
                  <a:pt x="1291807" y="16588"/>
                  <a:pt x="1477108" y="0"/>
                </a:cubicBezTo>
                <a:cubicBezTo>
                  <a:pt x="1474840" y="217652"/>
                  <a:pt x="1464151" y="330148"/>
                  <a:pt x="1477108" y="461665"/>
                </a:cubicBezTo>
                <a:cubicBezTo>
                  <a:pt x="1255418" y="477663"/>
                  <a:pt x="1184928" y="472438"/>
                  <a:pt x="1014281" y="461665"/>
                </a:cubicBezTo>
                <a:cubicBezTo>
                  <a:pt x="843634" y="450892"/>
                  <a:pt x="727734" y="478237"/>
                  <a:pt x="492369" y="461665"/>
                </a:cubicBezTo>
                <a:cubicBezTo>
                  <a:pt x="257004" y="445093"/>
                  <a:pt x="191302" y="479188"/>
                  <a:pt x="0" y="461665"/>
                </a:cubicBezTo>
                <a:cubicBezTo>
                  <a:pt x="-12559" y="298091"/>
                  <a:pt x="13350" y="144582"/>
                  <a:pt x="0" y="0"/>
                </a:cubicBezTo>
                <a:close/>
              </a:path>
            </a:pathLst>
          </a:custGeom>
          <a:noFill/>
          <a:ln>
            <a:solidFill>
              <a:schemeClr val="tx2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Heltäckande?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Samband?</a:t>
            </a:r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7C80DACA-F347-4420-ADA5-BCED0ED3D88A}"/>
              </a:ext>
            </a:extLst>
          </p:cNvPr>
          <p:cNvCxnSpPr>
            <a:cxnSpLocks/>
            <a:stCxn id="14" idx="3"/>
            <a:endCxn id="28" idx="1"/>
          </p:cNvCxnSpPr>
          <p:nvPr/>
        </p:nvCxnSpPr>
        <p:spPr>
          <a:xfrm>
            <a:off x="2977663" y="4487134"/>
            <a:ext cx="1951784" cy="296233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790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1" grpId="0" animBg="1"/>
      <p:bldP spid="20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6334374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Instruktionsbibliotek NVDB Dataleverans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059A71A-EC96-453F-AA1D-C96E78866C81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E7A6226-DC2E-4BA7-A9EE-28495467C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8" r="1499"/>
          <a:stretch/>
        </p:blipFill>
        <p:spPr>
          <a:xfrm>
            <a:off x="6092397" y="2084519"/>
            <a:ext cx="5774588" cy="33933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1E27028-2346-43F3-871E-243E98399617}"/>
              </a:ext>
            </a:extLst>
          </p:cNvPr>
          <p:cNvSpPr txBox="1"/>
          <p:nvPr/>
        </p:nvSpPr>
        <p:spPr>
          <a:xfrm>
            <a:off x="306230" y="5651795"/>
            <a:ext cx="6075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Länk till Instruktioner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89ED73B-F331-4B05-83BB-8933C0DDFC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29"/>
          <a:stretch/>
        </p:blipFill>
        <p:spPr>
          <a:xfrm>
            <a:off x="310032" y="2084519"/>
            <a:ext cx="5616553" cy="33933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53ADD4B2-E4BD-48B0-8573-B2B7EDF67113}"/>
              </a:ext>
            </a:extLst>
          </p:cNvPr>
          <p:cNvCxnSpPr>
            <a:cxnSpLocks/>
          </p:cNvCxnSpPr>
          <p:nvPr/>
        </p:nvCxnSpPr>
        <p:spPr>
          <a:xfrm>
            <a:off x="3569918" y="1841797"/>
            <a:ext cx="1153168" cy="461665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7D42507E-D6EC-404D-93BF-13677A11D81A}"/>
              </a:ext>
            </a:extLst>
          </p:cNvPr>
          <p:cNvSpPr/>
          <p:nvPr/>
        </p:nvSpPr>
        <p:spPr>
          <a:xfrm>
            <a:off x="4723086" y="2031279"/>
            <a:ext cx="475215" cy="65252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867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1650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Leveransmallar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97BD66F-D8F5-4CF5-9DCC-F0D27052B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774" y="690975"/>
            <a:ext cx="5533725" cy="4961468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2667940-55BB-4013-966C-C05CEBE1C529}"/>
              </a:ext>
            </a:extLst>
          </p:cNvPr>
          <p:cNvSpPr/>
          <p:nvPr/>
        </p:nvSpPr>
        <p:spPr>
          <a:xfrm>
            <a:off x="6629401" y="3738555"/>
            <a:ext cx="3445932" cy="10922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C02560C-1D95-492A-B266-0B2DAFDEB154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9AD2A8F-EB23-427F-B01A-07644566AA70}"/>
              </a:ext>
            </a:extLst>
          </p:cNvPr>
          <p:cNvSpPr txBox="1"/>
          <p:nvPr/>
        </p:nvSpPr>
        <p:spPr>
          <a:xfrm>
            <a:off x="660750" y="2720494"/>
            <a:ext cx="40740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Ett alternativ till att använda funktionerna i NVDB Dataleverans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Geodatabas och </a:t>
            </a:r>
            <a:r>
              <a:rPr lang="sv-SE" dirty="0" err="1"/>
              <a:t>GeoPackage</a:t>
            </a:r>
            <a:r>
              <a:rPr lang="sv-SE" dirty="0"/>
              <a:t> behöver </a:t>
            </a:r>
            <a:r>
              <a:rPr lang="sv-SE" u="sng" dirty="0"/>
              <a:t>vi</a:t>
            </a:r>
            <a:r>
              <a:rPr lang="sv-SE" dirty="0"/>
              <a:t> (Trafikverket) anpassa till </a:t>
            </a:r>
            <a:r>
              <a:rPr lang="sv-SE" dirty="0" err="1"/>
              <a:t>ArcGIS</a:t>
            </a:r>
            <a:r>
              <a:rPr lang="sv-SE" dirty="0"/>
              <a:t> Pro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err="1"/>
              <a:t>GeoPackage</a:t>
            </a:r>
            <a:r>
              <a:rPr lang="sv-SE" dirty="0"/>
              <a:t> inte bara för QGIS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DWG-format utgår</a:t>
            </a:r>
          </a:p>
          <a:p>
            <a:endParaRPr lang="sv-SE" dirty="0"/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9B678623-F383-4D65-ABB8-4DAF7195E987}"/>
              </a:ext>
            </a:extLst>
          </p:cNvPr>
          <p:cNvCxnSpPr>
            <a:cxnSpLocks/>
          </p:cNvCxnSpPr>
          <p:nvPr/>
        </p:nvCxnSpPr>
        <p:spPr>
          <a:xfrm>
            <a:off x="3228746" y="1788285"/>
            <a:ext cx="3197106" cy="2176684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167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C02560C-1D95-492A-B266-0B2DAFDEB154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9" name="Rektangel med rundade hörn 9">
            <a:extLst>
              <a:ext uri="{FF2B5EF4-FFF2-40B4-BE49-F238E27FC236}">
                <a16:creationId xmlns:a16="http://schemas.microsoft.com/office/drawing/2014/main" id="{36C3148C-156B-44EC-BEDE-A0926944AA88}"/>
              </a:ext>
            </a:extLst>
          </p:cNvPr>
          <p:cNvSpPr/>
          <p:nvPr/>
        </p:nvSpPr>
        <p:spPr>
          <a:xfrm>
            <a:off x="5200923" y="2131570"/>
            <a:ext cx="2039861" cy="3955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Ny bilväg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3EB4CB5-99A6-4033-B59F-91034257419E}"/>
              </a:ext>
            </a:extLst>
          </p:cNvPr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3A844D5B-6382-4D85-BC13-5DEAEBAA6486}"/>
              </a:ext>
            </a:extLst>
          </p:cNvPr>
          <p:cNvSpPr/>
          <p:nvPr/>
        </p:nvSpPr>
        <p:spPr>
          <a:xfrm>
            <a:off x="8855195" y="1336939"/>
            <a:ext cx="2707217" cy="19848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/>
                </a:solidFill>
              </a:rPr>
              <a:t>Väglänk – mittlinje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/>
                </a:solidFill>
              </a:rPr>
              <a:t>Vägtrafiknät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/>
                </a:solidFill>
              </a:rPr>
              <a:t>Väghållare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/>
                </a:solidFill>
              </a:rPr>
              <a:t>Slitlager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/>
                </a:solidFill>
              </a:rPr>
              <a:t>Funktionell vägklass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/>
                </a:solidFill>
              </a:rPr>
              <a:t>Gatutyp*</a:t>
            </a:r>
          </a:p>
        </p:txBody>
      </p:sp>
      <p:sp>
        <p:nvSpPr>
          <p:cNvPr id="14" name="Rektangel med rundade hörn 12">
            <a:extLst>
              <a:ext uri="{FF2B5EF4-FFF2-40B4-BE49-F238E27FC236}">
                <a16:creationId xmlns:a16="http://schemas.microsoft.com/office/drawing/2014/main" id="{0E54ECAE-E259-4F96-95C7-ABD29A8048BC}"/>
              </a:ext>
            </a:extLst>
          </p:cNvPr>
          <p:cNvSpPr/>
          <p:nvPr/>
        </p:nvSpPr>
        <p:spPr>
          <a:xfrm>
            <a:off x="5237751" y="4447900"/>
            <a:ext cx="2039861" cy="3955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Ny GC-väg</a:t>
            </a:r>
          </a:p>
        </p:txBody>
      </p:sp>
      <p:sp>
        <p:nvSpPr>
          <p:cNvPr id="15" name="Rektangel med rundade hörn 13">
            <a:extLst>
              <a:ext uri="{FF2B5EF4-FFF2-40B4-BE49-F238E27FC236}">
                <a16:creationId xmlns:a16="http://schemas.microsoft.com/office/drawing/2014/main" id="{81013781-A01B-44C8-9549-AA96B801ECD4}"/>
              </a:ext>
            </a:extLst>
          </p:cNvPr>
          <p:cNvSpPr/>
          <p:nvPr/>
        </p:nvSpPr>
        <p:spPr>
          <a:xfrm>
            <a:off x="8892023" y="3653269"/>
            <a:ext cx="2707217" cy="19848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/>
                </a:solidFill>
              </a:rPr>
              <a:t>Väglänk – mittlinje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/>
                </a:solidFill>
              </a:rPr>
              <a:t>Vägtrafiknät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/>
                </a:solidFill>
              </a:rPr>
              <a:t>Väghållare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/>
                </a:solidFill>
              </a:rPr>
              <a:t>Slitlager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/>
                </a:solidFill>
              </a:rPr>
              <a:t>GCM-vägtyp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tx1"/>
                </a:solidFill>
              </a:rPr>
              <a:t>Cykelvägskategorier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CC96B386-53D6-4E69-8077-9E0043D3638B}"/>
              </a:ext>
            </a:extLst>
          </p:cNvPr>
          <p:cNvCxnSpPr>
            <a:stCxn id="9" idx="3"/>
            <a:endCxn id="13" idx="1"/>
          </p:cNvCxnSpPr>
          <p:nvPr/>
        </p:nvCxnSpPr>
        <p:spPr>
          <a:xfrm>
            <a:off x="7240784" y="2329357"/>
            <a:ext cx="1614411" cy="0"/>
          </a:xfrm>
          <a:prstGeom prst="straightConnector1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259E9966-903A-494E-BFC7-AF33C82BD885}"/>
              </a:ext>
            </a:extLst>
          </p:cNvPr>
          <p:cNvSpPr txBox="1"/>
          <p:nvPr/>
        </p:nvSpPr>
        <p:spPr>
          <a:xfrm>
            <a:off x="8796384" y="5707896"/>
            <a:ext cx="308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Om vägen är kommunal eller om den är enskild och ligger inom tättbebyggt område</a:t>
            </a:r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75A91C42-051C-4DED-9786-FF96636DEEE6}"/>
              </a:ext>
            </a:extLst>
          </p:cNvPr>
          <p:cNvCxnSpPr/>
          <p:nvPr/>
        </p:nvCxnSpPr>
        <p:spPr>
          <a:xfrm>
            <a:off x="7277612" y="4645687"/>
            <a:ext cx="1614411" cy="0"/>
          </a:xfrm>
          <a:prstGeom prst="straightConnector1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7C81C711-E4F7-4BE1-8AF6-57529B0C3013}"/>
              </a:ext>
            </a:extLst>
          </p:cNvPr>
          <p:cNvSpPr txBox="1"/>
          <p:nvPr/>
        </p:nvSpPr>
        <p:spPr>
          <a:xfrm>
            <a:off x="886219" y="1380132"/>
            <a:ext cx="6391393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Företeelser - Heltäckande eller vid förekomst 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7FEF57B0-0223-49EA-9B78-C981672D84B0}"/>
              </a:ext>
            </a:extLst>
          </p:cNvPr>
          <p:cNvSpPr txBox="1"/>
          <p:nvPr/>
        </p:nvSpPr>
        <p:spPr>
          <a:xfrm>
            <a:off x="660750" y="2720494"/>
            <a:ext cx="40740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Dataleveransbilagorna tydliggör vilka företeelser ni ska ajourhålla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Vid användning av leveransmallarna kan man utgå från denna uppsättning företeelser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NVDB Dataleverans är uppbyggt för att heltäckande företeelser alltid ska följa med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240329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Introduktion</a:t>
            </a:r>
          </a:p>
          <a:p>
            <a:pPr marL="0" indent="0">
              <a:buNone/>
            </a:pPr>
            <a:endParaRPr lang="sv-SE" sz="1400" dirty="0"/>
          </a:p>
          <a:p>
            <a:r>
              <a:rPr lang="sv-SE" sz="1400" dirty="0"/>
              <a:t>TDOK - Regelverk</a:t>
            </a:r>
          </a:p>
          <a:p>
            <a:r>
              <a:rPr lang="sv-SE" sz="1400" dirty="0"/>
              <a:t>Vägledning och DPS</a:t>
            </a:r>
          </a:p>
          <a:p>
            <a:r>
              <a:rPr lang="sv-SE" sz="1400" dirty="0"/>
              <a:t>Instruktionsbibliotek</a:t>
            </a:r>
          </a:p>
          <a:p>
            <a:r>
              <a:rPr lang="sv-SE" sz="1400" dirty="0"/>
              <a:t>Leveransmallar</a:t>
            </a:r>
          </a:p>
          <a:p>
            <a:pPr marL="0" indent="0">
              <a:buNone/>
            </a:pPr>
            <a:endParaRPr lang="sv-SE" sz="1400" dirty="0"/>
          </a:p>
          <a:p>
            <a:r>
              <a:rPr lang="sv-SE" sz="1400" dirty="0"/>
              <a:t>Frågor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177164" y="1729267"/>
            <a:ext cx="9554335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– Stödjande dokumentation och andra hjälpmedel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EFD0590-A26B-4A25-AB05-7C37166628B7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C02560C-1D95-492A-B266-0B2DAFDEB154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3EB4CB5-99A6-4033-B59F-91034257419E}"/>
              </a:ext>
            </a:extLst>
          </p:cNvPr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C81C711-E4F7-4BE1-8AF6-57529B0C3013}"/>
              </a:ext>
            </a:extLst>
          </p:cNvPr>
          <p:cNvSpPr txBox="1"/>
          <p:nvPr/>
        </p:nvSpPr>
        <p:spPr>
          <a:xfrm>
            <a:off x="886219" y="1380132"/>
            <a:ext cx="5415055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Beskrivning av mallarna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7FEF57B0-0223-49EA-9B78-C981672D84B0}"/>
              </a:ext>
            </a:extLst>
          </p:cNvPr>
          <p:cNvSpPr txBox="1"/>
          <p:nvPr/>
        </p:nvSpPr>
        <p:spPr>
          <a:xfrm>
            <a:off x="660750" y="2720494"/>
            <a:ext cx="4074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Vid nedladdning av leveransmallarna medföljer en beskrivning i PDF-format</a:t>
            </a:r>
          </a:p>
          <a:p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Olika lager för Nytt, Avsluta och Geometrirätta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Välj ut de företeelser som ska användas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”Rullgardinsmenyer”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F072A6-EBA2-42E7-9002-C1BC4D7F9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885" y="1380132"/>
            <a:ext cx="2640919" cy="44631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44BCF87-3D98-445A-8DC6-A73DFB48F0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33" b="2968"/>
          <a:stretch/>
        </p:blipFill>
        <p:spPr>
          <a:xfrm>
            <a:off x="7426798" y="1480342"/>
            <a:ext cx="4115430" cy="24730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9077826-DC1B-4354-8701-F3B098E46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797" y="4115503"/>
            <a:ext cx="4133333" cy="16095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216651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770091" y="2132261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/>
              <a:t>Frågor??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201742" y="4102161"/>
            <a:ext cx="5575300" cy="73866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sz="2400" dirty="0">
                <a:hlinkClick r:id="rId3"/>
              </a:rPr>
              <a:t>indatastod@trafikverket.se</a:t>
            </a:r>
            <a:endParaRPr lang="sv-SE" sz="2400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E8082B0-2B50-4746-915F-EBBFF250CDF2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697812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Introduktion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pic>
        <p:nvPicPr>
          <p:cNvPr id="5" name="Bildobjekt 4" descr="Man som klättrar på en glaciär med ishackor">
            <a:extLst>
              <a:ext uri="{FF2B5EF4-FFF2-40B4-BE49-F238E27FC236}">
                <a16:creationId xmlns:a16="http://schemas.microsoft.com/office/drawing/2014/main" id="{E17FAEE2-C24F-42A8-8C28-A77EBE88FE6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813172" y="525997"/>
            <a:ext cx="4563170" cy="2299410"/>
          </a:xfrm>
          <a:prstGeom prst="rect">
            <a:avLst/>
          </a:prstGeom>
          <a:effectLst>
            <a:outerShdw blurRad="190500" dist="190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2F88E38-B89E-4B9E-BCCA-B217E1A077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984" b="-5887"/>
          <a:stretch/>
        </p:blipFill>
        <p:spPr>
          <a:xfrm rot="875569">
            <a:off x="5285052" y="3523246"/>
            <a:ext cx="2118325" cy="776708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C562411-0B09-4B26-98EA-8512503BD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13117">
            <a:off x="5552017" y="4306895"/>
            <a:ext cx="4982270" cy="743054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3961452-AFC3-461C-B67E-69AC20A5D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6961">
            <a:off x="1740083" y="4285335"/>
            <a:ext cx="3706696" cy="1033698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237422F-9D33-4B52-ACBC-A665F3BD59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865"/>
          <a:stretch/>
        </p:blipFill>
        <p:spPr>
          <a:xfrm rot="21192632">
            <a:off x="2673159" y="3466333"/>
            <a:ext cx="1745921" cy="733527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24101FB-327E-4179-84BF-2D1A47C96D9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2511563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697812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NVDB.se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3E21EFB-CFA5-4355-9893-676C8FE1E410}"/>
              </a:ext>
            </a:extLst>
          </p:cNvPr>
          <p:cNvSpPr txBox="1"/>
          <p:nvPr/>
        </p:nvSpPr>
        <p:spPr>
          <a:xfrm>
            <a:off x="886220" y="2201084"/>
            <a:ext cx="5583160" cy="282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Information för dataleverantörer</a:t>
            </a:r>
            <a:br>
              <a:rPr lang="sv-SE" b="1" dirty="0"/>
            </a:br>
            <a:r>
              <a:rPr lang="sv-SE" sz="1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https://www.nvdb.se/sv/dataleverantor/ </a:t>
            </a:r>
            <a:endParaRPr lang="sv-SE" sz="1400" dirty="0">
              <a:solidFill>
                <a:srgbClr val="0070C0"/>
              </a:solidFill>
            </a:endParaRPr>
          </a:p>
          <a:p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 dirty="0"/>
              <a:t>Översiktlig info vid leverans av kommunalt </a:t>
            </a:r>
            <a:br>
              <a:rPr lang="sv-SE" sz="1600" dirty="0"/>
            </a:br>
            <a:r>
              <a:rPr lang="sv-SE" sz="1600" dirty="0"/>
              <a:t>och enskilt vägnät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1600" dirty="0"/>
              <a:t>Behörighet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1600" dirty="0"/>
              <a:t>FAQ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16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Specifikationer och stödjande dokument</a:t>
            </a:r>
            <a:br>
              <a:rPr lang="sv-S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67B8175-5360-4817-9B1D-78AA56C58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953" y="611829"/>
            <a:ext cx="5129106" cy="522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0C3A1ECE-B98D-4B27-93E7-85B9C348DCF6}"/>
              </a:ext>
            </a:extLst>
          </p:cNvPr>
          <p:cNvSpPr/>
          <p:nvPr/>
        </p:nvSpPr>
        <p:spPr>
          <a:xfrm>
            <a:off x="6676795" y="1640289"/>
            <a:ext cx="1513011" cy="703283"/>
          </a:xfrm>
          <a:custGeom>
            <a:avLst/>
            <a:gdLst>
              <a:gd name="connsiteX0" fmla="*/ 0 w 1513011"/>
              <a:gd name="connsiteY0" fmla="*/ 0 h 703283"/>
              <a:gd name="connsiteX1" fmla="*/ 489207 w 1513011"/>
              <a:gd name="connsiteY1" fmla="*/ 0 h 703283"/>
              <a:gd name="connsiteX2" fmla="*/ 948154 w 1513011"/>
              <a:gd name="connsiteY2" fmla="*/ 0 h 703283"/>
              <a:gd name="connsiteX3" fmla="*/ 1513011 w 1513011"/>
              <a:gd name="connsiteY3" fmla="*/ 0 h 703283"/>
              <a:gd name="connsiteX4" fmla="*/ 1513011 w 1513011"/>
              <a:gd name="connsiteY4" fmla="*/ 344609 h 703283"/>
              <a:gd name="connsiteX5" fmla="*/ 1513011 w 1513011"/>
              <a:gd name="connsiteY5" fmla="*/ 703283 h 703283"/>
              <a:gd name="connsiteX6" fmla="*/ 1038934 w 1513011"/>
              <a:gd name="connsiteY6" fmla="*/ 703283 h 703283"/>
              <a:gd name="connsiteX7" fmla="*/ 564857 w 1513011"/>
              <a:gd name="connsiteY7" fmla="*/ 703283 h 703283"/>
              <a:gd name="connsiteX8" fmla="*/ 0 w 1513011"/>
              <a:gd name="connsiteY8" fmla="*/ 703283 h 703283"/>
              <a:gd name="connsiteX9" fmla="*/ 0 w 1513011"/>
              <a:gd name="connsiteY9" fmla="*/ 372740 h 703283"/>
              <a:gd name="connsiteX10" fmla="*/ 0 w 1513011"/>
              <a:gd name="connsiteY10" fmla="*/ 0 h 70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3011" h="703283" extrusionOk="0">
                <a:moveTo>
                  <a:pt x="0" y="0"/>
                </a:moveTo>
                <a:cubicBezTo>
                  <a:pt x="213373" y="20886"/>
                  <a:pt x="380675" y="-13993"/>
                  <a:pt x="489207" y="0"/>
                </a:cubicBezTo>
                <a:cubicBezTo>
                  <a:pt x="597739" y="13993"/>
                  <a:pt x="816704" y="-10302"/>
                  <a:pt x="948154" y="0"/>
                </a:cubicBezTo>
                <a:cubicBezTo>
                  <a:pt x="1079604" y="10302"/>
                  <a:pt x="1230965" y="-27849"/>
                  <a:pt x="1513011" y="0"/>
                </a:cubicBezTo>
                <a:cubicBezTo>
                  <a:pt x="1523307" y="165865"/>
                  <a:pt x="1504876" y="240137"/>
                  <a:pt x="1513011" y="344609"/>
                </a:cubicBezTo>
                <a:cubicBezTo>
                  <a:pt x="1521146" y="449081"/>
                  <a:pt x="1502949" y="560202"/>
                  <a:pt x="1513011" y="703283"/>
                </a:cubicBezTo>
                <a:cubicBezTo>
                  <a:pt x="1285852" y="685545"/>
                  <a:pt x="1173294" y="688464"/>
                  <a:pt x="1038934" y="703283"/>
                </a:cubicBezTo>
                <a:cubicBezTo>
                  <a:pt x="904574" y="718102"/>
                  <a:pt x="786379" y="691364"/>
                  <a:pt x="564857" y="703283"/>
                </a:cubicBezTo>
                <a:cubicBezTo>
                  <a:pt x="343335" y="715202"/>
                  <a:pt x="191665" y="697248"/>
                  <a:pt x="0" y="703283"/>
                </a:cubicBezTo>
                <a:cubicBezTo>
                  <a:pt x="3416" y="592425"/>
                  <a:pt x="-6957" y="515218"/>
                  <a:pt x="0" y="372740"/>
                </a:cubicBezTo>
                <a:cubicBezTo>
                  <a:pt x="6957" y="230262"/>
                  <a:pt x="4889" y="11073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A3CC81-EC60-4944-B8A1-D55444A3B4DC}"/>
              </a:ext>
            </a:extLst>
          </p:cNvPr>
          <p:cNvSpPr/>
          <p:nvPr/>
        </p:nvSpPr>
        <p:spPr>
          <a:xfrm>
            <a:off x="6676794" y="2519048"/>
            <a:ext cx="1513011" cy="327445"/>
          </a:xfrm>
          <a:custGeom>
            <a:avLst/>
            <a:gdLst>
              <a:gd name="connsiteX0" fmla="*/ 0 w 1513011"/>
              <a:gd name="connsiteY0" fmla="*/ 0 h 327445"/>
              <a:gd name="connsiteX1" fmla="*/ 489207 w 1513011"/>
              <a:gd name="connsiteY1" fmla="*/ 0 h 327445"/>
              <a:gd name="connsiteX2" fmla="*/ 948154 w 1513011"/>
              <a:gd name="connsiteY2" fmla="*/ 0 h 327445"/>
              <a:gd name="connsiteX3" fmla="*/ 1513011 w 1513011"/>
              <a:gd name="connsiteY3" fmla="*/ 0 h 327445"/>
              <a:gd name="connsiteX4" fmla="*/ 1513011 w 1513011"/>
              <a:gd name="connsiteY4" fmla="*/ 327445 h 327445"/>
              <a:gd name="connsiteX5" fmla="*/ 1038934 w 1513011"/>
              <a:gd name="connsiteY5" fmla="*/ 327445 h 327445"/>
              <a:gd name="connsiteX6" fmla="*/ 504337 w 1513011"/>
              <a:gd name="connsiteY6" fmla="*/ 327445 h 327445"/>
              <a:gd name="connsiteX7" fmla="*/ 0 w 1513011"/>
              <a:gd name="connsiteY7" fmla="*/ 327445 h 327445"/>
              <a:gd name="connsiteX8" fmla="*/ 0 w 1513011"/>
              <a:gd name="connsiteY8" fmla="*/ 0 h 32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011" h="327445" extrusionOk="0">
                <a:moveTo>
                  <a:pt x="0" y="0"/>
                </a:moveTo>
                <a:cubicBezTo>
                  <a:pt x="213373" y="20886"/>
                  <a:pt x="380675" y="-13993"/>
                  <a:pt x="489207" y="0"/>
                </a:cubicBezTo>
                <a:cubicBezTo>
                  <a:pt x="597739" y="13993"/>
                  <a:pt x="816704" y="-10302"/>
                  <a:pt x="948154" y="0"/>
                </a:cubicBezTo>
                <a:cubicBezTo>
                  <a:pt x="1079604" y="10302"/>
                  <a:pt x="1230965" y="-27849"/>
                  <a:pt x="1513011" y="0"/>
                </a:cubicBezTo>
                <a:cubicBezTo>
                  <a:pt x="1514277" y="149507"/>
                  <a:pt x="1518307" y="215413"/>
                  <a:pt x="1513011" y="327445"/>
                </a:cubicBezTo>
                <a:cubicBezTo>
                  <a:pt x="1345540" y="322606"/>
                  <a:pt x="1261656" y="342790"/>
                  <a:pt x="1038934" y="327445"/>
                </a:cubicBezTo>
                <a:cubicBezTo>
                  <a:pt x="816212" y="312100"/>
                  <a:pt x="627630" y="340300"/>
                  <a:pt x="504337" y="327445"/>
                </a:cubicBezTo>
                <a:cubicBezTo>
                  <a:pt x="381044" y="314590"/>
                  <a:pt x="194254" y="318587"/>
                  <a:pt x="0" y="327445"/>
                </a:cubicBezTo>
                <a:cubicBezTo>
                  <a:pt x="-10460" y="247088"/>
                  <a:pt x="-4148" y="14515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A6BBA88-3A60-4D87-B48B-0B10DA7BECEA}"/>
              </a:ext>
            </a:extLst>
          </p:cNvPr>
          <p:cNvSpPr/>
          <p:nvPr/>
        </p:nvSpPr>
        <p:spPr>
          <a:xfrm>
            <a:off x="8626250" y="1190143"/>
            <a:ext cx="691316" cy="376889"/>
          </a:xfrm>
          <a:custGeom>
            <a:avLst/>
            <a:gdLst>
              <a:gd name="connsiteX0" fmla="*/ 0 w 691316"/>
              <a:gd name="connsiteY0" fmla="*/ 0 h 376889"/>
              <a:gd name="connsiteX1" fmla="*/ 691316 w 691316"/>
              <a:gd name="connsiteY1" fmla="*/ 0 h 376889"/>
              <a:gd name="connsiteX2" fmla="*/ 691316 w 691316"/>
              <a:gd name="connsiteY2" fmla="*/ 376889 h 376889"/>
              <a:gd name="connsiteX3" fmla="*/ 0 w 691316"/>
              <a:gd name="connsiteY3" fmla="*/ 376889 h 376889"/>
              <a:gd name="connsiteX4" fmla="*/ 0 w 691316"/>
              <a:gd name="connsiteY4" fmla="*/ 0 h 37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316" h="376889" extrusionOk="0">
                <a:moveTo>
                  <a:pt x="0" y="0"/>
                </a:moveTo>
                <a:cubicBezTo>
                  <a:pt x="193775" y="-28566"/>
                  <a:pt x="382243" y="18340"/>
                  <a:pt x="691316" y="0"/>
                </a:cubicBezTo>
                <a:cubicBezTo>
                  <a:pt x="685435" y="105402"/>
                  <a:pt x="691745" y="193850"/>
                  <a:pt x="691316" y="376889"/>
                </a:cubicBezTo>
                <a:cubicBezTo>
                  <a:pt x="402989" y="384391"/>
                  <a:pt x="233031" y="357526"/>
                  <a:pt x="0" y="376889"/>
                </a:cubicBezTo>
                <a:cubicBezTo>
                  <a:pt x="5388" y="278338"/>
                  <a:pt x="13350" y="836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79969AA-7271-46FA-9D77-D7745C053944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2118950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626896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Regelverk – TDOK 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3121CA4-C3D2-42DE-921C-D7439A3AA5C5}"/>
              </a:ext>
            </a:extLst>
          </p:cNvPr>
          <p:cNvSpPr txBox="1"/>
          <p:nvPr/>
        </p:nvSpPr>
        <p:spPr>
          <a:xfrm>
            <a:off x="977661" y="2502441"/>
            <a:ext cx="3457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Dataleverantör?</a:t>
            </a:r>
            <a:r>
              <a:rPr lang="sv-SE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200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Två regelverk att känna till:</a:t>
            </a:r>
          </a:p>
          <a:p>
            <a:endParaRPr lang="sv-SE" sz="2000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A3E735-B0D5-48D8-979D-4C84C82C7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719" y="1993766"/>
            <a:ext cx="6823195" cy="368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2FA9805-F09C-42DD-911C-F0ED4ACC7F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9" y="2430852"/>
            <a:ext cx="799354" cy="799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A2CE98F4-06F9-4FCD-8A99-D878FE027D99}"/>
              </a:ext>
            </a:extLst>
          </p:cNvPr>
          <p:cNvSpPr txBox="1"/>
          <p:nvPr/>
        </p:nvSpPr>
        <p:spPr>
          <a:xfrm>
            <a:off x="4929447" y="5683007"/>
            <a:ext cx="6122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https://www.nvdb.se/sv/dataleverantor/dokumentation/</a:t>
            </a:r>
            <a:endParaRPr lang="sv-SE" sz="1400" dirty="0">
              <a:solidFill>
                <a:srgbClr val="0070C0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E67E2D5-BF3F-4FBF-8BDF-2F32F7B3207E}"/>
              </a:ext>
            </a:extLst>
          </p:cNvPr>
          <p:cNvSpPr txBox="1"/>
          <p:nvPr/>
        </p:nvSpPr>
        <p:spPr>
          <a:xfrm>
            <a:off x="703340" y="3518104"/>
            <a:ext cx="61226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b="1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TDOK 2021:0028</a:t>
            </a:r>
            <a:br>
              <a:rPr lang="sv-SE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</a:br>
            <a:r>
              <a:rPr lang="sv-SE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Regler vid </a:t>
            </a:r>
            <a:r>
              <a:rPr lang="sv-SE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ajourhållning</a:t>
            </a:r>
            <a:r>
              <a:rPr lang="sv-SE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av NVDB</a:t>
            </a:r>
          </a:p>
          <a:p>
            <a:endParaRPr lang="sv-SE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b="1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TDOK 2021:0029</a:t>
            </a:r>
            <a:br>
              <a:rPr lang="sv-SE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</a:br>
            <a:r>
              <a:rPr lang="sv-SE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Regler vid </a:t>
            </a:r>
            <a:r>
              <a:rPr lang="sv-SE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leverans</a:t>
            </a:r>
            <a:r>
              <a:rPr lang="sv-SE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till NVDB</a:t>
            </a:r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73C0894A-F4E6-4D7C-B0EB-51F633090547}"/>
              </a:ext>
            </a:extLst>
          </p:cNvPr>
          <p:cNvSpPr/>
          <p:nvPr/>
        </p:nvSpPr>
        <p:spPr>
          <a:xfrm rot="966286">
            <a:off x="4505053" y="4489588"/>
            <a:ext cx="780909" cy="37870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FB86251-94B9-4D2A-B6DE-D6F2D06059EA}"/>
              </a:ext>
            </a:extLst>
          </p:cNvPr>
          <p:cNvSpPr/>
          <p:nvPr/>
        </p:nvSpPr>
        <p:spPr>
          <a:xfrm>
            <a:off x="7553524" y="4538232"/>
            <a:ext cx="2649656" cy="472440"/>
          </a:xfrm>
          <a:custGeom>
            <a:avLst/>
            <a:gdLst>
              <a:gd name="connsiteX0" fmla="*/ 0 w 2649656"/>
              <a:gd name="connsiteY0" fmla="*/ 0 h 472440"/>
              <a:gd name="connsiteX1" fmla="*/ 635917 w 2649656"/>
              <a:gd name="connsiteY1" fmla="*/ 0 h 472440"/>
              <a:gd name="connsiteX2" fmla="*/ 1218842 w 2649656"/>
              <a:gd name="connsiteY2" fmla="*/ 0 h 472440"/>
              <a:gd name="connsiteX3" fmla="*/ 1934249 w 2649656"/>
              <a:gd name="connsiteY3" fmla="*/ 0 h 472440"/>
              <a:gd name="connsiteX4" fmla="*/ 2649656 w 2649656"/>
              <a:gd name="connsiteY4" fmla="*/ 0 h 472440"/>
              <a:gd name="connsiteX5" fmla="*/ 2649656 w 2649656"/>
              <a:gd name="connsiteY5" fmla="*/ 472440 h 472440"/>
              <a:gd name="connsiteX6" fmla="*/ 2040235 w 2649656"/>
              <a:gd name="connsiteY6" fmla="*/ 472440 h 472440"/>
              <a:gd name="connsiteX7" fmla="*/ 1430814 w 2649656"/>
              <a:gd name="connsiteY7" fmla="*/ 472440 h 472440"/>
              <a:gd name="connsiteX8" fmla="*/ 715407 w 2649656"/>
              <a:gd name="connsiteY8" fmla="*/ 472440 h 472440"/>
              <a:gd name="connsiteX9" fmla="*/ 0 w 2649656"/>
              <a:gd name="connsiteY9" fmla="*/ 472440 h 472440"/>
              <a:gd name="connsiteX10" fmla="*/ 0 w 2649656"/>
              <a:gd name="connsiteY10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9656" h="472440" extrusionOk="0">
                <a:moveTo>
                  <a:pt x="0" y="0"/>
                </a:moveTo>
                <a:cubicBezTo>
                  <a:pt x="200134" y="12408"/>
                  <a:pt x="501090" y="-3412"/>
                  <a:pt x="635917" y="0"/>
                </a:cubicBezTo>
                <a:cubicBezTo>
                  <a:pt x="770744" y="3412"/>
                  <a:pt x="989737" y="-20100"/>
                  <a:pt x="1218842" y="0"/>
                </a:cubicBezTo>
                <a:cubicBezTo>
                  <a:pt x="1447947" y="20100"/>
                  <a:pt x="1599996" y="32273"/>
                  <a:pt x="1934249" y="0"/>
                </a:cubicBezTo>
                <a:cubicBezTo>
                  <a:pt x="2268502" y="-32273"/>
                  <a:pt x="2361038" y="-5522"/>
                  <a:pt x="2649656" y="0"/>
                </a:cubicBezTo>
                <a:cubicBezTo>
                  <a:pt x="2655709" y="144010"/>
                  <a:pt x="2645466" y="268466"/>
                  <a:pt x="2649656" y="472440"/>
                </a:cubicBezTo>
                <a:cubicBezTo>
                  <a:pt x="2506628" y="447692"/>
                  <a:pt x="2296532" y="482877"/>
                  <a:pt x="2040235" y="472440"/>
                </a:cubicBezTo>
                <a:cubicBezTo>
                  <a:pt x="1783938" y="462003"/>
                  <a:pt x="1571235" y="466508"/>
                  <a:pt x="1430814" y="472440"/>
                </a:cubicBezTo>
                <a:cubicBezTo>
                  <a:pt x="1290393" y="478372"/>
                  <a:pt x="1049109" y="484677"/>
                  <a:pt x="715407" y="472440"/>
                </a:cubicBezTo>
                <a:cubicBezTo>
                  <a:pt x="381705" y="460203"/>
                  <a:pt x="311051" y="495529"/>
                  <a:pt x="0" y="472440"/>
                </a:cubicBezTo>
                <a:cubicBezTo>
                  <a:pt x="13520" y="339874"/>
                  <a:pt x="-10832" y="186828"/>
                  <a:pt x="0" y="0"/>
                </a:cubicBezTo>
                <a:close/>
              </a:path>
            </a:pathLst>
          </a:custGeom>
          <a:noFill/>
          <a:ln w="4762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5BDE7D0-F82B-49F8-8BF3-7970390CAF32}"/>
              </a:ext>
            </a:extLst>
          </p:cNvPr>
          <p:cNvSpPr/>
          <p:nvPr/>
        </p:nvSpPr>
        <p:spPr>
          <a:xfrm>
            <a:off x="7789744" y="2887979"/>
            <a:ext cx="851336" cy="376889"/>
          </a:xfrm>
          <a:custGeom>
            <a:avLst/>
            <a:gdLst>
              <a:gd name="connsiteX0" fmla="*/ 0 w 851336"/>
              <a:gd name="connsiteY0" fmla="*/ 0 h 376889"/>
              <a:gd name="connsiteX1" fmla="*/ 417155 w 851336"/>
              <a:gd name="connsiteY1" fmla="*/ 0 h 376889"/>
              <a:gd name="connsiteX2" fmla="*/ 851336 w 851336"/>
              <a:gd name="connsiteY2" fmla="*/ 0 h 376889"/>
              <a:gd name="connsiteX3" fmla="*/ 851336 w 851336"/>
              <a:gd name="connsiteY3" fmla="*/ 376889 h 376889"/>
              <a:gd name="connsiteX4" fmla="*/ 425668 w 851336"/>
              <a:gd name="connsiteY4" fmla="*/ 376889 h 376889"/>
              <a:gd name="connsiteX5" fmla="*/ 0 w 851336"/>
              <a:gd name="connsiteY5" fmla="*/ 376889 h 376889"/>
              <a:gd name="connsiteX6" fmla="*/ 0 w 851336"/>
              <a:gd name="connsiteY6" fmla="*/ 0 h 37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336" h="376889" extrusionOk="0">
                <a:moveTo>
                  <a:pt x="0" y="0"/>
                </a:moveTo>
                <a:cubicBezTo>
                  <a:pt x="111501" y="-7861"/>
                  <a:pt x="272267" y="-19266"/>
                  <a:pt x="417155" y="0"/>
                </a:cubicBezTo>
                <a:cubicBezTo>
                  <a:pt x="562043" y="19266"/>
                  <a:pt x="734302" y="-16929"/>
                  <a:pt x="851336" y="0"/>
                </a:cubicBezTo>
                <a:cubicBezTo>
                  <a:pt x="850494" y="80255"/>
                  <a:pt x="832758" y="237250"/>
                  <a:pt x="851336" y="376889"/>
                </a:cubicBezTo>
                <a:cubicBezTo>
                  <a:pt x="726217" y="368452"/>
                  <a:pt x="608663" y="383607"/>
                  <a:pt x="425668" y="376889"/>
                </a:cubicBezTo>
                <a:cubicBezTo>
                  <a:pt x="242673" y="370171"/>
                  <a:pt x="212238" y="388962"/>
                  <a:pt x="0" y="376889"/>
                </a:cubicBezTo>
                <a:cubicBezTo>
                  <a:pt x="11675" y="250888"/>
                  <a:pt x="-14936" y="8091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B74E4F0-FEDB-48E9-B4A5-C03B2EDF2610}"/>
              </a:ext>
            </a:extLst>
          </p:cNvPr>
          <p:cNvSpPr/>
          <p:nvPr/>
        </p:nvSpPr>
        <p:spPr>
          <a:xfrm>
            <a:off x="10045264" y="2887978"/>
            <a:ext cx="851336" cy="376889"/>
          </a:xfrm>
          <a:custGeom>
            <a:avLst/>
            <a:gdLst>
              <a:gd name="connsiteX0" fmla="*/ 0 w 851336"/>
              <a:gd name="connsiteY0" fmla="*/ 0 h 376889"/>
              <a:gd name="connsiteX1" fmla="*/ 417155 w 851336"/>
              <a:gd name="connsiteY1" fmla="*/ 0 h 376889"/>
              <a:gd name="connsiteX2" fmla="*/ 851336 w 851336"/>
              <a:gd name="connsiteY2" fmla="*/ 0 h 376889"/>
              <a:gd name="connsiteX3" fmla="*/ 851336 w 851336"/>
              <a:gd name="connsiteY3" fmla="*/ 376889 h 376889"/>
              <a:gd name="connsiteX4" fmla="*/ 425668 w 851336"/>
              <a:gd name="connsiteY4" fmla="*/ 376889 h 376889"/>
              <a:gd name="connsiteX5" fmla="*/ 0 w 851336"/>
              <a:gd name="connsiteY5" fmla="*/ 376889 h 376889"/>
              <a:gd name="connsiteX6" fmla="*/ 0 w 851336"/>
              <a:gd name="connsiteY6" fmla="*/ 0 h 37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336" h="376889" extrusionOk="0">
                <a:moveTo>
                  <a:pt x="0" y="0"/>
                </a:moveTo>
                <a:cubicBezTo>
                  <a:pt x="111501" y="-7861"/>
                  <a:pt x="272267" y="-19266"/>
                  <a:pt x="417155" y="0"/>
                </a:cubicBezTo>
                <a:cubicBezTo>
                  <a:pt x="562043" y="19266"/>
                  <a:pt x="734302" y="-16929"/>
                  <a:pt x="851336" y="0"/>
                </a:cubicBezTo>
                <a:cubicBezTo>
                  <a:pt x="850494" y="80255"/>
                  <a:pt x="832758" y="237250"/>
                  <a:pt x="851336" y="376889"/>
                </a:cubicBezTo>
                <a:cubicBezTo>
                  <a:pt x="726217" y="368452"/>
                  <a:pt x="608663" y="383607"/>
                  <a:pt x="425668" y="376889"/>
                </a:cubicBezTo>
                <a:cubicBezTo>
                  <a:pt x="242673" y="370171"/>
                  <a:pt x="212238" y="388962"/>
                  <a:pt x="0" y="376889"/>
                </a:cubicBezTo>
                <a:cubicBezTo>
                  <a:pt x="11675" y="250888"/>
                  <a:pt x="-14936" y="8091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833132E-6E44-4450-9AF4-B96C6344230D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874151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904264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TDOK 2021:0028 Regler vid ajourhållning av NVDB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C90D6F4-4CBE-4CFC-928C-9DF6D0F18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951" y="2589318"/>
            <a:ext cx="4680000" cy="63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1324C9C-5C15-49F1-8BE9-FA4F9AD69852}"/>
              </a:ext>
            </a:extLst>
          </p:cNvPr>
          <p:cNvSpPr txBox="1"/>
          <p:nvPr/>
        </p:nvSpPr>
        <p:spPr>
          <a:xfrm>
            <a:off x="886220" y="2193249"/>
            <a:ext cx="547224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b="1" dirty="0"/>
              <a:t>Syfte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  <a:p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b="1" dirty="0"/>
              <a:t>Generaliseringsregler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b="1" dirty="0"/>
              <a:t>Grundregler</a:t>
            </a:r>
            <a:r>
              <a:rPr lang="sv-SE" dirty="0"/>
              <a:t> </a:t>
            </a:r>
            <a:r>
              <a:rPr lang="sv-SE" b="1" dirty="0"/>
              <a:t>för att avbilda vägnät</a:t>
            </a:r>
            <a:br>
              <a:rPr lang="sv-SE" dirty="0"/>
            </a:br>
            <a:r>
              <a:rPr lang="sv-SE" sz="1500" dirty="0"/>
              <a:t>kontinuitetsregler, noders placering, topologiregler, avbildning korsningar/trafikplatser mm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3403125-A02F-41A5-A76C-90BECCD7F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951" y="3951871"/>
            <a:ext cx="4680000" cy="60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C8CE5663-7A27-421C-829F-6B899E82850B}"/>
              </a:ext>
            </a:extLst>
          </p:cNvPr>
          <p:cNvSpPr txBox="1"/>
          <p:nvPr/>
        </p:nvSpPr>
        <p:spPr>
          <a:xfrm>
            <a:off x="6979920" y="21833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1338"/>
            <a:r>
              <a:rPr lang="sv-SE" b="1" dirty="0"/>
              <a:t>Illustrationer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9E39848-701D-4AC4-922B-F11D05F29031}"/>
              </a:ext>
            </a:extLst>
          </p:cNvPr>
          <p:cNvGrpSpPr/>
          <p:nvPr/>
        </p:nvGrpSpPr>
        <p:grpSpPr>
          <a:xfrm>
            <a:off x="7056750" y="2667000"/>
            <a:ext cx="4688178" cy="3069171"/>
            <a:chOff x="7378744" y="3451981"/>
            <a:chExt cx="4381424" cy="2688050"/>
          </a:xfrm>
        </p:grpSpPr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57903CFC-5E36-4E2F-98FC-64B05F494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75128" y="4939713"/>
              <a:ext cx="1282532" cy="1200318"/>
            </a:xfrm>
            <a:prstGeom prst="rect">
              <a:avLst/>
            </a:prstGeom>
          </p:spPr>
        </p:pic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3DC5AD38-4341-4ADE-BC37-C3A6AC2C31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76" t="19966" r="5687" b="18127"/>
            <a:stretch/>
          </p:blipFill>
          <p:spPr>
            <a:xfrm>
              <a:off x="10535233" y="4472212"/>
              <a:ext cx="1222427" cy="557405"/>
            </a:xfrm>
            <a:prstGeom prst="rect">
              <a:avLst/>
            </a:prstGeom>
          </p:spPr>
        </p:pic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4E0A03BF-3EC0-4B18-8294-D51F3F9C6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78895" y="4990146"/>
              <a:ext cx="908333" cy="600159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E5006E3C-E9B1-4C4C-B915-1D1CDD618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4118" t="15651" r="8351" b="6865"/>
            <a:stretch/>
          </p:blipFill>
          <p:spPr>
            <a:xfrm>
              <a:off x="7530054" y="4840795"/>
              <a:ext cx="2057401" cy="685026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28100079-269B-4D3D-97FC-9E6F7E73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83054" y="3994140"/>
              <a:ext cx="1318340" cy="1071360"/>
            </a:xfrm>
            <a:prstGeom prst="rect">
              <a:avLst/>
            </a:prstGeom>
          </p:spPr>
        </p:pic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1C3E96FD-B266-4A2C-98A1-352073A4E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8375" t="12881" r="8925" b="9961"/>
            <a:stretch/>
          </p:blipFill>
          <p:spPr>
            <a:xfrm>
              <a:off x="9489408" y="3461533"/>
              <a:ext cx="2270760" cy="998896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630554AB-6661-438D-A3BC-619365471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78744" y="3451981"/>
              <a:ext cx="2278119" cy="1447644"/>
            </a:xfrm>
            <a:prstGeom prst="rect">
              <a:avLst/>
            </a:prstGeom>
          </p:spPr>
        </p:pic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0BC60A2D-2E6D-4283-BA00-4702E72E0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32750" y="5539872"/>
              <a:ext cx="3100820" cy="600159"/>
            </a:xfrm>
            <a:prstGeom prst="rect">
              <a:avLst/>
            </a:prstGeom>
          </p:spPr>
        </p:pic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CF282866-63AA-42A3-9477-EF4E9AC686E4}"/>
              </a:ext>
            </a:extLst>
          </p:cNvPr>
          <p:cNvSpPr/>
          <p:nvPr/>
        </p:nvSpPr>
        <p:spPr>
          <a:xfrm>
            <a:off x="6995160" y="2590800"/>
            <a:ext cx="4747260" cy="3451860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D75884D-0EC5-43BB-91CC-F31553BACCE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6028032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1324C9C-5C15-49F1-8BE9-FA4F9AD69852}"/>
              </a:ext>
            </a:extLst>
          </p:cNvPr>
          <p:cNvSpPr txBox="1"/>
          <p:nvPr/>
        </p:nvSpPr>
        <p:spPr>
          <a:xfrm>
            <a:off x="886220" y="2042045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b="1" dirty="0"/>
              <a:t>Redigera vägnät och företeelser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0DF976E-409A-4E6A-AE56-72E99731B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56" y="2570517"/>
            <a:ext cx="4320000" cy="347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C9F21E3-F2F7-49A8-9FED-B54D9A7A7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56" y="5206154"/>
            <a:ext cx="4320000" cy="54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917D8FF-DB0A-4B0F-B309-C831D3C2D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56" y="3297091"/>
            <a:ext cx="4320000" cy="53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19C90D23-79DB-4C1B-A5B4-F0EAC65496AF}"/>
              </a:ext>
            </a:extLst>
          </p:cNvPr>
          <p:cNvSpPr txBox="1"/>
          <p:nvPr/>
        </p:nvSpPr>
        <p:spPr>
          <a:xfrm>
            <a:off x="886220" y="1380132"/>
            <a:ext cx="904264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TDOK 2021:0028 Regler vid ajourhållning av NVDB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77A5791D-400F-454F-986F-C74730A855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99" y="2670518"/>
            <a:ext cx="3871671" cy="2901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A3DB412E-65F8-493A-B331-3543EFF6D2EF}"/>
              </a:ext>
            </a:extLst>
          </p:cNvPr>
          <p:cNvSpPr txBox="1"/>
          <p:nvPr/>
        </p:nvSpPr>
        <p:spPr>
          <a:xfrm>
            <a:off x="1182553" y="2497235"/>
            <a:ext cx="11753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Nya objekt</a:t>
            </a:r>
          </a:p>
          <a:p>
            <a:endParaRPr lang="sv-SE" sz="1600" dirty="0"/>
          </a:p>
          <a:p>
            <a:endParaRPr lang="sv-SE" sz="1600" dirty="0"/>
          </a:p>
          <a:p>
            <a:pPr>
              <a:tabLst>
                <a:tab pos="182563" algn="l"/>
              </a:tabLst>
            </a:pPr>
            <a:r>
              <a:rPr lang="sv-SE" sz="1600" dirty="0"/>
              <a:t>Förändring</a:t>
            </a: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endParaRPr lang="sv-SE" sz="1600" dirty="0"/>
          </a:p>
          <a:p>
            <a:pPr defTabSz="715963">
              <a:tabLst>
                <a:tab pos="541338" algn="l"/>
                <a:tab pos="715963" algn="l"/>
              </a:tabLst>
            </a:pPr>
            <a:r>
              <a:rPr lang="sv-SE" sz="1600" dirty="0"/>
              <a:t>Avslutning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Rättning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B2446596-A536-4B42-B6F7-524798BAA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56" y="4253007"/>
            <a:ext cx="4320000" cy="51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EF96F420-D15E-4329-A02A-7E6C79B5A604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278404968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1324C9C-5C15-49F1-8BE9-FA4F9AD69852}"/>
              </a:ext>
            </a:extLst>
          </p:cNvPr>
          <p:cNvSpPr txBox="1"/>
          <p:nvPr/>
        </p:nvSpPr>
        <p:spPr>
          <a:xfrm>
            <a:off x="886220" y="2316365"/>
            <a:ext cx="65357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b="1" dirty="0"/>
              <a:t>Historik</a:t>
            </a:r>
            <a:br>
              <a:rPr lang="sv-SE" b="1" dirty="0"/>
            </a:br>
            <a:r>
              <a:rPr lang="sv-SE" sz="1500" dirty="0"/>
              <a:t>Från-datum, till-datum</a:t>
            </a:r>
            <a:br>
              <a:rPr lang="sv-SE" sz="1500" dirty="0"/>
            </a:br>
            <a:r>
              <a:rPr lang="sv-SE" sz="1500" dirty="0"/>
              <a:t>Fiktivt datum</a:t>
            </a:r>
          </a:p>
          <a:p>
            <a:pPr defTabSz="358775"/>
            <a:endParaRPr lang="sv-SE" dirty="0"/>
          </a:p>
          <a:p>
            <a:pPr defTabSz="358775"/>
            <a:endParaRPr lang="sv-SE" dirty="0"/>
          </a:p>
          <a:p>
            <a:pPr defTabSz="358775"/>
            <a:br>
              <a:rPr lang="sv-SE" dirty="0"/>
            </a:br>
            <a:endParaRPr lang="sv-SE" dirty="0"/>
          </a:p>
          <a:p>
            <a:pPr marL="285750" indent="-285750" defTabSz="358775">
              <a:buFont typeface="Wingdings" panose="05000000000000000000" pitchFamily="2" charset="2"/>
              <a:buChar char="§"/>
            </a:pPr>
            <a:r>
              <a:rPr lang="sv-SE" b="1" dirty="0"/>
              <a:t>Fallbeskrivningar</a:t>
            </a:r>
            <a:r>
              <a:rPr lang="sv-SE" dirty="0"/>
              <a:t> – vanligt förekommande typfall</a:t>
            </a:r>
            <a:br>
              <a:rPr lang="sv-SE" dirty="0"/>
            </a:br>
            <a:r>
              <a:rPr lang="sv-SE" sz="1500" dirty="0"/>
              <a:t>Förbättring av geometri</a:t>
            </a:r>
            <a:br>
              <a:rPr lang="sv-SE" sz="1500" dirty="0"/>
            </a:br>
            <a:r>
              <a:rPr lang="sv-SE" sz="1500" dirty="0"/>
              <a:t>Förändring av korsningar</a:t>
            </a:r>
            <a:br>
              <a:rPr lang="sv-SE" sz="1500" dirty="0"/>
            </a:br>
            <a:r>
              <a:rPr lang="sv-SE" sz="1500" dirty="0"/>
              <a:t>Förändring av vägavsnitt</a:t>
            </a:r>
            <a:br>
              <a:rPr lang="sv-SE" sz="1500" dirty="0"/>
            </a:br>
            <a:r>
              <a:rPr lang="sv-SE" sz="1500" dirty="0"/>
              <a:t>Gränsdragning vid förändring som påverkar både kommunal/statlig väg</a:t>
            </a:r>
          </a:p>
          <a:p>
            <a:r>
              <a:rPr lang="sv-SE" dirty="0"/>
              <a:t>	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61690B-26D8-495D-A03E-9082A9020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222" y="3224479"/>
            <a:ext cx="4680000" cy="41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4C0939BF-CB75-4AE2-8957-C1EED06AB39A}"/>
              </a:ext>
            </a:extLst>
          </p:cNvPr>
          <p:cNvSpPr txBox="1"/>
          <p:nvPr/>
        </p:nvSpPr>
        <p:spPr>
          <a:xfrm>
            <a:off x="886220" y="1380132"/>
            <a:ext cx="904264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TDOK 2021:0028 Regler vid ajourhållning av NVDB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4E5F575F-C04D-4027-904E-113227E12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3" y="2316366"/>
            <a:ext cx="3745776" cy="249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49BC6AD-7923-4BEB-BD71-13931FE110AF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152458047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juni 2025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C0939BF-CB75-4AE2-8957-C1EED06AB39A}"/>
              </a:ext>
            </a:extLst>
          </p:cNvPr>
          <p:cNvSpPr txBox="1"/>
          <p:nvPr/>
        </p:nvSpPr>
        <p:spPr>
          <a:xfrm>
            <a:off x="886220" y="1380132"/>
            <a:ext cx="904264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TDOK 2021:0029 Regler vid leverans till NVDB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5786418-4187-4FBB-AFAD-E8044D60AE47}"/>
              </a:ext>
            </a:extLst>
          </p:cNvPr>
          <p:cNvSpPr txBox="1"/>
          <p:nvPr/>
        </p:nvSpPr>
        <p:spPr>
          <a:xfrm>
            <a:off x="886220" y="2193249"/>
            <a:ext cx="60937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b="1" dirty="0"/>
              <a:t>Syfte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b="1" dirty="0"/>
              <a:t>Vägnätets omfattning i NVDB</a:t>
            </a:r>
            <a:br>
              <a:rPr lang="sv-SE" b="1" dirty="0"/>
            </a:br>
            <a:r>
              <a:rPr lang="sv-SE" sz="1500" dirty="0"/>
              <a:t>Vägnät som </a:t>
            </a:r>
            <a:r>
              <a:rPr lang="sv-SE" sz="1500" u="sng" dirty="0"/>
              <a:t>alltid ska </a:t>
            </a:r>
            <a:r>
              <a:rPr lang="sv-SE" sz="1500" dirty="0"/>
              <a:t>levereras</a:t>
            </a:r>
            <a:br>
              <a:rPr lang="sv-SE" sz="1500" dirty="0"/>
            </a:br>
            <a:r>
              <a:rPr lang="sv-SE" sz="1500" dirty="0"/>
              <a:t>Vägnät som </a:t>
            </a:r>
            <a:r>
              <a:rPr lang="sv-SE" sz="1500" u="sng" dirty="0"/>
              <a:t>kan</a:t>
            </a:r>
            <a:r>
              <a:rPr lang="sv-SE" sz="1500" dirty="0"/>
              <a:t> levereras</a:t>
            </a:r>
            <a:br>
              <a:rPr lang="sv-SE" sz="1500" dirty="0"/>
            </a:br>
            <a:r>
              <a:rPr lang="sv-SE" sz="1500" dirty="0"/>
              <a:t>Vägnät som </a:t>
            </a:r>
            <a:r>
              <a:rPr lang="sv-SE" sz="1500" u="sng" dirty="0"/>
              <a:t>inte</a:t>
            </a:r>
            <a:r>
              <a:rPr lang="sv-SE" sz="1500" dirty="0"/>
              <a:t> ska levereras</a:t>
            </a:r>
          </a:p>
          <a:p>
            <a:endParaRPr lang="sv-S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b="1" dirty="0"/>
              <a:t>Olika sätt att leverera data</a:t>
            </a:r>
          </a:p>
          <a:p>
            <a:endParaRPr lang="sv-SE" sz="1600" b="1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C81DA3-B6B3-4C7D-977A-AE5D0E908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287" y="2595969"/>
            <a:ext cx="4680000" cy="40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F63AAA7-B281-4E2C-9223-779D3B57ED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67" y="2188457"/>
            <a:ext cx="2340186" cy="351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72B03C9-9185-4E3A-BA7D-C8CFF75DB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224" y="4875788"/>
            <a:ext cx="4680000" cy="82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ratbubbla: rektangel med rundade hörn 1">
            <a:extLst>
              <a:ext uri="{FF2B5EF4-FFF2-40B4-BE49-F238E27FC236}">
                <a16:creationId xmlns:a16="http://schemas.microsoft.com/office/drawing/2014/main" id="{96A60B0E-9443-49A8-B850-AD648CD579E0}"/>
              </a:ext>
            </a:extLst>
          </p:cNvPr>
          <p:cNvSpPr/>
          <p:nvPr/>
        </p:nvSpPr>
        <p:spPr>
          <a:xfrm>
            <a:off x="4892527" y="3557122"/>
            <a:ext cx="1592939" cy="321039"/>
          </a:xfrm>
          <a:prstGeom prst="wedgeRoundRectCallout">
            <a:avLst>
              <a:gd name="adj1" fmla="val -111580"/>
              <a:gd name="adj2" fmla="val 78446"/>
              <a:gd name="adj3" fmla="val 1666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Se listan kap. 5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67C3950-9E27-44B0-915C-1370A9A453BE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225466023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2021-10-20T22:00:00+00:00</Dokumentdatum_x0020_NY>
    <Skapat_x0020_av_x0020_NY xmlns="Trafikverket">Göransson Staffan, UHvädi Konsult</Skapat_x0020_av_x0020_NY>
    <TRVversionNY xmlns="Trafikverket">0.2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Props1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80BD662-5DA5-4401-9BAE-20DBDA3C6EA6}">
  <ds:schemaRefs>
    <ds:schemaRef ds:uri="http://schemas.openxmlformats.org/package/2006/metadata/core-properties"/>
    <ds:schemaRef ds:uri="http://purl.org/dc/dcmitype/"/>
    <ds:schemaRef ds:uri="Trafikverket"/>
    <ds:schemaRef ds:uri="http://purl.org/dc/terms/"/>
    <ds:schemaRef ds:uri="http://schemas.microsoft.com/office/2006/documentManagement/types"/>
    <ds:schemaRef ds:uri="http://schemas.microsoft.com/office/2006/metadata/properties"/>
    <ds:schemaRef ds:uri="a0fc29a5-e8c2-4770-ab5a-0e35f67373e1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3429</TotalTime>
  <Words>937</Words>
  <Application>Microsoft Office PowerPoint</Application>
  <PresentationFormat>Anpassad</PresentationFormat>
  <Paragraphs>221</Paragraphs>
  <Slides>21</Slides>
  <Notes>21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21</vt:i4>
      </vt:variant>
      <vt:variant>
        <vt:lpstr>Anpassade bildspel</vt:lpstr>
      </vt:variant>
      <vt:variant>
        <vt:i4>1</vt:i4>
      </vt:variant>
    </vt:vector>
  </HeadingPairs>
  <TitlesOfParts>
    <vt:vector size="33" baseType="lpstr">
      <vt:lpstr>Arial</vt:lpstr>
      <vt:lpstr>Bell Gothic Black</vt:lpstr>
      <vt:lpstr>Bell Gothic Light</vt:lpstr>
      <vt:lpstr>Calibri</vt:lpstr>
      <vt:lpstr>Open Sans</vt:lpstr>
      <vt:lpstr>Open Sans</vt:lpstr>
      <vt:lpstr>Wingdings</vt:lpstr>
      <vt:lpstr>1_startbild logo</vt:lpstr>
      <vt:lpstr>2_startbild logo</vt:lpstr>
      <vt:lpstr>2_Ämne/tema namn på talare</vt:lpstr>
      <vt:lpstr>1_Office-tema</vt:lpstr>
      <vt:lpstr>PowerPoint-presentation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Webbinarie juni 2025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Göransson Staffan, UHväda</cp:lastModifiedBy>
  <cp:revision>296</cp:revision>
  <dcterms:created xsi:type="dcterms:W3CDTF">2021-03-30T09:55:20Z</dcterms:created>
  <dcterms:modified xsi:type="dcterms:W3CDTF">2025-06-16T12:39:00Z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