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5"/>
    <p:sldMasterId id="2147483738" r:id="rId6"/>
    <p:sldMasterId id="2147483731" r:id="rId7"/>
    <p:sldMasterId id="2147483725" r:id="rId8"/>
  </p:sldMasterIdLst>
  <p:notesMasterIdLst>
    <p:notesMasterId r:id="rId24"/>
  </p:notesMasterIdLst>
  <p:handoutMasterIdLst>
    <p:handoutMasterId r:id="rId25"/>
  </p:handoutMasterIdLst>
  <p:sldIdLst>
    <p:sldId id="725" r:id="rId9"/>
    <p:sldId id="732" r:id="rId10"/>
    <p:sldId id="770" r:id="rId11"/>
    <p:sldId id="771" r:id="rId12"/>
    <p:sldId id="772" r:id="rId13"/>
    <p:sldId id="773" r:id="rId14"/>
    <p:sldId id="774" r:id="rId15"/>
    <p:sldId id="775" r:id="rId16"/>
    <p:sldId id="777" r:id="rId17"/>
    <p:sldId id="778" r:id="rId18"/>
    <p:sldId id="779" r:id="rId19"/>
    <p:sldId id="780" r:id="rId20"/>
    <p:sldId id="781" r:id="rId21"/>
    <p:sldId id="754" r:id="rId22"/>
    <p:sldId id="740" r:id="rId23"/>
  </p:sldIdLst>
  <p:sldSz cx="12126913" cy="6858000"/>
  <p:notesSz cx="9144000" cy="6858000"/>
  <p:custShowLst>
    <p:custShow name="Test1" id="0">
      <p:sldLst/>
    </p:custShow>
  </p:custShowLst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öjd Stina, UHnvf" initials="FSU" lastIdx="200" clrIdx="0">
    <p:extLst>
      <p:ext uri="{19B8F6BF-5375-455C-9EA6-DF929625EA0E}">
        <p15:presenceInfo xmlns:p15="http://schemas.microsoft.com/office/powerpoint/2012/main" userId="S-1-5-21-3282178652-2823510310-3805757255-423658" providerId="AD"/>
      </p:ext>
    </p:extLst>
  </p:cmAuthor>
  <p:cmAuthor id="2" name="Elfwing Yngwe, UHväda Konsult" initials="EYUK" lastIdx="36" clrIdx="1">
    <p:extLst>
      <p:ext uri="{19B8F6BF-5375-455C-9EA6-DF929625EA0E}">
        <p15:presenceInfo xmlns:p15="http://schemas.microsoft.com/office/powerpoint/2012/main" userId="S-1-5-21-3282178652-2823510310-3805757255-8923" providerId="AD"/>
      </p:ext>
    </p:extLst>
  </p:cmAuthor>
  <p:cmAuthor id="3" name="Åström Åsa, UHvädi" initials="ÅÅU" lastIdx="17" clrIdx="2">
    <p:extLst>
      <p:ext uri="{19B8F6BF-5375-455C-9EA6-DF929625EA0E}">
        <p15:presenceInfo xmlns:p15="http://schemas.microsoft.com/office/powerpoint/2012/main" userId="S-1-5-21-3282178652-2823510310-3805757255-8652" providerId="AD"/>
      </p:ext>
    </p:extLst>
  </p:cmAuthor>
  <p:cmAuthor id="4" name="Göransson Staffan, UHvädi Konsult" initials="GSUK" lastIdx="2" clrIdx="3">
    <p:extLst>
      <p:ext uri="{19B8F6BF-5375-455C-9EA6-DF929625EA0E}">
        <p15:presenceInfo xmlns:p15="http://schemas.microsoft.com/office/powerpoint/2012/main" userId="S-1-5-21-3282178652-2823510310-3805757255-5307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FF7C80"/>
    <a:srgbClr val="77D795"/>
    <a:srgbClr val="3BC566"/>
    <a:srgbClr val="4ACA72"/>
    <a:srgbClr val="34B25B"/>
    <a:srgbClr val="298B47"/>
    <a:srgbClr val="E27F00"/>
    <a:srgbClr val="F9E6D1"/>
    <a:srgbClr val="DEE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 autoAdjust="0"/>
    <p:restoredTop sz="79241" autoAdjust="0"/>
  </p:normalViewPr>
  <p:slideViewPr>
    <p:cSldViewPr snapToGrid="0">
      <p:cViewPr varScale="1">
        <p:scale>
          <a:sx n="89" d="100"/>
          <a:sy n="89" d="100"/>
        </p:scale>
        <p:origin x="1662" y="90"/>
      </p:cViewPr>
      <p:guideLst>
        <p:guide orient="horz" pos="2160"/>
        <p:guide pos="37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9" d="100"/>
          <a:sy n="109" d="100"/>
        </p:scale>
        <p:origin x="165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F425B34-1DFE-4C52-8B4F-32D6793076A7}" type="datetimeFigureOut">
              <a:rPr lang="sv-SE"/>
              <a:pPr>
                <a:defRPr/>
              </a:pPr>
              <a:t>2025-11-19</a:t>
            </a:fld>
            <a:endParaRPr lang="sv-SE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r>
              <a:rPr lang="sv-SE"/>
              <a:t>indatastod@trafikverket.se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C9373A4-397E-4E21-A295-6EDD2B3D3A5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23316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A073F4F-D731-4C1E-A56D-4BF22DC87330}" type="datetimeFigureOut">
              <a:rPr lang="sv-SE"/>
              <a:pPr>
                <a:defRPr/>
              </a:pPr>
              <a:t>2025-11-19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298700" y="514350"/>
            <a:ext cx="45466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sv-SE"/>
              <a:t>indatastod@trafikverket.se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A2E70D1-CE96-4DC2-85BE-F93092C95A7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0893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i="0" baseline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3259121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975468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3033604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2066447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3624069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baseline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2361540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28379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baseline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3888033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1161016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333852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1025256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2289966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818526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4248297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3442920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812" userDrawn="1">
          <p15:clr>
            <a:srgbClr val="FBAE40"/>
          </p15:clr>
        </p15:guide>
        <p15:guide id="4" orient="horz" pos="1321" userDrawn="1">
          <p15:clr>
            <a:srgbClr val="A4A3A4"/>
          </p15:clr>
        </p15:guide>
        <p15:guide id="5" pos="902" userDrawn="1">
          <p15:clr>
            <a:srgbClr val="A4A3A4"/>
          </p15:clr>
        </p15:guide>
        <p15:guide id="6" orient="horz" pos="1979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2863637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punktlista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853123" y="1989138"/>
            <a:ext cx="4993495" cy="36801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bakgrundstexten</a:t>
            </a:r>
            <a:endParaRPr lang="en-GB" noProof="0" dirty="0"/>
          </a:p>
          <a:p>
            <a:pPr lvl="1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två</a:t>
            </a:r>
            <a:endParaRPr lang="en-GB" noProof="0" dirty="0"/>
          </a:p>
          <a:p>
            <a:pPr lvl="2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tre</a:t>
            </a:r>
            <a:endParaRPr lang="en-GB" noProof="0" dirty="0"/>
          </a:p>
          <a:p>
            <a:pPr lvl="3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fyra</a:t>
            </a:r>
            <a:endParaRPr lang="en-GB" noProof="0" dirty="0"/>
          </a:p>
          <a:p>
            <a:pPr lvl="4"/>
            <a:r>
              <a:rPr lang="en-GB" noProof="0" dirty="0" err="1"/>
              <a:t>Nivå</a:t>
            </a:r>
            <a:r>
              <a:rPr lang="en-GB" noProof="0" dirty="0"/>
              <a:t>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1296428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2534234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för att skriva tema/ämne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Förnamn Efternamn Titel</a:t>
            </a:r>
          </a:p>
        </p:txBody>
      </p:sp>
    </p:spTree>
    <p:extLst>
      <p:ext uri="{BB962C8B-B14F-4D97-AF65-F5344CB8AC3E}">
        <p14:creationId xmlns:p14="http://schemas.microsoft.com/office/powerpoint/2010/main" val="232557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050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20">
          <p15:clr>
            <a:srgbClr val="FBAE40"/>
          </p15:clr>
        </p15:guide>
        <p15:guide id="3" pos="812">
          <p15:clr>
            <a:srgbClr val="FBAE40"/>
          </p15:clr>
        </p15:guide>
        <p15:guide id="4" orient="horz" pos="1298" userDrawn="1">
          <p15:clr>
            <a:srgbClr val="A4A3A4"/>
          </p15:clr>
        </p15:guide>
        <p15:guide id="5" pos="902">
          <p15:clr>
            <a:srgbClr val="A4A3A4"/>
          </p15:clr>
        </p15:guide>
        <p15:guide id="6" orient="horz" pos="1979">
          <p15:clr>
            <a:srgbClr val="F26B43"/>
          </p15:clr>
        </p15:guide>
        <p15:guide id="7" orient="horz" pos="935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för att skriva tema/ämne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Förnamn Efternamn Titel</a:t>
            </a:r>
          </a:p>
        </p:txBody>
      </p:sp>
    </p:spTree>
    <p:extLst>
      <p:ext uri="{BB962C8B-B14F-4D97-AF65-F5344CB8AC3E}">
        <p14:creationId xmlns:p14="http://schemas.microsoft.com/office/powerpoint/2010/main" val="171606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för att skriva tema/ämne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Förnamn Efternamn Titel</a:t>
            </a:r>
          </a:p>
        </p:txBody>
      </p:sp>
    </p:spTree>
    <p:extLst>
      <p:ext uri="{BB962C8B-B14F-4D97-AF65-F5344CB8AC3E}">
        <p14:creationId xmlns:p14="http://schemas.microsoft.com/office/powerpoint/2010/main" val="415142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Ämne/tema namn på ta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348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321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2001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för att skriva tema/ämne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Förnamn Efternamn Titel</a:t>
            </a:r>
          </a:p>
        </p:txBody>
      </p:sp>
    </p:spTree>
    <p:extLst>
      <p:ext uri="{BB962C8B-B14F-4D97-AF65-F5344CB8AC3E}">
        <p14:creationId xmlns:p14="http://schemas.microsoft.com/office/powerpoint/2010/main" val="34494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54538" y="1989138"/>
            <a:ext cx="9743757" cy="2296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Bell Gothic Light"/>
                <a:cs typeface="Bell Gothic Light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853123" y="1240093"/>
            <a:ext cx="9733597" cy="61509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8138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54538" y="1989138"/>
            <a:ext cx="9743757" cy="2296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Bell Gothic Light"/>
                <a:cs typeface="Bell Gothic Light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853123" y="1240093"/>
            <a:ext cx="9733597" cy="61509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705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480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1253" userDrawn="1">
          <p15:clr>
            <a:srgbClr val="F26B43"/>
          </p15:clr>
        </p15:guide>
        <p15:guide id="7" orient="horz" pos="1094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853123" y="1989138"/>
            <a:ext cx="9733597" cy="36801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bakgrundstexten</a:t>
            </a:r>
            <a:endParaRPr lang="en-GB" noProof="0" dirty="0"/>
          </a:p>
          <a:p>
            <a:pPr lvl="1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två</a:t>
            </a:r>
            <a:endParaRPr lang="en-GB" noProof="0" dirty="0"/>
          </a:p>
          <a:p>
            <a:pPr lvl="2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tre</a:t>
            </a:r>
            <a:endParaRPr lang="en-GB" noProof="0" dirty="0"/>
          </a:p>
          <a:p>
            <a:pPr lvl="3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fyra</a:t>
            </a:r>
            <a:endParaRPr lang="en-GB" noProof="0" dirty="0"/>
          </a:p>
          <a:p>
            <a:pPr lvl="4"/>
            <a:r>
              <a:rPr lang="en-GB" noProof="0" dirty="0" err="1"/>
              <a:t>Nivå</a:t>
            </a:r>
            <a:r>
              <a:rPr lang="en-GB" noProof="0" dirty="0"/>
              <a:t>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468299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480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1253" userDrawn="1">
          <p15:clr>
            <a:srgbClr val="F26B43"/>
          </p15:clr>
        </p15:guide>
        <p15:guide id="7" orient="horz" pos="1094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-1" y="-20043"/>
            <a:ext cx="12126911" cy="6974757"/>
          </a:xfrm>
          <a:prstGeom prst="rect">
            <a:avLst/>
          </a:prstGeom>
          <a:solidFill>
            <a:srgbClr val="E27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10" y="833554"/>
            <a:ext cx="4651888" cy="46961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sldNum="0" hdr="0" dt="0"/>
  <p:txStyles>
    <p:titleStyle>
      <a:lvl1pPr algn="ctr" defTabSz="457138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65" y="654154"/>
            <a:ext cx="5188770" cy="518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4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1" r:id="rId2"/>
  </p:sldLayoutIdLst>
  <p:hf sldNum="0" hd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2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34" y="182516"/>
            <a:ext cx="1211032" cy="1191939"/>
          </a:xfrm>
          <a:prstGeom prst="rect">
            <a:avLst/>
          </a:prstGeom>
        </p:spPr>
      </p:pic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51898" y="6364654"/>
            <a:ext cx="148492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>
                    <a:lumMod val="50000"/>
                  </a:schemeClr>
                </a:solidFill>
                <a:latin typeface="Bell Gothic Ligh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16723" y="6364654"/>
            <a:ext cx="2655277" cy="35682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>
                    <a:lumMod val="50000"/>
                  </a:schemeClr>
                </a:solidFill>
                <a:latin typeface="Bell Gothic Light"/>
              </a:defRPr>
            </a:lvl1pPr>
          </a:lstStyle>
          <a:p>
            <a:pPr>
              <a:defRPr/>
            </a:pPr>
            <a:r>
              <a:rPr lang="sv-SE"/>
              <a:t>indatastod@trafikverket.se</a:t>
            </a:r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814981" y="6364654"/>
            <a:ext cx="1994877" cy="34754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>
                    <a:lumMod val="50000"/>
                  </a:schemeClr>
                </a:solidFill>
                <a:latin typeface="Calibri" pitchFamily="31" charset="0"/>
              </a:defRPr>
            </a:lvl1pPr>
          </a:lstStyle>
          <a:p>
            <a:pPr>
              <a:defRPr/>
            </a:pPr>
            <a:fld id="{20D37FCA-3DE3-40B4-AA6D-F4C03BA9DED3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r="-1"/>
          <a:stretch/>
        </p:blipFill>
        <p:spPr>
          <a:xfrm>
            <a:off x="-28279" y="6302788"/>
            <a:ext cx="12155192" cy="55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9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4" r:id="rId2"/>
    <p:sldLayoutId id="2147483759" r:id="rId3"/>
    <p:sldLayoutId id="2147483761" r:id="rId4"/>
  </p:sldLayoutIdLst>
  <p:hf sldNum="0" hd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r="-1"/>
          <a:stretch/>
        </p:blipFill>
        <p:spPr>
          <a:xfrm>
            <a:off x="-28279" y="6302788"/>
            <a:ext cx="12155192" cy="55521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34" y="182516"/>
            <a:ext cx="1211032" cy="119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5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5" r:id="rId3"/>
    <p:sldLayoutId id="2147483736" r:id="rId4"/>
    <p:sldLayoutId id="2147483737" r:id="rId5"/>
    <p:sldLayoutId id="2147483760" r:id="rId6"/>
  </p:sldLayoutIdLst>
  <p:hf sldNum="0" hd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indatastod@trafikverket.s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nvdb.se/sv/dataleverantor/leverera-data-vagnat-och-foreteelser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indatastod@trafikverket.s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8279705" y="488515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2FE817DD-1404-4AD9-9906-F0A4EEFCDFBC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50000"/>
                  </a:schemeClr>
                </a:solidFill>
              </a:rPr>
              <a:t>Konfidentialitetsnivå: 1 – Ej känsligt</a:t>
            </a:r>
          </a:p>
        </p:txBody>
      </p:sp>
    </p:spTree>
    <p:extLst>
      <p:ext uri="{BB962C8B-B14F-4D97-AF65-F5344CB8AC3E}">
        <p14:creationId xmlns:p14="http://schemas.microsoft.com/office/powerpoint/2010/main" val="41984043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/>
              <a:t>Webbinarie nov 2025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86219" y="1380132"/>
            <a:ext cx="3875903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Tekniska system – ”xml”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24101FB-327E-4179-84BF-2D1A47C96D9B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A95A76D9-99E3-4930-8513-E2AD6292AAA6}"/>
              </a:ext>
            </a:extLst>
          </p:cNvPr>
          <p:cNvSpPr txBox="1"/>
          <p:nvPr/>
        </p:nvSpPr>
        <p:spPr>
          <a:xfrm>
            <a:off x="536646" y="2371765"/>
            <a:ext cx="3782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Skapar ärende lokalt i sitt system – synkroniserat med NVDB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Genomför de förändringar som ska levereras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6693AC07-524C-4E93-921D-989CB5C383BB}"/>
              </a:ext>
            </a:extLst>
          </p:cNvPr>
          <p:cNvSpPr txBox="1"/>
          <p:nvPr/>
        </p:nvSpPr>
        <p:spPr>
          <a:xfrm>
            <a:off x="536646" y="3387989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Validering/kontroll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238EA4E7-02E3-43BA-86D1-6C52A46CEBB1}"/>
              </a:ext>
            </a:extLst>
          </p:cNvPr>
          <p:cNvSpPr txBox="1"/>
          <p:nvPr/>
        </p:nvSpPr>
        <p:spPr>
          <a:xfrm>
            <a:off x="541211" y="3850215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Leverans 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EE80874A-A04D-4A8B-AE91-D9E54D2EF265}"/>
              </a:ext>
            </a:extLst>
          </p:cNvPr>
          <p:cNvSpPr txBox="1"/>
          <p:nvPr/>
        </p:nvSpPr>
        <p:spPr>
          <a:xfrm>
            <a:off x="536646" y="4312903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strike="sngStrike" dirty="0">
                <a:solidFill>
                  <a:schemeClr val="bg1">
                    <a:lumMod val="75000"/>
                  </a:schemeClr>
                </a:solidFill>
              </a:rPr>
              <a:t>Manuell registrering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08CE5CB9-B071-4B15-9C6F-947F1C3AA751}"/>
              </a:ext>
            </a:extLst>
          </p:cNvPr>
          <p:cNvSpPr txBox="1"/>
          <p:nvPr/>
        </p:nvSpPr>
        <p:spPr>
          <a:xfrm>
            <a:off x="536646" y="4774667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Direktincheckning</a:t>
            </a:r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48C741DE-2774-4FB3-BBF1-C3D711D7A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766" y="2936666"/>
            <a:ext cx="6637568" cy="2381095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9799237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/>
              <a:t>Webbinarie nov 2025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86219" y="1380132"/>
            <a:ext cx="3875903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Tekniska system – ”xml”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24101FB-327E-4179-84BF-2D1A47C96D9B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A95A76D9-99E3-4930-8513-E2AD6292AAA6}"/>
              </a:ext>
            </a:extLst>
          </p:cNvPr>
          <p:cNvSpPr txBox="1"/>
          <p:nvPr/>
        </p:nvSpPr>
        <p:spPr>
          <a:xfrm>
            <a:off x="541210" y="2371765"/>
            <a:ext cx="3782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Skapar ärende lokalt i sitt system – synkroniserat med NVDB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Genomför de förändringar som ska levereras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6693AC07-524C-4E93-921D-989CB5C383BB}"/>
              </a:ext>
            </a:extLst>
          </p:cNvPr>
          <p:cNvSpPr txBox="1"/>
          <p:nvPr/>
        </p:nvSpPr>
        <p:spPr>
          <a:xfrm>
            <a:off x="536646" y="3397738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Validering/kontroll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238EA4E7-02E3-43BA-86D1-6C52A46CEBB1}"/>
              </a:ext>
            </a:extLst>
          </p:cNvPr>
          <p:cNvSpPr txBox="1"/>
          <p:nvPr/>
        </p:nvSpPr>
        <p:spPr>
          <a:xfrm>
            <a:off x="541211" y="3850215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Leverans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BA79A98-64FD-4C5E-9CB4-2255271D4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164" y="2094767"/>
            <a:ext cx="6825185" cy="3418622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id="{1A41FB55-9419-46FA-8D7E-007CF41B4CDF}"/>
              </a:ext>
            </a:extLst>
          </p:cNvPr>
          <p:cNvCxnSpPr/>
          <p:nvPr/>
        </p:nvCxnSpPr>
        <p:spPr>
          <a:xfrm>
            <a:off x="5010928" y="4127214"/>
            <a:ext cx="665595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ak pilkoppling 23">
            <a:extLst>
              <a:ext uri="{FF2B5EF4-FFF2-40B4-BE49-F238E27FC236}">
                <a16:creationId xmlns:a16="http://schemas.microsoft.com/office/drawing/2014/main" id="{026B66E4-E3A0-46F7-8696-9F1922DEDF39}"/>
              </a:ext>
            </a:extLst>
          </p:cNvPr>
          <p:cNvCxnSpPr>
            <a:cxnSpLocks/>
          </p:cNvCxnSpPr>
          <p:nvPr/>
        </p:nvCxnSpPr>
        <p:spPr>
          <a:xfrm>
            <a:off x="6317319" y="4324532"/>
            <a:ext cx="572368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ak pilkoppling 25">
            <a:extLst>
              <a:ext uri="{FF2B5EF4-FFF2-40B4-BE49-F238E27FC236}">
                <a16:creationId xmlns:a16="http://schemas.microsoft.com/office/drawing/2014/main" id="{5C2835A1-290F-4F80-899A-0F4258AABD4C}"/>
              </a:ext>
            </a:extLst>
          </p:cNvPr>
          <p:cNvCxnSpPr>
            <a:cxnSpLocks/>
          </p:cNvCxnSpPr>
          <p:nvPr/>
        </p:nvCxnSpPr>
        <p:spPr>
          <a:xfrm flipV="1">
            <a:off x="7231188" y="3744819"/>
            <a:ext cx="0" cy="38239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ak pilkoppling 30">
            <a:extLst>
              <a:ext uri="{FF2B5EF4-FFF2-40B4-BE49-F238E27FC236}">
                <a16:creationId xmlns:a16="http://schemas.microsoft.com/office/drawing/2014/main" id="{F3B813EA-F54D-4007-96E4-ADD96C95301E}"/>
              </a:ext>
            </a:extLst>
          </p:cNvPr>
          <p:cNvCxnSpPr>
            <a:cxnSpLocks/>
          </p:cNvCxnSpPr>
          <p:nvPr/>
        </p:nvCxnSpPr>
        <p:spPr>
          <a:xfrm flipV="1">
            <a:off x="7350393" y="2988208"/>
            <a:ext cx="586966" cy="24818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Rak pilkoppling 32">
            <a:extLst>
              <a:ext uri="{FF2B5EF4-FFF2-40B4-BE49-F238E27FC236}">
                <a16:creationId xmlns:a16="http://schemas.microsoft.com/office/drawing/2014/main" id="{71A8E979-71D1-4524-8DE0-484E5833D49D}"/>
              </a:ext>
            </a:extLst>
          </p:cNvPr>
          <p:cNvCxnSpPr>
            <a:cxnSpLocks/>
          </p:cNvCxnSpPr>
          <p:nvPr/>
        </p:nvCxnSpPr>
        <p:spPr>
          <a:xfrm>
            <a:off x="7995838" y="3538131"/>
            <a:ext cx="790016" cy="8498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Rak pilkoppling 38">
            <a:extLst>
              <a:ext uri="{FF2B5EF4-FFF2-40B4-BE49-F238E27FC236}">
                <a16:creationId xmlns:a16="http://schemas.microsoft.com/office/drawing/2014/main" id="{1BD727E7-E675-49FE-8E33-F48251BA4BC0}"/>
              </a:ext>
            </a:extLst>
          </p:cNvPr>
          <p:cNvCxnSpPr>
            <a:cxnSpLocks/>
          </p:cNvCxnSpPr>
          <p:nvPr/>
        </p:nvCxnSpPr>
        <p:spPr>
          <a:xfrm flipV="1">
            <a:off x="7995838" y="3232690"/>
            <a:ext cx="1084051" cy="28404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ruta 20">
            <a:extLst>
              <a:ext uri="{FF2B5EF4-FFF2-40B4-BE49-F238E27FC236}">
                <a16:creationId xmlns:a16="http://schemas.microsoft.com/office/drawing/2014/main" id="{08CE5CB9-B071-4B15-9C6F-947F1C3AA751}"/>
              </a:ext>
            </a:extLst>
          </p:cNvPr>
          <p:cNvSpPr txBox="1"/>
          <p:nvPr/>
        </p:nvSpPr>
        <p:spPr>
          <a:xfrm>
            <a:off x="536646" y="4774667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Direktincheckning</a:t>
            </a:r>
          </a:p>
        </p:txBody>
      </p:sp>
    </p:spTree>
    <p:extLst>
      <p:ext uri="{BB962C8B-B14F-4D97-AF65-F5344CB8AC3E}">
        <p14:creationId xmlns:p14="http://schemas.microsoft.com/office/powerpoint/2010/main" val="3047618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/>
              <a:t>Webbinarie nov 2025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86219" y="1380132"/>
            <a:ext cx="3875903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Tekniska system – ”xml”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24101FB-327E-4179-84BF-2D1A47C96D9B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06724AD-0F3C-4DCD-AE20-8E9DF9EEA15E}"/>
              </a:ext>
            </a:extLst>
          </p:cNvPr>
          <p:cNvSpPr txBox="1"/>
          <p:nvPr/>
        </p:nvSpPr>
        <p:spPr>
          <a:xfrm>
            <a:off x="3607805" y="2326741"/>
            <a:ext cx="2711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Manuell incheckning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EED41383-7220-47E5-B99D-E13C5BEA3699}"/>
              </a:ext>
            </a:extLst>
          </p:cNvPr>
          <p:cNvSpPr txBox="1"/>
          <p:nvPr/>
        </p:nvSpPr>
        <p:spPr>
          <a:xfrm>
            <a:off x="6573776" y="2326741"/>
            <a:ext cx="2479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Direktincheckning</a:t>
            </a:r>
            <a:endParaRPr lang="sv-S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lustecken 3">
            <a:extLst>
              <a:ext uri="{FF2B5EF4-FFF2-40B4-BE49-F238E27FC236}">
                <a16:creationId xmlns:a16="http://schemas.microsoft.com/office/drawing/2014/main" id="{44CDF4E8-EB48-4EEF-8A10-53E657FB8746}"/>
              </a:ext>
            </a:extLst>
          </p:cNvPr>
          <p:cNvSpPr/>
          <p:nvPr/>
        </p:nvSpPr>
        <p:spPr>
          <a:xfrm>
            <a:off x="2300344" y="2888515"/>
            <a:ext cx="987591" cy="956397"/>
          </a:xfrm>
          <a:prstGeom prst="mathPlus">
            <a:avLst/>
          </a:prstGeom>
          <a:gradFill flip="none" rotWithShape="1">
            <a:gsLst>
              <a:gs pos="0">
                <a:srgbClr val="77D795">
                  <a:shade val="30000"/>
                  <a:satMod val="115000"/>
                </a:srgbClr>
              </a:gs>
              <a:gs pos="50000">
                <a:srgbClr val="77D795">
                  <a:shade val="67500"/>
                  <a:satMod val="115000"/>
                </a:srgbClr>
              </a:gs>
              <a:gs pos="100000">
                <a:srgbClr val="77D795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Minustecken 5">
            <a:extLst>
              <a:ext uri="{FF2B5EF4-FFF2-40B4-BE49-F238E27FC236}">
                <a16:creationId xmlns:a16="http://schemas.microsoft.com/office/drawing/2014/main" id="{25B10B96-492F-4CC6-9B8F-572DD475355D}"/>
              </a:ext>
            </a:extLst>
          </p:cNvPr>
          <p:cNvSpPr/>
          <p:nvPr/>
        </p:nvSpPr>
        <p:spPr>
          <a:xfrm>
            <a:off x="2281344" y="4406208"/>
            <a:ext cx="1085652" cy="591166"/>
          </a:xfrm>
          <a:prstGeom prst="mathMinus">
            <a:avLst/>
          </a:prstGeom>
          <a:gradFill flip="none" rotWithShape="1">
            <a:gsLst>
              <a:gs pos="0">
                <a:srgbClr val="FF7C80">
                  <a:shade val="30000"/>
                  <a:satMod val="115000"/>
                </a:srgbClr>
              </a:gs>
              <a:gs pos="50000">
                <a:srgbClr val="FF7C80">
                  <a:shade val="67500"/>
                  <a:satMod val="115000"/>
                </a:srgbClr>
              </a:gs>
              <a:gs pos="100000">
                <a:srgbClr val="FF7C8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B91E8D17-EFD3-44AB-8BB9-D6CF72BF213D}"/>
              </a:ext>
            </a:extLst>
          </p:cNvPr>
          <p:cNvSpPr txBox="1"/>
          <p:nvPr/>
        </p:nvSpPr>
        <p:spPr>
          <a:xfrm>
            <a:off x="3607802" y="2904018"/>
            <a:ext cx="2630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Kontroll av erfarna experter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99F9527C-E47A-4846-ACEF-08270C0B170B}"/>
              </a:ext>
            </a:extLst>
          </p:cNvPr>
          <p:cNvSpPr txBox="1"/>
          <p:nvPr/>
        </p:nvSpPr>
        <p:spPr>
          <a:xfrm>
            <a:off x="3607805" y="3264334"/>
            <a:ext cx="27115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Trafikverkets ajourhållare har större möjlighet att ”hoppa över” fel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AE1D2E30-11A1-4E2B-B53E-B6C7CA35480B}"/>
              </a:ext>
            </a:extLst>
          </p:cNvPr>
          <p:cNvSpPr txBox="1"/>
          <p:nvPr/>
        </p:nvSpPr>
        <p:spPr>
          <a:xfrm>
            <a:off x="3607802" y="4399020"/>
            <a:ext cx="2455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Långsammare hantering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1A67786D-99D2-4E5F-9DC2-E4E231587EC5}"/>
              </a:ext>
            </a:extLst>
          </p:cNvPr>
          <p:cNvSpPr txBox="1"/>
          <p:nvPr/>
        </p:nvSpPr>
        <p:spPr>
          <a:xfrm>
            <a:off x="3607801" y="4710156"/>
            <a:ext cx="2308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Många återsända ärenden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BBE6D06D-0F62-454E-99E7-32E581B983BC}"/>
              </a:ext>
            </a:extLst>
          </p:cNvPr>
          <p:cNvSpPr txBox="1"/>
          <p:nvPr/>
        </p:nvSpPr>
        <p:spPr>
          <a:xfrm>
            <a:off x="6573774" y="2904017"/>
            <a:ext cx="2308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Snabbare registrering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58FCAC48-0C87-4911-8DDF-466314FBCD13}"/>
              </a:ext>
            </a:extLst>
          </p:cNvPr>
          <p:cNvSpPr txBox="1"/>
          <p:nvPr/>
        </p:nvSpPr>
        <p:spPr>
          <a:xfrm>
            <a:off x="6573774" y="3229358"/>
            <a:ext cx="381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Mer aktuella uppgifter – minskat tidsglapp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3AAC3617-B6E2-4E63-8E1C-277A24CCCD79}"/>
              </a:ext>
            </a:extLst>
          </p:cNvPr>
          <p:cNvSpPr txBox="1"/>
          <p:nvPr/>
        </p:nvSpPr>
        <p:spPr>
          <a:xfrm>
            <a:off x="6573774" y="3537135"/>
            <a:ext cx="3647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Större kontroll över vad som checkas in</a:t>
            </a: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AAA981EB-3E6E-4E6A-A2E4-79430B9DA5A1}"/>
              </a:ext>
            </a:extLst>
          </p:cNvPr>
          <p:cNvSpPr txBox="1"/>
          <p:nvPr/>
        </p:nvSpPr>
        <p:spPr>
          <a:xfrm>
            <a:off x="6573774" y="4394014"/>
            <a:ext cx="2308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Konflikter i data</a:t>
            </a: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D9A0C4C2-8D25-4500-8C35-4D06D3CA94D0}"/>
              </a:ext>
            </a:extLst>
          </p:cNvPr>
          <p:cNvSpPr txBox="1"/>
          <p:nvPr/>
        </p:nvSpPr>
        <p:spPr>
          <a:xfrm>
            <a:off x="6573773" y="4701791"/>
            <a:ext cx="2308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Schabloner blir fel</a:t>
            </a: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DCC4C835-C787-44D9-880F-DD3AF064A116}"/>
              </a:ext>
            </a:extLst>
          </p:cNvPr>
          <p:cNvSpPr txBox="1"/>
          <p:nvPr/>
        </p:nvSpPr>
        <p:spPr>
          <a:xfrm>
            <a:off x="6573773" y="5009304"/>
            <a:ext cx="2308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Glapp i företeelser</a:t>
            </a:r>
          </a:p>
        </p:txBody>
      </p:sp>
    </p:spTree>
    <p:extLst>
      <p:ext uri="{BB962C8B-B14F-4D97-AF65-F5344CB8AC3E}">
        <p14:creationId xmlns:p14="http://schemas.microsoft.com/office/powerpoint/2010/main" val="3864108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9" grpId="0"/>
      <p:bldP spid="32" grpId="0"/>
      <p:bldP spid="34" grpId="0"/>
      <p:bldP spid="35" grpId="0"/>
      <p:bldP spid="36" grpId="0"/>
      <p:bldP spid="37" grpId="0"/>
      <p:bldP spid="38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/>
              <a:t>Webbinarie nov 2025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86219" y="1380132"/>
            <a:ext cx="5761469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Godkända system för leverans till NVDB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24101FB-327E-4179-84BF-2D1A47C96D9B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21430CB-9AC9-4405-8914-BA516345B0F7}"/>
              </a:ext>
            </a:extLst>
          </p:cNvPr>
          <p:cNvSpPr txBox="1"/>
          <p:nvPr/>
        </p:nvSpPr>
        <p:spPr>
          <a:xfrm>
            <a:off x="1362108" y="2525418"/>
            <a:ext cx="2962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Process för godkännande: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871DABEF-9BE7-459C-B4F8-48B6A696EB71}"/>
              </a:ext>
            </a:extLst>
          </p:cNvPr>
          <p:cNvSpPr txBox="1"/>
          <p:nvPr/>
        </p:nvSpPr>
        <p:spPr>
          <a:xfrm>
            <a:off x="1508412" y="2940913"/>
            <a:ext cx="29626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Ansökan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Tekniska tester – typfall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Godkännande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99B772FF-33EA-4D91-9CB8-B20FFD4AAA2F}"/>
              </a:ext>
            </a:extLst>
          </p:cNvPr>
          <p:cNvSpPr txBox="1"/>
          <p:nvPr/>
        </p:nvSpPr>
        <p:spPr>
          <a:xfrm>
            <a:off x="6320821" y="3244334"/>
            <a:ext cx="2962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Godkända system idag: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0575DC67-A2E4-43BF-A309-3E94AD5D723C}"/>
              </a:ext>
            </a:extLst>
          </p:cNvPr>
          <p:cNvSpPr txBox="1"/>
          <p:nvPr/>
        </p:nvSpPr>
        <p:spPr>
          <a:xfrm>
            <a:off x="6467125" y="3659829"/>
            <a:ext cx="32685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err="1"/>
              <a:t>Gaida</a:t>
            </a:r>
            <a:r>
              <a:rPr lang="sv-SE" sz="1400" dirty="0"/>
              <a:t> (tidigare Geosecma) – LVDB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ISY-Road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TNE-Editor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5994502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1753271E-AA48-4F0E-90B5-643A7E32C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24883">
            <a:off x="6882218" y="551126"/>
            <a:ext cx="3565617" cy="4751670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  <p:sp>
        <p:nvSpPr>
          <p:cNvPr id="5" name="textruta 4"/>
          <p:cNvSpPr txBox="1"/>
          <p:nvPr/>
        </p:nvSpPr>
        <p:spPr>
          <a:xfrm>
            <a:off x="8535936" y="6362640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4"/>
              </a:rPr>
              <a:t>indatastod@trafikverket.se</a:t>
            </a:r>
            <a:endParaRPr lang="sv-SE" b="1" dirty="0"/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692283" y="1280547"/>
            <a:ext cx="5371173" cy="439293"/>
          </a:xfrm>
          <a:prstGeom prst="rect">
            <a:avLst/>
          </a:prstGeom>
        </p:spPr>
        <p:txBody>
          <a:bodyPr/>
          <a:lstStyle>
            <a:lvl1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 baseline="0">
                <a:solidFill>
                  <a:srgbClr val="E27F00"/>
                </a:solidFill>
                <a:latin typeface="Bell Gothic Black"/>
                <a:ea typeface="ＭＳ Ｐゴシック" pitchFamily="31" charset="-128"/>
                <a:cs typeface="Bell Gothic Black"/>
              </a:defRPr>
            </a:lvl1pPr>
            <a:lvl2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2pPr>
            <a:lvl3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3pPr>
            <a:lvl4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4pPr>
            <a:lvl5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5pPr>
            <a:lvl6pPr marL="457138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6pPr>
            <a:lvl7pPr marL="914276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7pPr>
            <a:lvl8pPr marL="1371414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8pPr>
            <a:lvl9pPr marL="1828553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9pPr>
          </a:lstStyle>
          <a:p>
            <a:pPr algn="l"/>
            <a:r>
              <a:rPr lang="sv-SE" sz="2400" b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Uppföljning och kvalitetskontroller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854354" y="2076804"/>
            <a:ext cx="3924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NVDB - Datavalideringar</a:t>
            </a:r>
          </a:p>
        </p:txBody>
      </p:sp>
      <p:sp>
        <p:nvSpPr>
          <p:cNvPr id="9" name="Platshållare för text 2"/>
          <p:cNvSpPr txBox="1">
            <a:spLocks/>
          </p:cNvSpPr>
          <p:nvPr/>
        </p:nvSpPr>
        <p:spPr>
          <a:xfrm>
            <a:off x="854354" y="2496189"/>
            <a:ext cx="5522048" cy="2151116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Datavalideringskontroller med syfte att regelbundet fånga upp brister</a:t>
            </a:r>
          </a:p>
          <a:p>
            <a:pPr lvl="1"/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Fullständighetskontroller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Företeelser som skall vara heltäckande; var saknas det utbredningar?</a:t>
            </a:r>
          </a:p>
          <a:p>
            <a:pPr lvl="1"/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Sambandskontroller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Företeelsers förekomst eller attributvärde, som villkoras av vilka värden vissa andra företeelser har.</a:t>
            </a:r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Frekvens på kontrollerna</a:t>
            </a:r>
          </a:p>
          <a:p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Kommunicering av resultaten – </a:t>
            </a:r>
            <a:r>
              <a:rPr lang="sv-S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Kommunamn.gpkg</a:t>
            </a:r>
            <a:endParaRPr lang="sv-S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800" dirty="0"/>
          </a:p>
        </p:txBody>
      </p:sp>
      <p:sp>
        <p:nvSpPr>
          <p:cNvPr id="3" name="textruta 2"/>
          <p:cNvSpPr txBox="1"/>
          <p:nvPr/>
        </p:nvSpPr>
        <p:spPr>
          <a:xfrm>
            <a:off x="3512423" y="5624834"/>
            <a:ext cx="3308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u="sng" dirty="0">
                <a:solidFill>
                  <a:srgbClr val="0070C0"/>
                </a:solidFill>
              </a:rPr>
              <a:t>lastkajen@trafikverket.se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93E60430-87C6-46B0-8B0A-E13FC33815B0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  <p:sp>
        <p:nvSpPr>
          <p:cNvPr id="13" name="Rubrik 6">
            <a:extLst>
              <a:ext uri="{FF2B5EF4-FFF2-40B4-BE49-F238E27FC236}">
                <a16:creationId xmlns:a16="http://schemas.microsoft.com/office/drawing/2014/main" id="{A44AE5E9-F733-471A-85E3-24B3139B83A3}"/>
              </a:ext>
            </a:extLst>
          </p:cNvPr>
          <p:cNvSpPr txBox="1">
            <a:spLocks/>
          </p:cNvSpPr>
          <p:nvPr/>
        </p:nvSpPr>
        <p:spPr>
          <a:xfrm>
            <a:off x="703340" y="690975"/>
            <a:ext cx="4226107" cy="4728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 baseline="0">
                <a:solidFill>
                  <a:srgbClr val="E27F00"/>
                </a:solidFill>
                <a:latin typeface="Bell Gothic Black"/>
                <a:ea typeface="ＭＳ Ｐゴシック" pitchFamily="31" charset="-128"/>
                <a:cs typeface="Bell Gothic Black"/>
              </a:defRPr>
            </a:lvl1pPr>
            <a:lvl2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2pPr>
            <a:lvl3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3pPr>
            <a:lvl4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4pPr>
            <a:lvl5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5pPr>
            <a:lvl6pPr marL="457138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6pPr>
            <a:lvl7pPr marL="914276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7pPr>
            <a:lvl8pPr marL="1371414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8pPr>
            <a:lvl9pPr marL="1828553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9pPr>
          </a:lstStyle>
          <a:p>
            <a:pPr algn="l"/>
            <a:r>
              <a:rPr lang="sv-SE" sz="2400" dirty="0"/>
              <a:t>Webbinarie nov 2025</a:t>
            </a:r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6801285C-15FD-4092-A8A0-57A2941DE8F9}"/>
              </a:ext>
            </a:extLst>
          </p:cNvPr>
          <p:cNvSpPr/>
          <p:nvPr/>
        </p:nvSpPr>
        <p:spPr>
          <a:xfrm rot="21281374">
            <a:off x="7004641" y="4408826"/>
            <a:ext cx="1912754" cy="4001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9A93ADDC-3634-4BFE-BCEF-52FF94C971B1}"/>
              </a:ext>
            </a:extLst>
          </p:cNvPr>
          <p:cNvSpPr txBox="1"/>
          <p:nvPr/>
        </p:nvSpPr>
        <p:spPr>
          <a:xfrm>
            <a:off x="854354" y="4556444"/>
            <a:ext cx="2780721" cy="134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54" indent="-342854" defTabSz="457138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sv-SE" sz="1400" dirty="0">
                <a:latin typeface="Arial" panose="020B0604020202020204" pitchFamily="34" charset="0"/>
                <a:ea typeface="ＭＳ Ｐゴシック" pitchFamily="31" charset="-128"/>
                <a:cs typeface="Arial" panose="020B0604020202020204" pitchFamily="34" charset="0"/>
              </a:rPr>
              <a:t>327 kontrollfrågor</a:t>
            </a:r>
          </a:p>
          <a:p>
            <a:pPr marL="800054" lvl="2" indent="-342854" defTabSz="457138" eaLnBrk="0" hangingPunct="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sv-SE" sz="1400" dirty="0">
                <a:latin typeface="Arial" panose="020B0604020202020204" pitchFamily="34" charset="0"/>
                <a:ea typeface="ＭＳ Ｐゴシック" pitchFamily="31" charset="-128"/>
                <a:cs typeface="Arial" panose="020B0604020202020204" pitchFamily="34" charset="0"/>
              </a:rPr>
              <a:t>Glapp/överlapp</a:t>
            </a:r>
          </a:p>
          <a:p>
            <a:pPr marL="800054" lvl="2" indent="-342854" defTabSz="457138" eaLnBrk="0" hangingPunct="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sv-SE" sz="1400" dirty="0">
                <a:latin typeface="Arial" panose="020B0604020202020204" pitchFamily="34" charset="0"/>
                <a:ea typeface="ＭＳ Ｐゴシック" pitchFamily="31" charset="-128"/>
                <a:cs typeface="Arial" panose="020B0604020202020204" pitchFamily="34" charset="0"/>
              </a:rPr>
              <a:t>Brist</a:t>
            </a:r>
          </a:p>
          <a:p>
            <a:pPr marL="800054" lvl="2" indent="-342854" defTabSz="457138" eaLnBrk="0" hangingPunct="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sv-SE" sz="1400" dirty="0">
                <a:latin typeface="Arial" panose="020B0604020202020204" pitchFamily="34" charset="0"/>
                <a:ea typeface="ＭＳ Ｐゴシック" pitchFamily="31" charset="-128"/>
                <a:cs typeface="Arial" panose="020B0604020202020204" pitchFamily="34" charset="0"/>
              </a:rPr>
              <a:t>Övertalighet</a:t>
            </a:r>
          </a:p>
          <a:p>
            <a:pPr marL="800054" lvl="2" indent="-342854" defTabSz="457138" eaLnBrk="0" hangingPunct="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sv-SE" sz="1400" dirty="0">
                <a:latin typeface="Arial" panose="020B0604020202020204" pitchFamily="34" charset="0"/>
                <a:ea typeface="ＭＳ Ｐゴシック" pitchFamily="31" charset="-128"/>
                <a:cs typeface="Arial" panose="020B0604020202020204" pitchFamily="34" charset="0"/>
              </a:rPr>
              <a:t>Samband</a:t>
            </a:r>
          </a:p>
        </p:txBody>
      </p:sp>
    </p:spTree>
    <p:extLst>
      <p:ext uri="{BB962C8B-B14F-4D97-AF65-F5344CB8AC3E}">
        <p14:creationId xmlns:p14="http://schemas.microsoft.com/office/powerpoint/2010/main" val="65779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" grpId="0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42963" y="2427316"/>
            <a:ext cx="1456400" cy="640080"/>
          </a:xfrm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7" name="Rubrik 6"/>
          <p:cNvSpPr>
            <a:spLocks noGrp="1"/>
          </p:cNvSpPr>
          <p:nvPr>
            <p:ph type="ctrTitle"/>
          </p:nvPr>
        </p:nvSpPr>
        <p:spPr>
          <a:xfrm>
            <a:off x="1770091" y="2132261"/>
            <a:ext cx="4867881" cy="61509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sv-SE" sz="4800" dirty="0"/>
              <a:t>Frågor??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5201742" y="4102161"/>
            <a:ext cx="5575300" cy="738664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sv-SE" sz="2400" dirty="0">
                <a:hlinkClick r:id="rId3"/>
              </a:rPr>
              <a:t>indatastod@trafikverket.se</a:t>
            </a:r>
            <a:endParaRPr lang="sv-SE" sz="2400" dirty="0"/>
          </a:p>
          <a:p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E8082B0-2B50-4746-915F-EBBFF250CDF2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</p:spTree>
    <p:extLst>
      <p:ext uri="{BB962C8B-B14F-4D97-AF65-F5344CB8AC3E}">
        <p14:creationId xmlns:p14="http://schemas.microsoft.com/office/powerpoint/2010/main" val="406982218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1085726" y="2521797"/>
            <a:ext cx="5415055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/>
              <a:t>Introduktion</a:t>
            </a:r>
          </a:p>
          <a:p>
            <a:pPr marL="0" indent="0">
              <a:buNone/>
            </a:pPr>
            <a:endParaRPr lang="sv-SE" sz="1400" dirty="0"/>
          </a:p>
          <a:p>
            <a:r>
              <a:rPr lang="sv-SE" sz="1400" dirty="0"/>
              <a:t>E-post</a:t>
            </a:r>
          </a:p>
          <a:p>
            <a:r>
              <a:rPr lang="sv-SE" sz="1400" dirty="0"/>
              <a:t>NVDB på karta</a:t>
            </a:r>
          </a:p>
          <a:p>
            <a:r>
              <a:rPr lang="sv-SE" sz="1400" dirty="0"/>
              <a:t>NVDB-Dataleverans</a:t>
            </a:r>
          </a:p>
          <a:p>
            <a:r>
              <a:rPr lang="sv-SE" sz="1400" dirty="0"/>
              <a:t>Tekniska system</a:t>
            </a:r>
          </a:p>
          <a:p>
            <a:r>
              <a:rPr lang="sv-SE" sz="1400" dirty="0"/>
              <a:t>Direktincheckning</a:t>
            </a:r>
          </a:p>
          <a:p>
            <a:endParaRPr lang="sv-SE" sz="1400" dirty="0"/>
          </a:p>
          <a:p>
            <a:r>
              <a:rPr lang="sv-SE" sz="1400" dirty="0"/>
              <a:t>Uppföljning och kvalitetskontroller</a:t>
            </a:r>
          </a:p>
          <a:p>
            <a:pPr marL="0" indent="0">
              <a:buNone/>
            </a:pPr>
            <a:endParaRPr lang="sv-SE" sz="1400" dirty="0"/>
          </a:p>
          <a:p>
            <a:r>
              <a:rPr lang="sv-SE" sz="1400" dirty="0"/>
              <a:t>Frågor</a:t>
            </a:r>
          </a:p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/>
              <a:t>Webbinarie nov 2025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1177164" y="1729267"/>
            <a:ext cx="9554335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– Leveranssätt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EFD0590-A26B-4A25-AB05-7C37166628B7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</p:spTree>
    <p:extLst>
      <p:ext uri="{BB962C8B-B14F-4D97-AF65-F5344CB8AC3E}">
        <p14:creationId xmlns:p14="http://schemas.microsoft.com/office/powerpoint/2010/main" val="1077198099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/>
              <a:t>Webbinarie nov 2025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86220" y="1380132"/>
            <a:ext cx="3697812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Introduktion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24101FB-327E-4179-84BF-2D1A47C96D9B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7CA78D04-008F-4D6D-BD42-3182AA5504B1}"/>
              </a:ext>
            </a:extLst>
          </p:cNvPr>
          <p:cNvSpPr txBox="1"/>
          <p:nvPr/>
        </p:nvSpPr>
        <p:spPr>
          <a:xfrm>
            <a:off x="886219" y="2078403"/>
            <a:ext cx="6483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Avtal – dataleveransbilagor och leveransområden – Data till NVDB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E268EDE5-99E0-4501-9DD7-F72F840EB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04803">
            <a:off x="7907456" y="1416934"/>
            <a:ext cx="3639058" cy="2429214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E6402F78-C6F2-4D50-BF4A-FA8E2618B5A7}"/>
              </a:ext>
            </a:extLst>
          </p:cNvPr>
          <p:cNvSpPr txBox="1"/>
          <p:nvPr/>
        </p:nvSpPr>
        <p:spPr>
          <a:xfrm>
            <a:off x="886219" y="2878759"/>
            <a:ext cx="6483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När ska leverans ske? 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4B2A8724-4D3F-460C-B12D-1F961AD27094}"/>
              </a:ext>
            </a:extLst>
          </p:cNvPr>
          <p:cNvSpPr txBox="1"/>
          <p:nvPr/>
        </p:nvSpPr>
        <p:spPr>
          <a:xfrm>
            <a:off x="886219" y="3980376"/>
            <a:ext cx="6483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u="sng" dirty="0"/>
              <a:t>Hur</a:t>
            </a:r>
            <a:r>
              <a:rPr lang="sv-SE" sz="1600" dirty="0"/>
              <a:t> ska det levereras?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C5789C7E-BF00-4A86-8EC2-16A159134BE0}"/>
              </a:ext>
            </a:extLst>
          </p:cNvPr>
          <p:cNvSpPr txBox="1"/>
          <p:nvPr/>
        </p:nvSpPr>
        <p:spPr>
          <a:xfrm>
            <a:off x="886219" y="3427665"/>
            <a:ext cx="6483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Vad ska levereras? 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268EC792-891B-46F7-9558-68C3BA2B87D2}"/>
              </a:ext>
            </a:extLst>
          </p:cNvPr>
          <p:cNvSpPr txBox="1"/>
          <p:nvPr/>
        </p:nvSpPr>
        <p:spPr>
          <a:xfrm>
            <a:off x="2070134" y="5039661"/>
            <a:ext cx="7986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hlinkClick r:id="rId5"/>
              </a:rPr>
              <a:t>nvdb.se - Dataleverantör - Leverera data (vägnät och företeelser)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156333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/>
              <a:t>Webbinarie nov 2025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86220" y="1380132"/>
            <a:ext cx="3697812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När ska leverans ske?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24101FB-327E-4179-84BF-2D1A47C96D9B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E6E8BE8-B2D7-4506-860A-A39A77986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473" y="2491727"/>
            <a:ext cx="6077798" cy="2524477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2189368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/>
              <a:t>Webbinarie nov 2025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86220" y="1380132"/>
            <a:ext cx="3697812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Vad ska levereras?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24101FB-327E-4179-84BF-2D1A47C96D9B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D4D7970-63ED-450F-A7C5-0836F191B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090" y="1482935"/>
            <a:ext cx="5915851" cy="4067743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E2A1E003-CA5F-44DB-86AF-BAAE480A8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13" y="2619619"/>
            <a:ext cx="5080347" cy="3429000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6884926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/>
              <a:t>Webbinarie nov 2025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86220" y="1380132"/>
            <a:ext cx="3697812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 ska det levereras?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24101FB-327E-4179-84BF-2D1A47C96D9B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B6812FC-5843-43B9-AB7E-269467A38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1430" y="2239537"/>
            <a:ext cx="5925377" cy="3048425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1162203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37C8042-F9A6-4D85-9202-279BC7FE9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768" y="1107943"/>
            <a:ext cx="5590215" cy="4799854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/>
              <a:t>Webbinarie nov 2025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86220" y="1380132"/>
            <a:ext cx="3332696" cy="83099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NVDB på karta och NVDB-Dataleverans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4"/>
              </a:rPr>
              <a:t>indatastod@trafikverket.se</a:t>
            </a:r>
            <a:endParaRPr lang="sv-SE" b="1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24101FB-327E-4179-84BF-2D1A47C96D9B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8C94178A-13C6-4C13-97CF-3383CDD6D739}"/>
              </a:ext>
            </a:extLst>
          </p:cNvPr>
          <p:cNvSpPr/>
          <p:nvPr/>
        </p:nvSpPr>
        <p:spPr>
          <a:xfrm>
            <a:off x="5278170" y="4834550"/>
            <a:ext cx="2485086" cy="977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6A7FE37-01A1-4515-A735-B2C69F6219C1}"/>
              </a:ext>
            </a:extLst>
          </p:cNvPr>
          <p:cNvSpPr txBox="1"/>
          <p:nvPr/>
        </p:nvSpPr>
        <p:spPr>
          <a:xfrm>
            <a:off x="631745" y="2751147"/>
            <a:ext cx="3777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NVDB på karta – för allmänheten och för avvikelserapportering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85011B8A-7A1F-4CE0-8506-F05AC68E3116}"/>
              </a:ext>
            </a:extLst>
          </p:cNvPr>
          <p:cNvSpPr txBox="1"/>
          <p:nvPr/>
        </p:nvSpPr>
        <p:spPr>
          <a:xfrm>
            <a:off x="631744" y="3519464"/>
            <a:ext cx="4507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NVDB-Dataleverans – för inloggade användare vid leverans av data</a:t>
            </a:r>
          </a:p>
        </p:txBody>
      </p:sp>
    </p:spTree>
    <p:extLst>
      <p:ext uri="{BB962C8B-B14F-4D97-AF65-F5344CB8AC3E}">
        <p14:creationId xmlns:p14="http://schemas.microsoft.com/office/powerpoint/2010/main" val="2072729386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/>
              <a:t>Webbinarie nov 2025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86220" y="1380132"/>
            <a:ext cx="3332696" cy="83099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NVDB på karta och NVDB-Dataleverans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24101FB-327E-4179-84BF-2D1A47C96D9B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6A7FE37-01A1-4515-A735-B2C69F6219C1}"/>
              </a:ext>
            </a:extLst>
          </p:cNvPr>
          <p:cNvSpPr txBox="1"/>
          <p:nvPr/>
        </p:nvSpPr>
        <p:spPr>
          <a:xfrm>
            <a:off x="631746" y="2751147"/>
            <a:ext cx="379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>
                    <a:lumMod val="65000"/>
                  </a:schemeClr>
                </a:solidFill>
              </a:rPr>
              <a:t>NVDB på karta – för allmänheten och för avvikelserapportering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85011B8A-7A1F-4CE0-8506-F05AC68E3116}"/>
              </a:ext>
            </a:extLst>
          </p:cNvPr>
          <p:cNvSpPr txBox="1"/>
          <p:nvPr/>
        </p:nvSpPr>
        <p:spPr>
          <a:xfrm>
            <a:off x="631744" y="3519464"/>
            <a:ext cx="4507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>
                    <a:lumMod val="65000"/>
                  </a:schemeClr>
                </a:solidFill>
              </a:rPr>
              <a:t>NVDB-Dataleverans – för inloggade användare vid leverans av data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8181A0C-79AA-4684-B397-850F9801A6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145" y="1626645"/>
            <a:ext cx="7467738" cy="3604710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DF7D2FB6-F7BD-4853-8159-1FFF556AD396}"/>
              </a:ext>
            </a:extLst>
          </p:cNvPr>
          <p:cNvSpPr txBox="1"/>
          <p:nvPr/>
        </p:nvSpPr>
        <p:spPr>
          <a:xfrm>
            <a:off x="631743" y="4305240"/>
            <a:ext cx="4507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Webbinarie – april 2024</a:t>
            </a:r>
          </a:p>
        </p:txBody>
      </p:sp>
    </p:spTree>
    <p:extLst>
      <p:ext uri="{BB962C8B-B14F-4D97-AF65-F5344CB8AC3E}">
        <p14:creationId xmlns:p14="http://schemas.microsoft.com/office/powerpoint/2010/main" val="2464270117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/>
              <a:t>Webbinarie nov 2025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86219" y="1380132"/>
            <a:ext cx="3875903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Tekniska system – ”xml”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24101FB-327E-4179-84BF-2D1A47C96D9B}"/>
              </a:ext>
            </a:extLst>
          </p:cNvPr>
          <p:cNvSpPr txBox="1"/>
          <p:nvPr/>
        </p:nvSpPr>
        <p:spPr>
          <a:xfrm>
            <a:off x="0" y="658100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Konfidentialitetsnivå: 1 – Ej känsligt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A95A76D9-99E3-4930-8513-E2AD6292AAA6}"/>
              </a:ext>
            </a:extLst>
          </p:cNvPr>
          <p:cNvSpPr txBox="1"/>
          <p:nvPr/>
        </p:nvSpPr>
        <p:spPr>
          <a:xfrm>
            <a:off x="541210" y="2371765"/>
            <a:ext cx="3782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Skapar ärende lokalt i sitt system – synkroniserat med NVDB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Genomför de förändringar som ska levereras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6693AC07-524C-4E93-921D-989CB5C383BB}"/>
              </a:ext>
            </a:extLst>
          </p:cNvPr>
          <p:cNvSpPr txBox="1"/>
          <p:nvPr/>
        </p:nvSpPr>
        <p:spPr>
          <a:xfrm>
            <a:off x="536646" y="3387989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Validering/kontroll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238EA4E7-02E3-43BA-86D1-6C52A46CEBB1}"/>
              </a:ext>
            </a:extLst>
          </p:cNvPr>
          <p:cNvSpPr txBox="1"/>
          <p:nvPr/>
        </p:nvSpPr>
        <p:spPr>
          <a:xfrm>
            <a:off x="541211" y="3850215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Leverans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BA79A98-64FD-4C5E-9CB4-2255271D4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164" y="2094767"/>
            <a:ext cx="6825185" cy="3418622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id="{1A41FB55-9419-46FA-8D7E-007CF41B4CDF}"/>
              </a:ext>
            </a:extLst>
          </p:cNvPr>
          <p:cNvCxnSpPr/>
          <p:nvPr/>
        </p:nvCxnSpPr>
        <p:spPr>
          <a:xfrm>
            <a:off x="5010928" y="4127214"/>
            <a:ext cx="665595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ak pilkoppling 22">
            <a:extLst>
              <a:ext uri="{FF2B5EF4-FFF2-40B4-BE49-F238E27FC236}">
                <a16:creationId xmlns:a16="http://schemas.microsoft.com/office/drawing/2014/main" id="{D923793E-CAF3-431F-A135-9B0B5295F59E}"/>
              </a:ext>
            </a:extLst>
          </p:cNvPr>
          <p:cNvCxnSpPr/>
          <p:nvPr/>
        </p:nvCxnSpPr>
        <p:spPr>
          <a:xfrm>
            <a:off x="6159209" y="5275495"/>
            <a:ext cx="665595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ak pilkoppling 23">
            <a:extLst>
              <a:ext uri="{FF2B5EF4-FFF2-40B4-BE49-F238E27FC236}">
                <a16:creationId xmlns:a16="http://schemas.microsoft.com/office/drawing/2014/main" id="{026B66E4-E3A0-46F7-8696-9F1922DEDF39}"/>
              </a:ext>
            </a:extLst>
          </p:cNvPr>
          <p:cNvCxnSpPr>
            <a:cxnSpLocks/>
          </p:cNvCxnSpPr>
          <p:nvPr/>
        </p:nvCxnSpPr>
        <p:spPr>
          <a:xfrm>
            <a:off x="5947105" y="4323837"/>
            <a:ext cx="0" cy="85474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ak pilkoppling 25">
            <a:extLst>
              <a:ext uri="{FF2B5EF4-FFF2-40B4-BE49-F238E27FC236}">
                <a16:creationId xmlns:a16="http://schemas.microsoft.com/office/drawing/2014/main" id="{5C2835A1-290F-4F80-899A-0F4258AABD4C}"/>
              </a:ext>
            </a:extLst>
          </p:cNvPr>
          <p:cNvCxnSpPr>
            <a:cxnSpLocks/>
          </p:cNvCxnSpPr>
          <p:nvPr/>
        </p:nvCxnSpPr>
        <p:spPr>
          <a:xfrm flipV="1">
            <a:off x="7032012" y="4585478"/>
            <a:ext cx="0" cy="38239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ak pilkoppling 27">
            <a:extLst>
              <a:ext uri="{FF2B5EF4-FFF2-40B4-BE49-F238E27FC236}">
                <a16:creationId xmlns:a16="http://schemas.microsoft.com/office/drawing/2014/main" id="{375DFDC3-2CBF-47D2-8E68-53C74C9B84DB}"/>
              </a:ext>
            </a:extLst>
          </p:cNvPr>
          <p:cNvCxnSpPr>
            <a:cxnSpLocks/>
          </p:cNvCxnSpPr>
          <p:nvPr/>
        </p:nvCxnSpPr>
        <p:spPr>
          <a:xfrm>
            <a:off x="7718566" y="4600835"/>
            <a:ext cx="0" cy="38239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ak pilkoppling 30">
            <a:extLst>
              <a:ext uri="{FF2B5EF4-FFF2-40B4-BE49-F238E27FC236}">
                <a16:creationId xmlns:a16="http://schemas.microsoft.com/office/drawing/2014/main" id="{F3B813EA-F54D-4007-96E4-ADD96C95301E}"/>
              </a:ext>
            </a:extLst>
          </p:cNvPr>
          <p:cNvCxnSpPr>
            <a:cxnSpLocks/>
          </p:cNvCxnSpPr>
          <p:nvPr/>
        </p:nvCxnSpPr>
        <p:spPr>
          <a:xfrm flipV="1">
            <a:off x="7937359" y="3231366"/>
            <a:ext cx="525395" cy="188749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Rak pilkoppling 32">
            <a:extLst>
              <a:ext uri="{FF2B5EF4-FFF2-40B4-BE49-F238E27FC236}">
                <a16:creationId xmlns:a16="http://schemas.microsoft.com/office/drawing/2014/main" id="{71A8E979-71D1-4524-8DE0-484E5833D49D}"/>
              </a:ext>
            </a:extLst>
          </p:cNvPr>
          <p:cNvCxnSpPr>
            <a:cxnSpLocks/>
          </p:cNvCxnSpPr>
          <p:nvPr/>
        </p:nvCxnSpPr>
        <p:spPr>
          <a:xfrm flipV="1">
            <a:off x="8003732" y="4746866"/>
            <a:ext cx="786894" cy="49909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Rak pilkoppling 38">
            <a:extLst>
              <a:ext uri="{FF2B5EF4-FFF2-40B4-BE49-F238E27FC236}">
                <a16:creationId xmlns:a16="http://schemas.microsoft.com/office/drawing/2014/main" id="{1BD727E7-E675-49FE-8E33-F48251BA4BC0}"/>
              </a:ext>
            </a:extLst>
          </p:cNvPr>
          <p:cNvCxnSpPr>
            <a:cxnSpLocks/>
          </p:cNvCxnSpPr>
          <p:nvPr/>
        </p:nvCxnSpPr>
        <p:spPr>
          <a:xfrm flipV="1">
            <a:off x="7973789" y="3202762"/>
            <a:ext cx="1279502" cy="197582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ruta 19">
            <a:extLst>
              <a:ext uri="{FF2B5EF4-FFF2-40B4-BE49-F238E27FC236}">
                <a16:creationId xmlns:a16="http://schemas.microsoft.com/office/drawing/2014/main" id="{EE80874A-A04D-4A8B-AE91-D9E54D2EF265}"/>
              </a:ext>
            </a:extLst>
          </p:cNvPr>
          <p:cNvSpPr txBox="1"/>
          <p:nvPr/>
        </p:nvSpPr>
        <p:spPr>
          <a:xfrm>
            <a:off x="536646" y="4312441"/>
            <a:ext cx="378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Manuell registrering</a:t>
            </a:r>
          </a:p>
        </p:txBody>
      </p:sp>
    </p:spTree>
    <p:extLst>
      <p:ext uri="{BB962C8B-B14F-4D97-AF65-F5344CB8AC3E}">
        <p14:creationId xmlns:p14="http://schemas.microsoft.com/office/powerpoint/2010/main" val="3819660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0" grpId="0"/>
    </p:bldLst>
  </p:timing>
</p:sld>
</file>

<file path=ppt/theme/theme1.xml><?xml version="1.0" encoding="utf-8"?>
<a:theme xmlns:a="http://schemas.openxmlformats.org/drawingml/2006/main" name="1_startbild logo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5A56E023-8A30-4F78-BC3C-64FB6BC75F41}"/>
    </a:ext>
  </a:extLst>
</a:theme>
</file>

<file path=ppt/theme/theme2.xml><?xml version="1.0" encoding="utf-8"?>
<a:theme xmlns:a="http://schemas.openxmlformats.org/drawingml/2006/main" name="2_startbild logo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D4A4AB15-BA20-43F8-8468-5709253D5ED5}"/>
    </a:ext>
  </a:extLst>
</a:theme>
</file>

<file path=ppt/theme/theme3.xml><?xml version="1.0" encoding="utf-8"?>
<a:theme xmlns:a="http://schemas.openxmlformats.org/drawingml/2006/main" name="2_Ämne/tema namn på talare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368154D1-D5B3-46D9-8553-62F6A175A82A}"/>
    </a:ext>
  </a:extLst>
</a:theme>
</file>

<file path=ppt/theme/theme4.xml><?xml version="1.0" encoding="utf-8"?>
<a:theme xmlns:a="http://schemas.openxmlformats.org/drawingml/2006/main" name="1_Office-tema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8F83B684-922C-408B-B96C-417D8F10B384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ppladdat arbetsrumsdokument" ma:contentTypeID="0x0101002EE44F411E754ABAB6EB27FC7D8442BF00FBDC29B7F7B140FA848AB6ABEF7636D900F1895E12A6F3C849A0714188E5B04942" ma:contentTypeVersion="4" ma:contentTypeDescription="Skapa ett nytt dokument." ma:contentTypeScope="" ma:versionID="f35f253959b37b378d76142c8d407235">
  <xsd:schema xmlns:xsd="http://www.w3.org/2001/XMLSchema" xmlns:xs="http://www.w3.org/2001/XMLSchema" xmlns:p="http://schemas.microsoft.com/office/2006/metadata/properties" xmlns:ns1="Trafikverket" xmlns:ns3="a0fc29a5-e8c2-4770-ab5a-0e35f67373e1" targetNamespace="http://schemas.microsoft.com/office/2006/metadata/properties" ma:root="true" ma:fieldsID="d23bc5663fae010e8ff40bf66f6a8bbb" ns1:_="" ns3:_="">
    <xsd:import namespace="Trafikverket"/>
    <xsd:import namespace="a0fc29a5-e8c2-4770-ab5a-0e35f67373e1"/>
    <xsd:element name="properties">
      <xsd:complexType>
        <xsd:sequence>
          <xsd:element name="documentManagement">
            <xsd:complexType>
              <xsd:all>
                <xsd:element ref="ns1:Skapat_x0020_av_x0020_NY"/>
                <xsd:element ref="ns1:Dokumentdatum_x0020_NY"/>
                <xsd:element ref="ns1:TRVversionNY" minOccurs="0"/>
                <xsd:element ref="ns1:TrvDocumentTemplateId" minOccurs="0"/>
                <xsd:element ref="ns1:TrvDocumentTemplateVersion" minOccurs="0"/>
                <xsd:element ref="ns3:TrvUploadedDocumentTypeTaxHTField0" minOccurs="0"/>
                <xsd:element ref="ns3:TaxCatchAll" minOccurs="0"/>
                <xsd:element ref="ns3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Trafikverket" elementFormDefault="qualified">
    <xsd:import namespace="http://schemas.microsoft.com/office/2006/documentManagement/types"/>
    <xsd:import namespace="http://schemas.microsoft.com/office/infopath/2007/PartnerControls"/>
    <xsd:element name="Skapat_x0020_av_x0020_NY" ma:index="0" ma:displayName="Skapat av" ma:description="Namn och organisationsbeteckning för den person som skapat dokumentet." ma:internalName="TrvCreatedBy" ma:readOnly="false">
      <xsd:simpleType>
        <xsd:restriction base="dms:Text"/>
      </xsd:simpleType>
    </xsd:element>
    <xsd:element name="Dokumentdatum_x0020_NY" ma:index="2" ma:displayName="Dokumentdatum" ma:description="Datum för nuvarande version" ma:format="DateOnly" ma:internalName="TrvDocumentDate" ma:readOnly="false">
      <xsd:simpleType>
        <xsd:restriction base="dms:DateTime"/>
      </xsd:simpleType>
    </xsd:element>
    <xsd:element name="TRVversionNY" ma:index="8" nillable="true" ma:displayName="Version" ma:description="Dokumentets versionsnummer" ma:internalName="TrvVersion" ma:readOnly="true">
      <xsd:simpleType>
        <xsd:restriction base="dms:Text"/>
      </xsd:simpleType>
    </xsd:element>
    <xsd:element name="TrvDocumentTemplateId" ma:index="9" nillable="true" ma:displayName="TMALL-nummer" ma:description="Unik sträng eller nummer som identifierar dokumentmallen. Värdet sätts av respektive system." ma:internalName="TrvDocumentTemplateId" ma:readOnly="true">
      <xsd:simpleType>
        <xsd:restriction base="dms:Text"/>
      </xsd:simpleType>
    </xsd:element>
    <xsd:element name="TrvDocumentTemplateVersion" ma:index="10" nillable="true" ma:displayName="Mallversion" ma:description="Dokumentmallens versionsnummer" ma:internalName="TrvDocumentTemplateVers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fc29a5-e8c2-4770-ab5a-0e35f67373e1" elementFormDefault="qualified">
    <xsd:import namespace="http://schemas.microsoft.com/office/2006/documentManagement/types"/>
    <xsd:import namespace="http://schemas.microsoft.com/office/infopath/2007/PartnerControls"/>
    <xsd:element name="TrvUploadedDocumentTypeTaxHTField0" ma:index="13" ma:taxonomy="true" ma:internalName="TrvUploadedDocumentTypeTaxHTField0" ma:taxonomyFieldName="TrvUploadedDocumentType" ma:displayName="Dokumenttyp för uppladdade dokument" ma:readOnly="false" ma:fieldId="{eb96df49-af7b-4885-ae87-85b965eb0ad2}" ma:sspId="186cccb1-9fab-4187-b54f-d2fc3705fc8a" ma:termSetId="152f56a5-fdb2-4180-8a6e-79ef00400bc3" ma:anchorId="238613c4-8162-47c5-b0c8-3db178651ae8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4b28c2f6-f56f-4aeb-b69b-1f7e22a8d85f}" ma:internalName="TaxCatchAll" ma:showField="CatchAllData" ma:web="a0fc29a5-e8c2-4770-ab5a-0e35f67373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description="" ma:hidden="true" ma:list="{4b28c2f6-f56f-4aeb-b69b-1f7e22a8d85f}" ma:internalName="TaxCatchAllLabel" ma:readOnly="true" ma:showField="CatchAllDataLabel" ma:web="a0fc29a5-e8c2-4770-ab5a-0e35f67373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Innehållstyp"/>
        <xsd:element ref="dc:title" maxOccurs="1" ma:index="1" ma:displayName="Dokument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datum_x0020_NY xmlns="Trafikverket">2021-10-20T22:00:00+00:00</Dokumentdatum_x0020_NY>
    <Skapat_x0020_av_x0020_NY xmlns="Trafikverket">Göransson Staffan, UHvädi Konsult</Skapat_x0020_av_x0020_NY>
    <TRVversionNY xmlns="Trafikverket">0.2</TRVversionNY>
    <TaxCatchAll xmlns="a0fc29a5-e8c2-4770-ab5a-0e35f67373e1">
      <Value>28</Value>
    </TaxCatchAll>
    <TrvUploadedDocumentTypeTaxHTField0 xmlns="a0fc29a5-e8c2-4770-ab5a-0e35f67373e1">
      <Terms xmlns="http://schemas.microsoft.com/office/infopath/2007/PartnerControls">
        <TermInfo xmlns="http://schemas.microsoft.com/office/infopath/2007/PartnerControls">
          <TermName xmlns="http://schemas.microsoft.com/office/infopath/2007/PartnerControls">ARBETSMATERIAL</TermName>
          <TermId xmlns="http://schemas.microsoft.com/office/infopath/2007/PartnerControls">a2894791-a90f-4fd8-bd38-5426c743cb42</TermId>
        </TermInfo>
      </Terms>
    </TrvUploadedDocumentTypeTaxHTField0>
  </documentManagement>
</p:properties>
</file>

<file path=customXml/itemProps1.xml><?xml version="1.0" encoding="utf-8"?>
<ds:datastoreItem xmlns:ds="http://schemas.openxmlformats.org/officeDocument/2006/customXml" ds:itemID="{C6D476CF-CEA5-4F78-A408-506450E6F9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Trafikverket"/>
    <ds:schemaRef ds:uri="a0fc29a5-e8c2-4770-ab5a-0e35f67373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9DE687-7270-41C1-9B3B-83818E61D4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DA72A6-E798-4205-BB1C-EBAF88926E97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280BD662-5DA5-4401-9BAE-20DBDA3C6EA6}">
  <ds:schemaRefs>
    <ds:schemaRef ds:uri="http://schemas.openxmlformats.org/package/2006/metadata/core-properties"/>
    <ds:schemaRef ds:uri="http://purl.org/dc/dcmitype/"/>
    <ds:schemaRef ds:uri="Trafikverket"/>
    <ds:schemaRef ds:uri="http://purl.org/dc/terms/"/>
    <ds:schemaRef ds:uri="http://schemas.microsoft.com/office/2006/documentManagement/types"/>
    <ds:schemaRef ds:uri="http://schemas.microsoft.com/office/2006/metadata/properties"/>
    <ds:schemaRef ds:uri="a0fc29a5-e8c2-4770-ab5a-0e35f67373e1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Webbinarie 2021</Template>
  <TotalTime>3645</TotalTime>
  <Words>632</Words>
  <Application>Microsoft Office PowerPoint</Application>
  <PresentationFormat>Anpassad</PresentationFormat>
  <Paragraphs>150</Paragraphs>
  <Slides>15</Slides>
  <Notes>15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15</vt:i4>
      </vt:variant>
      <vt:variant>
        <vt:lpstr>Anpassade bildspel</vt:lpstr>
      </vt:variant>
      <vt:variant>
        <vt:i4>1</vt:i4>
      </vt:variant>
    </vt:vector>
  </HeadingPairs>
  <TitlesOfParts>
    <vt:vector size="24" baseType="lpstr">
      <vt:lpstr>Arial</vt:lpstr>
      <vt:lpstr>Bell Gothic Black</vt:lpstr>
      <vt:lpstr>Bell Gothic Light</vt:lpstr>
      <vt:lpstr>Calibri</vt:lpstr>
      <vt:lpstr>1_startbild logo</vt:lpstr>
      <vt:lpstr>2_startbild logo</vt:lpstr>
      <vt:lpstr>2_Ämne/tema namn på talare</vt:lpstr>
      <vt:lpstr>1_Office-tema</vt:lpstr>
      <vt:lpstr>PowerPoint-presentation</vt:lpstr>
      <vt:lpstr>Webbinarie nov 2025</vt:lpstr>
      <vt:lpstr>Webbinarie nov 2025</vt:lpstr>
      <vt:lpstr>Webbinarie nov 2025</vt:lpstr>
      <vt:lpstr>Webbinarie nov 2025</vt:lpstr>
      <vt:lpstr>Webbinarie nov 2025</vt:lpstr>
      <vt:lpstr>Webbinarie nov 2025</vt:lpstr>
      <vt:lpstr>Webbinarie nov 2025</vt:lpstr>
      <vt:lpstr>Webbinarie nov 2025</vt:lpstr>
      <vt:lpstr>Webbinarie nov 2025</vt:lpstr>
      <vt:lpstr>Webbinarie nov 2025</vt:lpstr>
      <vt:lpstr>Webbinarie nov 2025</vt:lpstr>
      <vt:lpstr>Webbinarie nov 2025</vt:lpstr>
      <vt:lpstr>PowerPoint-presentation</vt:lpstr>
      <vt:lpstr>Frågor??</vt:lpstr>
      <vt:lpstr>Test1</vt:lpstr>
    </vt:vector>
  </TitlesOfParts>
  <Company>Trafikverket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Webbinarie</dc:title>
  <dc:subject>NVDB</dc:subject>
  <dc:creator>Göransson Staffan, UHvädi Konsult</dc:creator>
  <cp:lastModifiedBy>Göransson Staffan, UHväda</cp:lastModifiedBy>
  <cp:revision>309</cp:revision>
  <dcterms:created xsi:type="dcterms:W3CDTF">2021-03-30T09:55:20Z</dcterms:created>
  <dcterms:modified xsi:type="dcterms:W3CDTF">2025-11-19T13:17:12Z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0x0101002EE44F411E754ABAB6EB27FC7D8442BF00FBDC29B7F7B140FA848AB6ABEF7636D900F1895E12A6F3C849A0714188E5B04942</vt:lpwstr>
  </property>
  <property fmtid="{D5CDD505-2E9C-101B-9397-08002B2CF9AE}" pid="3" name="Dokumenttyp_x0020_NY">
    <vt:lpwstr/>
  </property>
  <property fmtid="{D5CDD505-2E9C-101B-9397-08002B2CF9AE}" pid="4" name="Dokumenttyp NY">
    <vt:lpwstr/>
  </property>
  <property fmtid="{D5CDD505-2E9C-101B-9397-08002B2CF9AE}" pid="5" name="TrvDocumentType">
    <vt:lpwstr>28;#ARBETSMATERIAL|a2894791-a90f-4fd8-bd38-5426c743cb42</vt:lpwstr>
  </property>
  <property fmtid="{D5CDD505-2E9C-101B-9397-08002B2CF9AE}" pid="6" name="TrvUploadedDocumentType">
    <vt:lpwstr>28;#ARBETSMATERIAL|a2894791-a90f-4fd8-bd38-5426c743cb42</vt:lpwstr>
  </property>
  <property fmtid="{D5CDD505-2E9C-101B-9397-08002B2CF9AE}" pid="7" name="TrvDocumentTypeTaxHTField0">
    <vt:lpwstr>ARBETSMATERIAL|a2894791-a90f-4fd8-bd38-5426c743cb42</vt:lpwstr>
  </property>
</Properties>
</file>