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5"/>
    <p:sldMasterId id="2147483738" r:id="rId6"/>
    <p:sldMasterId id="2147483731" r:id="rId7"/>
    <p:sldMasterId id="2147483725" r:id="rId8"/>
    <p:sldMasterId id="2147483762" r:id="rId9"/>
    <p:sldMasterId id="2147483767" r:id="rId10"/>
  </p:sldMasterIdLst>
  <p:notesMasterIdLst>
    <p:notesMasterId r:id="rId24"/>
  </p:notesMasterIdLst>
  <p:handoutMasterIdLst>
    <p:handoutMasterId r:id="rId25"/>
  </p:handoutMasterIdLst>
  <p:sldIdLst>
    <p:sldId id="725" r:id="rId11"/>
    <p:sldId id="732" r:id="rId12"/>
    <p:sldId id="495" r:id="rId13"/>
    <p:sldId id="776" r:id="rId14"/>
    <p:sldId id="782" r:id="rId15"/>
    <p:sldId id="781" r:id="rId16"/>
    <p:sldId id="780" r:id="rId17"/>
    <p:sldId id="772" r:id="rId18"/>
    <p:sldId id="773" r:id="rId19"/>
    <p:sldId id="770" r:id="rId20"/>
    <p:sldId id="774" r:id="rId21"/>
    <p:sldId id="775" r:id="rId22"/>
    <p:sldId id="740" r:id="rId23"/>
  </p:sldIdLst>
  <p:sldSz cx="12126913" cy="6858000"/>
  <p:notesSz cx="9144000" cy="6858000"/>
  <p:custShowLst>
    <p:custShow name="Test1" id="0">
      <p:sldLst/>
    </p:custShow>
  </p:custShowLst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öjd Stina, UHnvf" initials="FSU" lastIdx="200" clrIdx="0">
    <p:extLst>
      <p:ext uri="{19B8F6BF-5375-455C-9EA6-DF929625EA0E}">
        <p15:presenceInfo xmlns:p15="http://schemas.microsoft.com/office/powerpoint/2012/main" userId="S-1-5-21-3282178652-2823510310-3805757255-423658" providerId="AD"/>
      </p:ext>
    </p:extLst>
  </p:cmAuthor>
  <p:cmAuthor id="2" name="Elfwing Yngwe, UHväda Konsult" initials="EYUK" lastIdx="36" clrIdx="1">
    <p:extLst>
      <p:ext uri="{19B8F6BF-5375-455C-9EA6-DF929625EA0E}">
        <p15:presenceInfo xmlns:p15="http://schemas.microsoft.com/office/powerpoint/2012/main" userId="S-1-5-21-3282178652-2823510310-3805757255-8923" providerId="AD"/>
      </p:ext>
    </p:extLst>
  </p:cmAuthor>
  <p:cmAuthor id="3" name="Åström Åsa, UHvädi" initials="ÅÅU" lastIdx="17" clrIdx="2">
    <p:extLst>
      <p:ext uri="{19B8F6BF-5375-455C-9EA6-DF929625EA0E}">
        <p15:presenceInfo xmlns:p15="http://schemas.microsoft.com/office/powerpoint/2012/main" userId="S-1-5-21-3282178652-2823510310-3805757255-8652" providerId="AD"/>
      </p:ext>
    </p:extLst>
  </p:cmAuthor>
  <p:cmAuthor id="4" name="Göransson Staffan, UHvädi Konsult" initials="GSUK" lastIdx="2" clrIdx="3">
    <p:extLst>
      <p:ext uri="{19B8F6BF-5375-455C-9EA6-DF929625EA0E}">
        <p15:presenceInfo xmlns:p15="http://schemas.microsoft.com/office/powerpoint/2012/main" userId="S-1-5-21-3282178652-2823510310-3805757255-530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  <a:srgbClr val="77D795"/>
    <a:srgbClr val="FF7C80"/>
    <a:srgbClr val="3BC566"/>
    <a:srgbClr val="4ACA72"/>
    <a:srgbClr val="34B25B"/>
    <a:srgbClr val="298B47"/>
    <a:srgbClr val="0099CC"/>
    <a:srgbClr val="E27F00"/>
    <a:srgbClr val="F9E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85056" autoAdjust="0"/>
  </p:normalViewPr>
  <p:slideViewPr>
    <p:cSldViewPr snapToGrid="0">
      <p:cViewPr varScale="1">
        <p:scale>
          <a:sx n="92" d="100"/>
          <a:sy n="92" d="100"/>
        </p:scale>
        <p:origin x="1464" y="78"/>
      </p:cViewPr>
      <p:guideLst>
        <p:guide orient="horz" pos="2160"/>
        <p:guide pos="37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16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F425B34-1DFE-4C52-8B4F-32D6793076A7}" type="datetimeFigureOut">
              <a:rPr lang="sv-SE"/>
              <a:pPr>
                <a:defRPr/>
              </a:pPr>
              <a:t>2026-05-26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sv-SE"/>
              <a:t>indatastod@trafikverket.se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9373A4-397E-4E21-A295-6EDD2B3D3A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23316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073F4F-D731-4C1E-A56D-4BF22DC87330}" type="datetimeFigureOut">
              <a:rPr lang="sv-SE"/>
              <a:pPr>
                <a:defRPr/>
              </a:pPr>
              <a:t>2026-05-26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298700" y="514350"/>
            <a:ext cx="45466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sv-SE"/>
              <a:t>indatastod@trafikverket.se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2E70D1-CE96-4DC2-85BE-F93092C95A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0893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-tjanster-ka.trafikverket.se/kontaktcenter/?ref=road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i="0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259121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28379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88803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aseline="0" dirty="0"/>
              <a:t>NVDB Dataleverans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För avtalade dataleverantörer till NVDB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Inloggning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Kopplad till kommunens avtal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 ser att leveransen kommer från kommun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Ifrågasätter </a:t>
            </a:r>
            <a:r>
              <a:rPr lang="sv-SE" dirty="0"/>
              <a:t>inte innehållet på samma sätt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Hantering blir som för kundr</a:t>
            </a:r>
            <a:r>
              <a:rPr lang="sv-SE" dirty="0"/>
              <a:t>apporterad avvikelse om det gäller statligt vägnät</a:t>
            </a:r>
            <a:r>
              <a:rPr lang="sv-SE" sz="1200" dirty="0"/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/>
              <a:t>Ärendehanteringssystem</a:t>
            </a:r>
            <a:br>
              <a:rPr lang="sv-SE" sz="1200" dirty="0"/>
            </a:br>
            <a:r>
              <a:rPr lang="sv-SE" sz="1200" dirty="0"/>
              <a:t>- Indataloggen</a:t>
            </a:r>
            <a:br>
              <a:rPr lang="sv-SE" sz="1200" dirty="0"/>
            </a:br>
            <a:r>
              <a:rPr lang="sv-SE" sz="1200" dirty="0"/>
              <a:t>- Prioritering baserat på innehåll</a:t>
            </a:r>
            <a:br>
              <a:rPr lang="sv-SE" sz="1200" dirty="0"/>
            </a:br>
            <a:r>
              <a:rPr lang="sv-SE" sz="1200" dirty="0"/>
              <a:t>- Blåljuskollen prioriteras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/>
          </a:p>
          <a:p>
            <a:endParaRPr lang="sv-SE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238562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dirty="0"/>
              <a:t>NVDB på karta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För användare utan inloggning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På NVDB på karta kan endast ärenden som berör felaktigheter avseende den information som presenteras i kartverktyget rapporteras.</a:t>
            </a:r>
            <a:br>
              <a:rPr lang="sv-SE" dirty="0"/>
            </a:br>
            <a:br>
              <a:rPr lang="sv-SE" dirty="0"/>
            </a:br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Övriga ärenden för det statliga vägnätet (exempelvis snöröjning, </a:t>
            </a:r>
            <a:r>
              <a:rPr lang="sv-SE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vägskador</a:t>
            </a:r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, belysning m.m.) görs på Trafikverkets formulär på hemsidan </a:t>
            </a:r>
            <a:r>
              <a:rPr lang="sv-SE" b="0" i="0" u="none" strike="noStrike" dirty="0">
                <a:solidFill>
                  <a:srgbClr val="1E5C88"/>
                </a:solidFill>
                <a:effectLst/>
                <a:latin typeface="Open sans" panose="020B0606030504020204" pitchFamily="34" charset="0"/>
                <a:hlinkClick r:id="rId3"/>
              </a:rPr>
              <a:t>https://e-tjanster-ka.trafikverket.se/kontaktcenter/?ref=road</a:t>
            </a:r>
            <a:r>
              <a:rPr lang="sv-SE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alternativt på telefonnummer 0771-921 921.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Kundrapporterade avvikelser delges kommunerna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/>
              <a:t>Utredning </a:t>
            </a:r>
            <a:br>
              <a:rPr lang="sv-SE" sz="1200" dirty="0"/>
            </a:br>
            <a:r>
              <a:rPr lang="sv-SE" sz="1200" dirty="0"/>
              <a:t>- Andra delar av Trafikverket</a:t>
            </a:r>
            <a:br>
              <a:rPr lang="sv-SE" sz="1200" dirty="0"/>
            </a:br>
            <a:r>
              <a:rPr lang="sv-SE" sz="1200" dirty="0"/>
              <a:t>- Andra myndigheter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/>
          </a:p>
          <a:p>
            <a:endParaRPr lang="sv-SE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1335601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Dataleverans i XML-format (filer) </a:t>
            </a:r>
            <a:br>
              <a:rPr lang="sv-SE" sz="1600" dirty="0"/>
            </a:br>
            <a:r>
              <a:rPr lang="sv-SE" sz="1600" dirty="0"/>
              <a:t>- Låst fil - </a:t>
            </a:r>
            <a:r>
              <a:rPr lang="sv-SE" sz="1200" dirty="0"/>
              <a:t>Ingen möjlighet för oss att rätta inskickad fil</a:t>
            </a:r>
            <a:br>
              <a:rPr lang="sv-SE" sz="1200" dirty="0"/>
            </a:br>
            <a:r>
              <a:rPr lang="sv-SE" sz="1200" dirty="0"/>
              <a:t>- Vi kontrollerar enligt regelverket och fångar upp en helhet som inte maskinella kontrollerna kan. Checkar in eller skickar tillbaka</a:t>
            </a:r>
            <a:br>
              <a:rPr lang="sv-SE" sz="1200" dirty="0"/>
            </a:br>
            <a:r>
              <a:rPr lang="sv-SE" sz="1200" dirty="0"/>
              <a:t>- Mail med ajourhållarens anmärkningar skickas till leverantör vid manuell kontroll</a:t>
            </a:r>
            <a:br>
              <a:rPr lang="sv-SE" sz="1200" dirty="0"/>
            </a:br>
            <a:r>
              <a:rPr lang="sv-SE" sz="1200" dirty="0"/>
              <a:t>- Komplettering med företeelser kan göras</a:t>
            </a:r>
            <a:br>
              <a:rPr lang="sv-SE" sz="1200" dirty="0"/>
            </a:br>
            <a:r>
              <a:rPr lang="sv-SE" sz="1200" dirty="0"/>
              <a:t>- Hastighet och bärighet - Trafikregler kompletterar vi med i viss omfattning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Direktincheckning (DI)</a:t>
            </a:r>
            <a:br>
              <a:rPr lang="sv-SE" sz="1600" dirty="0"/>
            </a:br>
            <a:r>
              <a:rPr lang="sv-SE" sz="1600" dirty="0"/>
              <a:t>- </a:t>
            </a:r>
            <a:r>
              <a:rPr lang="sv-SE" sz="1200" dirty="0"/>
              <a:t>Endast maskinella kontroller</a:t>
            </a:r>
            <a:br>
              <a:rPr lang="sv-SE" sz="1200" dirty="0"/>
            </a:br>
            <a:r>
              <a:rPr lang="sv-SE" sz="1200" dirty="0"/>
              <a:t>- Större ansvar</a:t>
            </a:r>
            <a:br>
              <a:rPr lang="sv-SE" sz="1200" dirty="0"/>
            </a:br>
            <a:r>
              <a:rPr lang="sv-SE" sz="1200" dirty="0"/>
              <a:t>- Komplettering med bärighet och hastighet Schablon</a:t>
            </a:r>
            <a:br>
              <a:rPr lang="sv-SE" sz="1200" dirty="0"/>
            </a:br>
            <a:r>
              <a:rPr lang="sv-SE" sz="1200" dirty="0"/>
              <a:t>- Uppmärksamma oss gärna när schablonsättningen inte är rätt</a:t>
            </a:r>
            <a:br>
              <a:rPr lang="sv-SE" sz="1200" dirty="0"/>
            </a:br>
            <a:r>
              <a:rPr lang="sv-SE" sz="1200" dirty="0"/>
              <a:t>- Vi gör maskinella kontroller (Datavalideringarna) för att upptäcka brister men viktigt att rapportera när man stöter på brister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/>
          </a:p>
          <a:p>
            <a:endParaRPr lang="sv-SE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1534229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sv-SE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Mottagning av leveranser</a:t>
            </a:r>
            <a:br>
              <a:rPr lang="sv-SE" dirty="0"/>
            </a:br>
            <a:r>
              <a:rPr lang="sv-SE" dirty="0"/>
              <a:t>- Kontroll</a:t>
            </a:r>
            <a:br>
              <a:rPr lang="sv-SE" dirty="0"/>
            </a:br>
            <a:r>
              <a:rPr lang="sv-SE" dirty="0"/>
              <a:t>- Begära komplettering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Ajourhållning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- 18 </a:t>
            </a:r>
            <a:r>
              <a:rPr lang="sv-SE" dirty="0" err="1"/>
              <a:t>st</a:t>
            </a:r>
            <a:r>
              <a:rPr lang="sv-SE" dirty="0"/>
              <a:t> </a:t>
            </a:r>
            <a:r>
              <a:rPr lang="sv-SE" dirty="0" err="1"/>
              <a:t>ajourhållare</a:t>
            </a:r>
            <a:r>
              <a:rPr lang="sv-SE" dirty="0"/>
              <a:t> variation i bedömning</a:t>
            </a:r>
            <a:br>
              <a:rPr lang="sv-SE" dirty="0"/>
            </a:br>
            <a:r>
              <a:rPr lang="sv-SE" dirty="0"/>
              <a:t>- Beredning (</a:t>
            </a:r>
            <a:r>
              <a:rPr lang="sv-SE" dirty="0" err="1"/>
              <a:t>GeoPackage</a:t>
            </a:r>
            <a:r>
              <a:rPr lang="sv-SE" dirty="0"/>
              <a:t>-filer) viss handpåläggning i GIS-system för att det ska bli en registrerbar fil. Underlättar om man använder leveransmallar.</a:t>
            </a:r>
            <a:br>
              <a:rPr lang="sv-SE" dirty="0"/>
            </a:br>
            <a:r>
              <a:rPr lang="sv-SE" dirty="0"/>
              <a:t>- Registrering, läser in i vårt ajourhållningsverktyg</a:t>
            </a:r>
            <a:br>
              <a:rPr lang="sv-SE" dirty="0"/>
            </a:br>
            <a:r>
              <a:rPr lang="sv-SE" dirty="0"/>
              <a:t>- Incheckning</a:t>
            </a:r>
            <a:br>
              <a:rPr lang="sv-SE" dirty="0"/>
            </a:br>
            <a:r>
              <a:rPr lang="sv-SE" dirty="0"/>
              <a:t>- Återkoppling</a:t>
            </a:r>
            <a:br>
              <a:rPr lang="sv-SE" dirty="0"/>
            </a:b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Status på ärenden </a:t>
            </a:r>
            <a:br>
              <a:rPr lang="sv-SE" dirty="0"/>
            </a:br>
            <a:r>
              <a:rPr lang="sv-SE" dirty="0"/>
              <a:t>- inskickat, kontrollerat, komplettering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Mina ärenden</a:t>
            </a:r>
          </a:p>
          <a:p>
            <a:endParaRPr lang="sv-SE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2628254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2504911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sv-SE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2203593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endParaRPr lang="sv-SE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32997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812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902" userDrawn="1">
          <p15:clr>
            <a:srgbClr val="A4A3A4"/>
          </p15:clr>
        </p15:guide>
        <p15:guide id="6" orient="horz" pos="1979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3637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punktlista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4993495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6428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4234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2325579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1091" y="1270800"/>
            <a:ext cx="10742344" cy="900000"/>
          </a:xfrm>
          <a:prstGeom prst="rect">
            <a:avLst/>
          </a:prstGeom>
        </p:spPr>
        <p:txBody>
          <a:bodyPr anchor="ctr"/>
          <a:lstStyle>
            <a:lvl1pPr algn="l">
              <a:defRPr sz="3979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1091" y="2529000"/>
            <a:ext cx="8561648" cy="3060000"/>
          </a:xfrm>
          <a:prstGeom prst="rect">
            <a:avLst/>
          </a:prstGeom>
        </p:spPr>
        <p:txBody>
          <a:bodyPr/>
          <a:lstStyle>
            <a:lvl1pPr marL="358092" indent="-358092" defTabSz="358092">
              <a:lnSpc>
                <a:spcPct val="100000"/>
              </a:lnSpc>
              <a:buFont typeface="Arial" panose="020B0604020202020204" pitchFamily="34" charset="0"/>
              <a:buChar char="•"/>
              <a:defRPr sz="1989" spc="0"/>
            </a:lvl1pPr>
            <a:lvl2pPr marL="716184" marR="0" indent="-358092" algn="l" defTabSz="358092" rtl="0" eaLnBrk="1" fontAlgn="auto" latinLnBrk="0" hangingPunct="1">
              <a:lnSpc>
                <a:spcPct val="90000"/>
              </a:lnSpc>
              <a:spcBef>
                <a:spcPts val="49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58092" algn="l"/>
              </a:tabLst>
              <a:defRPr lang="sv-SE" sz="179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4276" marR="0" indent="-358092" algn="l" defTabSz="909554" rtl="0" eaLnBrk="1" fontAlgn="auto" latinLnBrk="0" hangingPunct="1">
              <a:lnSpc>
                <a:spcPct val="90000"/>
              </a:lnSpc>
              <a:spcBef>
                <a:spcPts val="49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79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2368" marR="0" indent="-358092" algn="l" defTabSz="909554" rtl="0" eaLnBrk="1" fontAlgn="auto" latinLnBrk="0" hangingPunct="1">
              <a:lnSpc>
                <a:spcPct val="90000"/>
              </a:lnSpc>
              <a:spcBef>
                <a:spcPts val="49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79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460" indent="-358092" defTabSz="3222828">
              <a:buFont typeface="Arial" panose="020B0604020202020204" pitchFamily="34" charset="0"/>
              <a:buChar char="‒"/>
              <a:tabLst>
                <a:tab pos="358092" algn="l"/>
                <a:tab pos="716184" algn="l"/>
                <a:tab pos="1074276" algn="l"/>
                <a:tab pos="1432368" algn="l"/>
                <a:tab pos="1790460" algn="l"/>
                <a:tab pos="2148552" algn="l"/>
                <a:tab pos="2506644" algn="l"/>
                <a:tab pos="2864736" algn="l"/>
                <a:tab pos="3222828" algn="l"/>
              </a:tabLst>
              <a:defRPr lang="sv-SE" sz="179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552" indent="-358092">
              <a:buFont typeface="Arial" panose="020B0604020202020204" pitchFamily="34" charset="0"/>
              <a:buChar char="‒"/>
              <a:defRPr lang="sv-SE" sz="179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06644" indent="-358092">
              <a:buFont typeface="Arial" panose="020B0604020202020204" pitchFamily="34" charset="0"/>
              <a:buChar char="‒"/>
              <a:defRPr lang="sv-SE" sz="179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4736" indent="-358092">
              <a:buFont typeface="Arial" panose="020B0604020202020204" pitchFamily="34" charset="0"/>
              <a:buChar char="‒"/>
              <a:defRPr lang="sv-SE" sz="179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22828" indent="-322283">
              <a:buFont typeface="Arial" panose="020B0604020202020204" pitchFamily="34" charset="0"/>
              <a:buChar char="‒"/>
              <a:defRPr lang="sv-SE" sz="179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0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097804" y="201601"/>
            <a:ext cx="175768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95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1091" y="201601"/>
            <a:ext cx="40283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5">
                <a:solidFill>
                  <a:schemeClr val="tx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1"/>
            <a:ext cx="780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5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231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1C0AC0-93CA-4951-8A4B-6874E53125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704" y="2766951"/>
            <a:ext cx="10437807" cy="1657408"/>
          </a:xfrm>
        </p:spPr>
        <p:txBody>
          <a:bodyPr anchor="b"/>
          <a:lstStyle>
            <a:lvl1pPr algn="l">
              <a:defRPr sz="5371" baseline="0"/>
            </a:lvl1pPr>
          </a:lstStyle>
          <a:p>
            <a:r>
              <a:rPr lang="sv-SE" dirty="0"/>
              <a:t>Startsida – skriv rubrik här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5419166-2568-481F-9233-BD169E1579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704" y="4682685"/>
            <a:ext cx="10437807" cy="886843"/>
          </a:xfrm>
        </p:spPr>
        <p:txBody>
          <a:bodyPr/>
          <a:lstStyle>
            <a:lvl1pPr marL="0" indent="0" algn="l">
              <a:buNone/>
              <a:defRPr sz="2188" cap="all" baseline="0"/>
            </a:lvl1pPr>
            <a:lvl2pPr marL="454777" indent="0" algn="ctr">
              <a:buNone/>
              <a:defRPr sz="1989"/>
            </a:lvl2pPr>
            <a:lvl3pPr marL="909554" indent="0" algn="ctr">
              <a:buNone/>
              <a:defRPr sz="1790"/>
            </a:lvl3pPr>
            <a:lvl4pPr marL="1364331" indent="0" algn="ctr">
              <a:buNone/>
              <a:defRPr sz="1592"/>
            </a:lvl4pPr>
            <a:lvl5pPr marL="1819107" indent="0" algn="ctr">
              <a:buNone/>
              <a:defRPr sz="1592"/>
            </a:lvl5pPr>
            <a:lvl6pPr marL="2273884" indent="0" algn="ctr">
              <a:buNone/>
              <a:defRPr sz="1592"/>
            </a:lvl6pPr>
            <a:lvl7pPr marL="2728661" indent="0" algn="ctr">
              <a:buNone/>
              <a:defRPr sz="1592"/>
            </a:lvl7pPr>
            <a:lvl8pPr marL="3183438" indent="0" algn="ctr">
              <a:buNone/>
              <a:defRPr sz="1592"/>
            </a:lvl8pPr>
            <a:lvl9pPr marL="3638215" indent="0" algn="ctr">
              <a:buNone/>
              <a:defRPr sz="1592"/>
            </a:lvl9pPr>
          </a:lstStyle>
          <a:p>
            <a:r>
              <a:rPr lang="sv-SE" dirty="0"/>
              <a:t>Underrubrik </a:t>
            </a:r>
          </a:p>
        </p:txBody>
      </p: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23419EF5-F930-48F5-9570-AA7E47DA438B}"/>
              </a:ext>
            </a:extLst>
          </p:cNvPr>
          <p:cNvCxnSpPr/>
          <p:nvPr userDrawn="1"/>
        </p:nvCxnSpPr>
        <p:spPr>
          <a:xfrm>
            <a:off x="944954" y="4500752"/>
            <a:ext cx="10465369" cy="0"/>
          </a:xfrm>
          <a:prstGeom prst="line">
            <a:avLst/>
          </a:prstGeom>
          <a:ln w="666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48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6DDB9D-EBEC-40C3-B365-AFB27ABA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299" y="723207"/>
            <a:ext cx="10459462" cy="54941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Normalsida – skriv rubrik här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AFB94F-C428-4DFB-8665-A0894593D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99" y="1415134"/>
            <a:ext cx="10459462" cy="4874803"/>
          </a:xfrm>
        </p:spPr>
        <p:txBody>
          <a:bodyPr/>
          <a:lstStyle>
            <a:lvl1pPr marL="0" indent="0">
              <a:buFontTx/>
              <a:buNone/>
              <a:defRPr sz="2785"/>
            </a:lvl1pPr>
            <a:lvl2pPr marL="454777" indent="0">
              <a:buFontTx/>
              <a:buNone/>
              <a:defRPr/>
            </a:lvl2pPr>
            <a:lvl3pPr marL="909554" indent="0">
              <a:buFontTx/>
              <a:buNone/>
              <a:defRPr/>
            </a:lvl3pPr>
            <a:lvl4pPr marL="1364331" indent="0">
              <a:buFontTx/>
              <a:buNone/>
              <a:defRPr/>
            </a:lvl4pPr>
            <a:lvl5pPr marL="1819107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545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Övergångsida/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3186C626-F1B6-49F8-BFBF-A500CD82B242}"/>
              </a:ext>
            </a:extLst>
          </p:cNvPr>
          <p:cNvSpPr/>
          <p:nvPr userDrawn="1"/>
        </p:nvSpPr>
        <p:spPr>
          <a:xfrm>
            <a:off x="0" y="0"/>
            <a:ext cx="12126913" cy="428699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48E062A-0485-42BC-BA34-5C3D7A215FD6}"/>
              </a:ext>
            </a:extLst>
          </p:cNvPr>
          <p:cNvSpPr/>
          <p:nvPr userDrawn="1"/>
        </p:nvSpPr>
        <p:spPr>
          <a:xfrm>
            <a:off x="0" y="4144488"/>
            <a:ext cx="12126913" cy="2713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C6DDB9D-EBEC-40C3-B365-AFB27ABA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299" y="3381455"/>
            <a:ext cx="10459462" cy="62053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Övergångssida eller citat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2AE39C3-4403-4075-A1DC-906BDF51BB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59" y="108060"/>
            <a:ext cx="1290536" cy="198945"/>
          </a:xfrm>
          <a:prstGeom prst="rect">
            <a:avLst/>
          </a:prstGeom>
        </p:spPr>
      </p:pic>
      <p:sp>
        <p:nvSpPr>
          <p:cNvPr id="9" name="Likbent triangel 8">
            <a:extLst>
              <a:ext uri="{FF2B5EF4-FFF2-40B4-BE49-F238E27FC236}">
                <a16:creationId xmlns:a16="http://schemas.microsoft.com/office/drawing/2014/main" id="{4F4AADD8-469A-4ACC-A562-FEA83CE4C587}"/>
              </a:ext>
            </a:extLst>
          </p:cNvPr>
          <p:cNvSpPr/>
          <p:nvPr userDrawn="1"/>
        </p:nvSpPr>
        <p:spPr>
          <a:xfrm rot="10800000">
            <a:off x="1473893" y="4110881"/>
            <a:ext cx="388901" cy="333897"/>
          </a:xfrm>
          <a:prstGeom prst="triangle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335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4630BE71-6D9C-42A6-A9CB-CC6A60AFE82E}"/>
              </a:ext>
            </a:extLst>
          </p:cNvPr>
          <p:cNvSpPr/>
          <p:nvPr userDrawn="1"/>
        </p:nvSpPr>
        <p:spPr>
          <a:xfrm>
            <a:off x="0" y="0"/>
            <a:ext cx="12126913" cy="68580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EB1DB8EE-101B-45D9-A6EA-909E0CA290B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3220" y="1906219"/>
            <a:ext cx="9426575" cy="39011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4777" lvl="0" indent="0">
              <a:lnSpc>
                <a:spcPct val="150000"/>
              </a:lnSpc>
              <a:buNone/>
            </a:pPr>
            <a:r>
              <a:rPr lang="sv-SE">
                <a:latin typeface="Gill Sans MT" panose="020B0502020104020203" pitchFamily="34" charset="0"/>
                <a:cs typeface="Times New Roman" panose="02020603050405020304" pitchFamily="18" charset="0"/>
              </a:rPr>
              <a:t>Klicka här för att ändra format på bakgrundstexten</a:t>
            </a:r>
          </a:p>
          <a:p>
            <a:pPr marL="454777" lvl="1" indent="0">
              <a:lnSpc>
                <a:spcPct val="150000"/>
              </a:lnSpc>
              <a:buNone/>
            </a:pPr>
            <a:r>
              <a:rPr lang="sv-SE">
                <a:latin typeface="Gill Sans MT" panose="020B0502020104020203" pitchFamily="34" charset="0"/>
                <a:cs typeface="Times New Roman" panose="02020603050405020304" pitchFamily="18" charset="0"/>
              </a:rPr>
              <a:t>Nivå två</a:t>
            </a:r>
          </a:p>
          <a:p>
            <a:pPr marL="454777" lvl="2" indent="0">
              <a:lnSpc>
                <a:spcPct val="150000"/>
              </a:lnSpc>
              <a:buNone/>
            </a:pPr>
            <a:r>
              <a:rPr lang="sv-SE">
                <a:latin typeface="Gill Sans MT" panose="020B0502020104020203" pitchFamily="34" charset="0"/>
                <a:cs typeface="Times New Roman" panose="02020603050405020304" pitchFamily="18" charset="0"/>
              </a:rPr>
              <a:t>Nivå tre</a:t>
            </a:r>
          </a:p>
          <a:p>
            <a:pPr marL="454777" lvl="3" indent="0">
              <a:lnSpc>
                <a:spcPct val="150000"/>
              </a:lnSpc>
              <a:buNone/>
            </a:pPr>
            <a:r>
              <a:rPr lang="sv-SE">
                <a:latin typeface="Gill Sans MT" panose="020B0502020104020203" pitchFamily="34" charset="0"/>
                <a:cs typeface="Times New Roman" panose="02020603050405020304" pitchFamily="18" charset="0"/>
              </a:rPr>
              <a:t>Nivå fyra</a:t>
            </a:r>
          </a:p>
          <a:p>
            <a:pPr marL="454777" lvl="4" indent="0">
              <a:lnSpc>
                <a:spcPct val="150000"/>
              </a:lnSpc>
              <a:buNone/>
            </a:pPr>
            <a:r>
              <a:rPr lang="sv-SE">
                <a:latin typeface="Gill Sans MT" panose="020B0502020104020203" pitchFamily="34" charset="0"/>
                <a:cs typeface="Times New Roman" panose="02020603050405020304" pitchFamily="18" charset="0"/>
              </a:rPr>
              <a:t>Nivå fem</a:t>
            </a:r>
            <a:endParaRPr lang="sv-SE" sz="2387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76350F4E-D611-4329-B994-E1F3D30810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299" y="723207"/>
            <a:ext cx="10459462" cy="54941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Tack! Vi finns på…</a:t>
            </a:r>
          </a:p>
        </p:txBody>
      </p:sp>
    </p:spTree>
    <p:extLst>
      <p:ext uri="{BB962C8B-B14F-4D97-AF65-F5344CB8AC3E}">
        <p14:creationId xmlns:p14="http://schemas.microsoft.com/office/powerpoint/2010/main" val="86222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1C0AC0-93CA-4951-8A4B-6874E53125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704" y="2766951"/>
            <a:ext cx="10437807" cy="1657408"/>
          </a:xfrm>
        </p:spPr>
        <p:txBody>
          <a:bodyPr anchor="b"/>
          <a:lstStyle>
            <a:lvl1pPr algn="l">
              <a:defRPr sz="5371" baseline="0"/>
            </a:lvl1pPr>
          </a:lstStyle>
          <a:p>
            <a:r>
              <a:rPr lang="sv-SE" dirty="0"/>
              <a:t>Startsida – skriv rubrik här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5419166-2568-481F-9233-BD169E1579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704" y="4682685"/>
            <a:ext cx="10437807" cy="886843"/>
          </a:xfrm>
        </p:spPr>
        <p:txBody>
          <a:bodyPr/>
          <a:lstStyle>
            <a:lvl1pPr marL="0" indent="0" algn="l">
              <a:buNone/>
              <a:defRPr sz="2188" cap="all" baseline="0"/>
            </a:lvl1pPr>
            <a:lvl2pPr marL="454777" indent="0" algn="ctr">
              <a:buNone/>
              <a:defRPr sz="1989"/>
            </a:lvl2pPr>
            <a:lvl3pPr marL="909554" indent="0" algn="ctr">
              <a:buNone/>
              <a:defRPr sz="1790"/>
            </a:lvl3pPr>
            <a:lvl4pPr marL="1364331" indent="0" algn="ctr">
              <a:buNone/>
              <a:defRPr sz="1592"/>
            </a:lvl4pPr>
            <a:lvl5pPr marL="1819107" indent="0" algn="ctr">
              <a:buNone/>
              <a:defRPr sz="1592"/>
            </a:lvl5pPr>
            <a:lvl6pPr marL="2273884" indent="0" algn="ctr">
              <a:buNone/>
              <a:defRPr sz="1592"/>
            </a:lvl6pPr>
            <a:lvl7pPr marL="2728661" indent="0" algn="ctr">
              <a:buNone/>
              <a:defRPr sz="1592"/>
            </a:lvl7pPr>
            <a:lvl8pPr marL="3183438" indent="0" algn="ctr">
              <a:buNone/>
              <a:defRPr sz="1592"/>
            </a:lvl8pPr>
            <a:lvl9pPr marL="3638215" indent="0" algn="ctr">
              <a:buNone/>
              <a:defRPr sz="1592"/>
            </a:lvl9pPr>
          </a:lstStyle>
          <a:p>
            <a:r>
              <a:rPr lang="sv-SE" dirty="0"/>
              <a:t>Underrubrik </a:t>
            </a:r>
          </a:p>
        </p:txBody>
      </p: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23419EF5-F930-48F5-9570-AA7E47DA438B}"/>
              </a:ext>
            </a:extLst>
          </p:cNvPr>
          <p:cNvCxnSpPr/>
          <p:nvPr userDrawn="1"/>
        </p:nvCxnSpPr>
        <p:spPr>
          <a:xfrm>
            <a:off x="944954" y="4500752"/>
            <a:ext cx="10465369" cy="0"/>
          </a:xfrm>
          <a:prstGeom prst="line">
            <a:avLst/>
          </a:prstGeom>
          <a:ln w="666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63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050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0">
          <p15:clr>
            <a:srgbClr val="FBAE40"/>
          </p15:clr>
        </p15:guide>
        <p15:guide id="3" pos="812">
          <p15:clr>
            <a:srgbClr val="FBAE40"/>
          </p15:clr>
        </p15:guide>
        <p15:guide id="4" orient="horz" pos="1298" userDrawn="1">
          <p15:clr>
            <a:srgbClr val="A4A3A4"/>
          </p15:clr>
        </p15:guide>
        <p15:guide id="5" pos="902">
          <p15:clr>
            <a:srgbClr val="A4A3A4"/>
          </p15:clr>
        </p15:guide>
        <p15:guide id="6" orient="horz" pos="1979">
          <p15:clr>
            <a:srgbClr val="F26B43"/>
          </p15:clr>
        </p15:guide>
        <p15:guide id="7" orient="horz" pos="935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6DDB9D-EBEC-40C3-B365-AFB27ABA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299" y="723207"/>
            <a:ext cx="10459462" cy="54941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Normalsida – skriv rubrik här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AFB94F-C428-4DFB-8665-A0894593D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99" y="1415134"/>
            <a:ext cx="10459462" cy="4874803"/>
          </a:xfrm>
        </p:spPr>
        <p:txBody>
          <a:bodyPr/>
          <a:lstStyle>
            <a:lvl1pPr marL="0" indent="0">
              <a:buFontTx/>
              <a:buNone/>
              <a:defRPr sz="2785"/>
            </a:lvl1pPr>
            <a:lvl2pPr marL="454777" indent="0">
              <a:buFontTx/>
              <a:buNone/>
              <a:defRPr/>
            </a:lvl2pPr>
            <a:lvl3pPr marL="909554" indent="0">
              <a:buFontTx/>
              <a:buNone/>
              <a:defRPr/>
            </a:lvl3pPr>
            <a:lvl4pPr marL="1364331" indent="0">
              <a:buFontTx/>
              <a:buNone/>
              <a:defRPr/>
            </a:lvl4pPr>
            <a:lvl5pPr marL="1819107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998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Övergångsida/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3186C626-F1B6-49F8-BFBF-A500CD82B242}"/>
              </a:ext>
            </a:extLst>
          </p:cNvPr>
          <p:cNvSpPr/>
          <p:nvPr userDrawn="1"/>
        </p:nvSpPr>
        <p:spPr>
          <a:xfrm>
            <a:off x="0" y="0"/>
            <a:ext cx="12126913" cy="428699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48E062A-0485-42BC-BA34-5C3D7A215FD6}"/>
              </a:ext>
            </a:extLst>
          </p:cNvPr>
          <p:cNvSpPr/>
          <p:nvPr userDrawn="1"/>
        </p:nvSpPr>
        <p:spPr>
          <a:xfrm>
            <a:off x="0" y="4144488"/>
            <a:ext cx="12126913" cy="2713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C6DDB9D-EBEC-40C3-B365-AFB27ABA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299" y="3381455"/>
            <a:ext cx="10459462" cy="62053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Övergångssida eller citat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2AE39C3-4403-4075-A1DC-906BDF51BB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59" y="108060"/>
            <a:ext cx="1290536" cy="198945"/>
          </a:xfrm>
          <a:prstGeom prst="rect">
            <a:avLst/>
          </a:prstGeom>
        </p:spPr>
      </p:pic>
      <p:sp>
        <p:nvSpPr>
          <p:cNvPr id="9" name="Likbent triangel 8">
            <a:extLst>
              <a:ext uri="{FF2B5EF4-FFF2-40B4-BE49-F238E27FC236}">
                <a16:creationId xmlns:a16="http://schemas.microsoft.com/office/drawing/2014/main" id="{4F4AADD8-469A-4ACC-A562-FEA83CE4C587}"/>
              </a:ext>
            </a:extLst>
          </p:cNvPr>
          <p:cNvSpPr/>
          <p:nvPr userDrawn="1"/>
        </p:nvSpPr>
        <p:spPr>
          <a:xfrm rot="10800000">
            <a:off x="1473893" y="4110881"/>
            <a:ext cx="388901" cy="333897"/>
          </a:xfrm>
          <a:prstGeom prst="triangle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998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4630BE71-6D9C-42A6-A9CB-CC6A60AFE82E}"/>
              </a:ext>
            </a:extLst>
          </p:cNvPr>
          <p:cNvSpPr/>
          <p:nvPr userDrawn="1"/>
        </p:nvSpPr>
        <p:spPr>
          <a:xfrm>
            <a:off x="0" y="0"/>
            <a:ext cx="12126913" cy="68580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EB1DB8EE-101B-45D9-A6EA-909E0CA290B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3220" y="1906219"/>
            <a:ext cx="9426575" cy="39011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4777" lvl="0" indent="0">
              <a:lnSpc>
                <a:spcPct val="150000"/>
              </a:lnSpc>
              <a:buNone/>
            </a:pPr>
            <a:r>
              <a:rPr lang="sv-SE">
                <a:latin typeface="Gill Sans MT" panose="020B0502020104020203" pitchFamily="34" charset="0"/>
                <a:cs typeface="Times New Roman" panose="02020603050405020304" pitchFamily="18" charset="0"/>
              </a:rPr>
              <a:t>Klicka här för att ändra format på bakgrundstexten</a:t>
            </a:r>
          </a:p>
          <a:p>
            <a:pPr marL="454777" lvl="1" indent="0">
              <a:lnSpc>
                <a:spcPct val="150000"/>
              </a:lnSpc>
              <a:buNone/>
            </a:pPr>
            <a:r>
              <a:rPr lang="sv-SE">
                <a:latin typeface="Gill Sans MT" panose="020B0502020104020203" pitchFamily="34" charset="0"/>
                <a:cs typeface="Times New Roman" panose="02020603050405020304" pitchFamily="18" charset="0"/>
              </a:rPr>
              <a:t>Nivå två</a:t>
            </a:r>
          </a:p>
          <a:p>
            <a:pPr marL="454777" lvl="2" indent="0">
              <a:lnSpc>
                <a:spcPct val="150000"/>
              </a:lnSpc>
              <a:buNone/>
            </a:pPr>
            <a:r>
              <a:rPr lang="sv-SE">
                <a:latin typeface="Gill Sans MT" panose="020B0502020104020203" pitchFamily="34" charset="0"/>
                <a:cs typeface="Times New Roman" panose="02020603050405020304" pitchFamily="18" charset="0"/>
              </a:rPr>
              <a:t>Nivå tre</a:t>
            </a:r>
          </a:p>
          <a:p>
            <a:pPr marL="454777" lvl="3" indent="0">
              <a:lnSpc>
                <a:spcPct val="150000"/>
              </a:lnSpc>
              <a:buNone/>
            </a:pPr>
            <a:r>
              <a:rPr lang="sv-SE">
                <a:latin typeface="Gill Sans MT" panose="020B0502020104020203" pitchFamily="34" charset="0"/>
                <a:cs typeface="Times New Roman" panose="02020603050405020304" pitchFamily="18" charset="0"/>
              </a:rPr>
              <a:t>Nivå fyra</a:t>
            </a:r>
          </a:p>
          <a:p>
            <a:pPr marL="454777" lvl="4" indent="0">
              <a:lnSpc>
                <a:spcPct val="150000"/>
              </a:lnSpc>
              <a:buNone/>
            </a:pPr>
            <a:r>
              <a:rPr lang="sv-SE">
                <a:latin typeface="Gill Sans MT" panose="020B0502020104020203" pitchFamily="34" charset="0"/>
                <a:cs typeface="Times New Roman" panose="02020603050405020304" pitchFamily="18" charset="0"/>
              </a:rPr>
              <a:t>Nivå fem</a:t>
            </a:r>
            <a:endParaRPr lang="sv-SE" sz="2387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76350F4E-D611-4329-B994-E1F3D30810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299" y="723207"/>
            <a:ext cx="10459462" cy="54941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Tack! Vi finns på…</a:t>
            </a:r>
          </a:p>
        </p:txBody>
      </p:sp>
    </p:spTree>
    <p:extLst>
      <p:ext uri="{BB962C8B-B14F-4D97-AF65-F5344CB8AC3E}">
        <p14:creationId xmlns:p14="http://schemas.microsoft.com/office/powerpoint/2010/main" val="187627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171606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415142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Ämne/tema namn på ta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348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2001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34494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8138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705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9733597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468299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-1" y="-20043"/>
            <a:ext cx="12126911" cy="6974757"/>
          </a:xfrm>
          <a:prstGeom prst="rect">
            <a:avLst/>
          </a:prstGeom>
          <a:solidFill>
            <a:srgbClr val="E2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10" y="833554"/>
            <a:ext cx="4651888" cy="46961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sldNum="0" hdr="0" dt="0"/>
  <p:txStyles>
    <p:titleStyle>
      <a:lvl1pPr algn="ctr" defTabSz="457138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65" y="654154"/>
            <a:ext cx="5188770" cy="51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4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</p:sldLayoutIdLst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51898" y="6364654"/>
            <a:ext cx="148492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16723" y="6364654"/>
            <a:ext cx="2655277" cy="35682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r>
              <a:rPr lang="sv-SE"/>
              <a:t>indatastod@trafikverket.se</a:t>
            </a:r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814981" y="6364654"/>
            <a:ext cx="1994877" cy="34754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>
                    <a:lumMod val="50000"/>
                  </a:schemeClr>
                </a:solidFill>
                <a:latin typeface="Calibri" pitchFamily="31" charset="0"/>
              </a:defRPr>
            </a:lvl1pPr>
          </a:lstStyle>
          <a:p>
            <a:pPr>
              <a:defRPr/>
            </a:pPr>
            <a:fld id="{20D37FCA-3DE3-40B4-AA6D-F4C03BA9DED3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4" r:id="rId2"/>
    <p:sldLayoutId id="2147483759" r:id="rId3"/>
    <p:sldLayoutId id="2147483761" r:id="rId4"/>
  </p:sldLayoutIdLst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5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5" r:id="rId3"/>
    <p:sldLayoutId id="2147483736" r:id="rId4"/>
    <p:sldLayoutId id="2147483737" r:id="rId5"/>
    <p:sldLayoutId id="2147483760" r:id="rId6"/>
    <p:sldLayoutId id="2147483772" r:id="rId7"/>
  </p:sldLayoutIdLst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F6AAC83-756F-4E9F-ABEE-10548486AECD}"/>
              </a:ext>
            </a:extLst>
          </p:cNvPr>
          <p:cNvSpPr/>
          <p:nvPr userDrawn="1"/>
        </p:nvSpPr>
        <p:spPr>
          <a:xfrm>
            <a:off x="0" y="0"/>
            <a:ext cx="12126913" cy="38001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88E9E2C-577B-432F-A39B-7431CA615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99" y="724945"/>
            <a:ext cx="10459462" cy="5469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8AE464-3617-4F3D-ABAD-7C09B2F2D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299" y="1437300"/>
            <a:ext cx="10459462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F203738-3B75-41B8-9FD6-6DBACEFB514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59" y="108060"/>
            <a:ext cx="1290536" cy="19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3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09554" rtl="0" eaLnBrk="1" latinLnBrk="0" hangingPunct="1">
        <a:lnSpc>
          <a:spcPct val="100000"/>
        </a:lnSpc>
        <a:spcBef>
          <a:spcPct val="0"/>
        </a:spcBef>
        <a:buNone/>
        <a:defRPr sz="3382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388" indent="-227388" algn="l" defTabSz="909554" rtl="0" eaLnBrk="1" latinLnBrk="0" hangingPunct="1">
        <a:lnSpc>
          <a:spcPct val="90000"/>
        </a:lnSpc>
        <a:spcBef>
          <a:spcPts val="995"/>
        </a:spcBef>
        <a:buFont typeface="Arial" panose="020B0604020202020204" pitchFamily="34" charset="0"/>
        <a:buChar char="•"/>
        <a:defRPr sz="2387" kern="1200">
          <a:solidFill>
            <a:schemeClr val="tx1"/>
          </a:solidFill>
          <a:latin typeface="+mn-lt"/>
          <a:ea typeface="+mn-ea"/>
          <a:cs typeface="+mn-cs"/>
        </a:defRPr>
      </a:lvl1pPr>
      <a:lvl2pPr marL="682165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2pPr>
      <a:lvl3pPr marL="1136942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3pPr>
      <a:lvl4pPr marL="1591719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592" kern="1200">
          <a:solidFill>
            <a:schemeClr val="tx1"/>
          </a:solidFill>
          <a:latin typeface="+mn-lt"/>
          <a:ea typeface="+mn-ea"/>
          <a:cs typeface="+mn-cs"/>
        </a:defRPr>
      </a:lvl4pPr>
      <a:lvl5pPr marL="2046496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393" kern="1200">
          <a:solidFill>
            <a:schemeClr val="tx1"/>
          </a:solidFill>
          <a:latin typeface="+mn-lt"/>
          <a:ea typeface="+mn-ea"/>
          <a:cs typeface="+mn-cs"/>
        </a:defRPr>
      </a:lvl5pPr>
      <a:lvl6pPr marL="2501273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6pPr>
      <a:lvl7pPr marL="2956049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7pPr>
      <a:lvl8pPr marL="3410826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8pPr>
      <a:lvl9pPr marL="3865603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1pPr>
      <a:lvl2pPr marL="454777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2pPr>
      <a:lvl3pPr marL="909554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3pPr>
      <a:lvl4pPr marL="1364331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4pPr>
      <a:lvl5pPr marL="1819107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5pPr>
      <a:lvl6pPr marL="2273884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6pPr>
      <a:lvl7pPr marL="2728661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7pPr>
      <a:lvl8pPr marL="3183438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8pPr>
      <a:lvl9pPr marL="3638215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F6AAC83-756F-4E9F-ABEE-10548486AECD}"/>
              </a:ext>
            </a:extLst>
          </p:cNvPr>
          <p:cNvSpPr/>
          <p:nvPr userDrawn="1"/>
        </p:nvSpPr>
        <p:spPr>
          <a:xfrm>
            <a:off x="0" y="0"/>
            <a:ext cx="12126913" cy="38001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88E9E2C-577B-432F-A39B-7431CA615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99" y="724945"/>
            <a:ext cx="10459462" cy="5469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8AE464-3617-4F3D-ABAD-7C09B2F2D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299" y="1437300"/>
            <a:ext cx="10459462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F203738-3B75-41B8-9FD6-6DBACEFB514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59" y="108060"/>
            <a:ext cx="1290536" cy="19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4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09554" rtl="0" eaLnBrk="1" latinLnBrk="0" hangingPunct="1">
        <a:lnSpc>
          <a:spcPct val="100000"/>
        </a:lnSpc>
        <a:spcBef>
          <a:spcPct val="0"/>
        </a:spcBef>
        <a:buNone/>
        <a:defRPr sz="3382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388" indent="-227388" algn="l" defTabSz="909554" rtl="0" eaLnBrk="1" latinLnBrk="0" hangingPunct="1">
        <a:lnSpc>
          <a:spcPct val="90000"/>
        </a:lnSpc>
        <a:spcBef>
          <a:spcPts val="995"/>
        </a:spcBef>
        <a:buFont typeface="Arial" panose="020B0604020202020204" pitchFamily="34" charset="0"/>
        <a:buChar char="•"/>
        <a:defRPr sz="2387" kern="1200">
          <a:solidFill>
            <a:schemeClr val="tx1"/>
          </a:solidFill>
          <a:latin typeface="+mn-lt"/>
          <a:ea typeface="+mn-ea"/>
          <a:cs typeface="+mn-cs"/>
        </a:defRPr>
      </a:lvl1pPr>
      <a:lvl2pPr marL="682165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2pPr>
      <a:lvl3pPr marL="1136942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3pPr>
      <a:lvl4pPr marL="1591719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592" kern="1200">
          <a:solidFill>
            <a:schemeClr val="tx1"/>
          </a:solidFill>
          <a:latin typeface="+mn-lt"/>
          <a:ea typeface="+mn-ea"/>
          <a:cs typeface="+mn-cs"/>
        </a:defRPr>
      </a:lvl4pPr>
      <a:lvl5pPr marL="2046496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393" kern="1200">
          <a:solidFill>
            <a:schemeClr val="tx1"/>
          </a:solidFill>
          <a:latin typeface="+mn-lt"/>
          <a:ea typeface="+mn-ea"/>
          <a:cs typeface="+mn-cs"/>
        </a:defRPr>
      </a:lvl5pPr>
      <a:lvl6pPr marL="2501273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6pPr>
      <a:lvl7pPr marL="2956049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7pPr>
      <a:lvl8pPr marL="3410826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8pPr>
      <a:lvl9pPr marL="3865603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1pPr>
      <a:lvl2pPr marL="454777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2pPr>
      <a:lvl3pPr marL="909554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3pPr>
      <a:lvl4pPr marL="1364331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4pPr>
      <a:lvl5pPr marL="1819107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5pPr>
      <a:lvl6pPr marL="2273884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6pPr>
      <a:lvl7pPr marL="2728661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7pPr>
      <a:lvl8pPr marL="3183438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8pPr>
      <a:lvl9pPr marL="3638215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indatastod@trafikverket.se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indatastod@trafikverket.se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indatastod@trafikverket.s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indatastod@trafikverket.se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A2F18C41-1ED9-41A6-A53A-462CB35B032A}"/>
              </a:ext>
            </a:extLst>
          </p:cNvPr>
          <p:cNvSpPr txBox="1"/>
          <p:nvPr/>
        </p:nvSpPr>
        <p:spPr>
          <a:xfrm>
            <a:off x="8569889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dirty="0">
                <a:hlinkClick r:id="rId3"/>
              </a:rPr>
              <a:t>indatastod@trafikverket.se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D9C2300-43F5-42C5-B7C8-04F43E3EBE88}"/>
              </a:ext>
            </a:extLst>
          </p:cNvPr>
          <p:cNvSpPr txBox="1"/>
          <p:nvPr/>
        </p:nvSpPr>
        <p:spPr>
          <a:xfrm>
            <a:off x="0" y="6380282"/>
            <a:ext cx="3782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Maj/juni 2026</a:t>
            </a:r>
          </a:p>
          <a:p>
            <a:r>
              <a:rPr lang="sv-SE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Konfidentialitetsnivå</a:t>
            </a:r>
            <a:r>
              <a:rPr lang="sv-S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419840433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886220" y="860178"/>
            <a:ext cx="9733597" cy="615095"/>
          </a:xfrm>
        </p:spPr>
        <p:txBody>
          <a:bodyPr>
            <a:noAutofit/>
          </a:bodyPr>
          <a:lstStyle/>
          <a:p>
            <a:pPr algn="l"/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Webbinarie maj/juni 2026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0BBDC91-2705-40DB-B7F3-0D9C9B54381F}"/>
              </a:ext>
            </a:extLst>
          </p:cNvPr>
          <p:cNvSpPr txBox="1"/>
          <p:nvPr/>
        </p:nvSpPr>
        <p:spPr>
          <a:xfrm>
            <a:off x="8569889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dirty="0">
                <a:hlinkClick r:id="rId3"/>
              </a:rPr>
              <a:t>indatastod@trafikverket.se</a:t>
            </a:r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965FA93-771F-44C0-ACBD-19526A483631}"/>
              </a:ext>
            </a:extLst>
          </p:cNvPr>
          <p:cNvSpPr txBox="1"/>
          <p:nvPr/>
        </p:nvSpPr>
        <p:spPr>
          <a:xfrm>
            <a:off x="0" y="6380282"/>
            <a:ext cx="3782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Maj/juni 2026</a:t>
            </a:r>
          </a:p>
          <a:p>
            <a:r>
              <a:rPr lang="sv-SE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Konfidentialitetsnivå</a:t>
            </a:r>
            <a:r>
              <a:rPr lang="sv-S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1 – Ej känsligt</a:t>
            </a:r>
          </a:p>
        </p:txBody>
      </p:sp>
      <p:sp>
        <p:nvSpPr>
          <p:cNvPr id="10" name="Rubrik 6">
            <a:extLst>
              <a:ext uri="{FF2B5EF4-FFF2-40B4-BE49-F238E27FC236}">
                <a16:creationId xmlns:a16="http://schemas.microsoft.com/office/drawing/2014/main" id="{DD254360-D36C-4A25-BEC8-AA0F2DEA94F4}"/>
              </a:ext>
            </a:extLst>
          </p:cNvPr>
          <p:cNvSpPr txBox="1">
            <a:spLocks/>
          </p:cNvSpPr>
          <p:nvPr/>
        </p:nvSpPr>
        <p:spPr>
          <a:xfrm>
            <a:off x="886219" y="1680134"/>
            <a:ext cx="9733597" cy="6150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sv-SE"/>
            </a:defPPr>
            <a:lvl1pPr defTabSz="457138" eaLnBrk="0" hangingPunct="0">
              <a:defRPr sz="2800" b="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1" charset="-128"/>
                <a:cs typeface="Arial" panose="020B0604020202020204" pitchFamily="34" charset="0"/>
              </a:defRPr>
            </a:lvl1pPr>
            <a:lvl2pPr algn="ctr" defTabSz="457138" eaLnBrk="0" hangingPunct="0">
              <a:defRPr sz="4400"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eaLnBrk="0" hangingPunct="0">
              <a:defRPr sz="4400"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eaLnBrk="0" hangingPunct="0">
              <a:defRPr sz="4400"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eaLnBrk="0" hangingPunct="0">
              <a:defRPr sz="4400"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1" charset="0"/>
                <a:ea typeface="ＭＳ Ｐゴシック" pitchFamily="31" charset="-128"/>
              </a:defRPr>
            </a:lvl9pPr>
          </a:lstStyle>
          <a:p>
            <a:r>
              <a:rPr lang="sv-SE" dirty="0"/>
              <a:t>Trafikregler i NVDB - ärendeflöde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1DBFEAB-913B-490C-B387-A74418F04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76" y="2688458"/>
            <a:ext cx="1540403" cy="21973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89C8832A-F70C-4E44-A12B-C1F9542A2B2C}"/>
              </a:ext>
            </a:extLst>
          </p:cNvPr>
          <p:cNvCxnSpPr>
            <a:cxnSpLocks/>
            <a:stCxn id="13" idx="5"/>
          </p:cNvCxnSpPr>
          <p:nvPr/>
        </p:nvCxnSpPr>
        <p:spPr>
          <a:xfrm>
            <a:off x="1492714" y="3218775"/>
            <a:ext cx="318262" cy="291723"/>
          </a:xfrm>
          <a:prstGeom prst="straightConnector1">
            <a:avLst/>
          </a:prstGeom>
          <a:ln w="57150">
            <a:solidFill>
              <a:srgbClr val="E27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 12">
            <a:extLst>
              <a:ext uri="{FF2B5EF4-FFF2-40B4-BE49-F238E27FC236}">
                <a16:creationId xmlns:a16="http://schemas.microsoft.com/office/drawing/2014/main" id="{5806F945-F6FE-4B87-83D5-E86924052996}"/>
              </a:ext>
            </a:extLst>
          </p:cNvPr>
          <p:cNvSpPr/>
          <p:nvPr/>
        </p:nvSpPr>
        <p:spPr>
          <a:xfrm>
            <a:off x="568288" y="2549587"/>
            <a:ext cx="1083032" cy="7840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strike="noStrike" kern="1200" cap="none" spc="0" normalizeH="0" baseline="0" noProof="0" dirty="0">
              <a:ln>
                <a:noFill/>
              </a:ln>
              <a:solidFill>
                <a:srgbClr val="21232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900" dirty="0">
              <a:solidFill>
                <a:srgbClr val="2123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strike="noStrike" kern="1200" cap="none" spc="0" normalizeH="0" baseline="0" noProof="0" dirty="0">
                <a:ln>
                  <a:noFill/>
                </a:ln>
                <a:solidFill>
                  <a:srgbClr val="2123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Hämtning</a:t>
            </a:r>
            <a:br>
              <a:rPr kumimoji="0" lang="sv-SE" sz="900" b="0" i="0" strike="noStrike" kern="1200" cap="none" spc="0" normalizeH="0" baseline="0" noProof="0" dirty="0">
                <a:ln>
                  <a:noFill/>
                </a:ln>
                <a:solidFill>
                  <a:srgbClr val="2123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v-SE" sz="900" b="0" i="0" strike="noStrike" kern="1200" cap="none" spc="0" normalizeH="0" baseline="0" noProof="0" dirty="0">
                <a:ln>
                  <a:noFill/>
                </a:ln>
                <a:solidFill>
                  <a:srgbClr val="2123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g/vecka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6DD2E5BF-28D7-44E5-B91F-75D53371A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744" y="2726496"/>
            <a:ext cx="767043" cy="208806"/>
          </a:xfrm>
          <a:prstGeom prst="rect">
            <a:avLst/>
          </a:prstGeom>
        </p:spPr>
      </p:pic>
      <p:grpSp>
        <p:nvGrpSpPr>
          <p:cNvPr id="45" name="Grupp 44">
            <a:extLst>
              <a:ext uri="{FF2B5EF4-FFF2-40B4-BE49-F238E27FC236}">
                <a16:creationId xmlns:a16="http://schemas.microsoft.com/office/drawing/2014/main" id="{FFBABFA1-111D-4953-8414-CC112B6945C7}"/>
              </a:ext>
            </a:extLst>
          </p:cNvPr>
          <p:cNvGrpSpPr/>
          <p:nvPr/>
        </p:nvGrpSpPr>
        <p:grpSpPr>
          <a:xfrm>
            <a:off x="4502181" y="2689783"/>
            <a:ext cx="4055871" cy="2209289"/>
            <a:chOff x="4449935" y="2689783"/>
            <a:chExt cx="4055871" cy="2209289"/>
          </a:xfrm>
        </p:grpSpPr>
        <p:pic>
          <p:nvPicPr>
            <p:cNvPr id="33" name="Bildobjekt 32">
              <a:extLst>
                <a:ext uri="{FF2B5EF4-FFF2-40B4-BE49-F238E27FC236}">
                  <a16:creationId xmlns:a16="http://schemas.microsoft.com/office/drawing/2014/main" id="{B4166741-9FCA-4BB2-8D7D-7AA7DCE817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580" t="573" r="1308" b="1458"/>
            <a:stretch/>
          </p:blipFill>
          <p:spPr>
            <a:xfrm>
              <a:off x="4653248" y="2916007"/>
              <a:ext cx="1216902" cy="17266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37CDA9A6-FE28-42D4-AE22-E2387087C542}"/>
                </a:ext>
              </a:extLst>
            </p:cNvPr>
            <p:cNvSpPr/>
            <p:nvPr/>
          </p:nvSpPr>
          <p:spPr>
            <a:xfrm>
              <a:off x="4449935" y="2689783"/>
              <a:ext cx="4026375" cy="2209289"/>
            </a:xfrm>
            <a:prstGeom prst="rect">
              <a:avLst/>
            </a:prstGeom>
            <a:noFill/>
            <a:ln>
              <a:solidFill>
                <a:srgbClr val="E2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32" name="textruta 31">
              <a:extLst>
                <a:ext uri="{FF2B5EF4-FFF2-40B4-BE49-F238E27FC236}">
                  <a16:creationId xmlns:a16="http://schemas.microsoft.com/office/drawing/2014/main" id="{E24739FF-B9E0-49D4-BC19-612395DF594A}"/>
                </a:ext>
              </a:extLst>
            </p:cNvPr>
            <p:cNvSpPr txBox="1"/>
            <p:nvPr/>
          </p:nvSpPr>
          <p:spPr>
            <a:xfrm>
              <a:off x="5899646" y="3655332"/>
              <a:ext cx="2606160" cy="1129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sv-SE" sz="1400" dirty="0"/>
                <a:t>Läsa/tolka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400" dirty="0"/>
                <a:t>Registrering i ajourhållnings-</a:t>
              </a:r>
              <a:br>
                <a:rPr lang="sv-SE" sz="1400" dirty="0"/>
              </a:br>
              <a:r>
                <a:rPr lang="sv-SE" sz="1400" dirty="0"/>
                <a:t>verktyg (geometrier/attribut)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sv-SE" sz="1400" dirty="0" err="1"/>
                <a:t>Ev</a:t>
              </a:r>
              <a:r>
                <a:rPr lang="sv-SE" sz="1400" dirty="0"/>
                <a:t> dialog med kommun </a:t>
              </a:r>
            </a:p>
          </p:txBody>
        </p:sp>
        <p:grpSp>
          <p:nvGrpSpPr>
            <p:cNvPr id="42" name="Grupp 41">
              <a:extLst>
                <a:ext uri="{FF2B5EF4-FFF2-40B4-BE49-F238E27FC236}">
                  <a16:creationId xmlns:a16="http://schemas.microsoft.com/office/drawing/2014/main" id="{B46FBC18-F02C-4CDF-80B7-F7F45F41379F}"/>
                </a:ext>
              </a:extLst>
            </p:cNvPr>
            <p:cNvGrpSpPr/>
            <p:nvPr/>
          </p:nvGrpSpPr>
          <p:grpSpPr>
            <a:xfrm>
              <a:off x="6154987" y="2816186"/>
              <a:ext cx="2030216" cy="764957"/>
              <a:chOff x="7113225" y="2739678"/>
              <a:chExt cx="2030216" cy="764957"/>
            </a:xfrm>
          </p:grpSpPr>
          <p:pic>
            <p:nvPicPr>
              <p:cNvPr id="24" name="Bildobjekt 23">
                <a:extLst>
                  <a:ext uri="{FF2B5EF4-FFF2-40B4-BE49-F238E27FC236}">
                    <a16:creationId xmlns:a16="http://schemas.microsoft.com/office/drawing/2014/main" id="{99F6F956-B98A-4FCF-8427-D590E07B7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99478" y="2991581"/>
                <a:ext cx="353755" cy="360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8" name="Bildobjekt 27">
                <a:extLst>
                  <a:ext uri="{FF2B5EF4-FFF2-40B4-BE49-F238E27FC236}">
                    <a16:creationId xmlns:a16="http://schemas.microsoft.com/office/drawing/2014/main" id="{C24FEE1C-3D59-4BF8-BF1D-2C158F7F1E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74244" y="3144635"/>
                <a:ext cx="353755" cy="360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5" name="Bildobjekt 24">
                <a:extLst>
                  <a:ext uri="{FF2B5EF4-FFF2-40B4-BE49-F238E27FC236}">
                    <a16:creationId xmlns:a16="http://schemas.microsoft.com/office/drawing/2014/main" id="{5FC67014-EB06-40B4-83F3-AC59086AC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17149" y="3107349"/>
                <a:ext cx="353755" cy="360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9" name="Bildobjekt 28">
                <a:extLst>
                  <a:ext uri="{FF2B5EF4-FFF2-40B4-BE49-F238E27FC236}">
                    <a16:creationId xmlns:a16="http://schemas.microsoft.com/office/drawing/2014/main" id="{AEC31A7E-3B10-4E3A-BCF4-EE1081264D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13225" y="3116682"/>
                <a:ext cx="353755" cy="360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1" name="Bildobjekt 30">
                <a:extLst>
                  <a:ext uri="{FF2B5EF4-FFF2-40B4-BE49-F238E27FC236}">
                    <a16:creationId xmlns:a16="http://schemas.microsoft.com/office/drawing/2014/main" id="{BDAF4F5A-FD7A-4431-98D2-FF85EA3E27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56533" y="2863324"/>
                <a:ext cx="353755" cy="360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5" name="Bildobjekt 34">
                <a:extLst>
                  <a:ext uri="{FF2B5EF4-FFF2-40B4-BE49-F238E27FC236}">
                    <a16:creationId xmlns:a16="http://schemas.microsoft.com/office/drawing/2014/main" id="{12D8BD60-74AC-4C90-8E6C-607988168A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14295" y="2739678"/>
                <a:ext cx="353755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Bildobjekt 26">
                <a:extLst>
                  <a:ext uri="{FF2B5EF4-FFF2-40B4-BE49-F238E27FC236}">
                    <a16:creationId xmlns:a16="http://schemas.microsoft.com/office/drawing/2014/main" id="{BD103E15-7596-4285-9EBA-9A1484FFD3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89686" y="2918005"/>
                <a:ext cx="353755" cy="36000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6" name="Grupp 5">
            <a:extLst>
              <a:ext uri="{FF2B5EF4-FFF2-40B4-BE49-F238E27FC236}">
                <a16:creationId xmlns:a16="http://schemas.microsoft.com/office/drawing/2014/main" id="{8F76087B-EB95-41D5-A750-7C8129929ADE}"/>
              </a:ext>
            </a:extLst>
          </p:cNvPr>
          <p:cNvGrpSpPr/>
          <p:nvPr/>
        </p:nvGrpSpPr>
        <p:grpSpPr>
          <a:xfrm>
            <a:off x="8528556" y="2689782"/>
            <a:ext cx="3011574" cy="2209289"/>
            <a:chOff x="8528556" y="2689782"/>
            <a:chExt cx="3011574" cy="2209289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8D8D492B-04D1-40CB-9C83-444024E7E5DC}"/>
                </a:ext>
              </a:extLst>
            </p:cNvPr>
            <p:cNvGrpSpPr/>
            <p:nvPr/>
          </p:nvGrpSpPr>
          <p:grpSpPr>
            <a:xfrm>
              <a:off x="10161156" y="2689782"/>
              <a:ext cx="1378974" cy="2209289"/>
              <a:chOff x="7977478" y="2902428"/>
              <a:chExt cx="1378974" cy="2209289"/>
            </a:xfrm>
          </p:grpSpPr>
          <p:grpSp>
            <p:nvGrpSpPr>
              <p:cNvPr id="19" name="Grupp 18">
                <a:extLst>
                  <a:ext uri="{FF2B5EF4-FFF2-40B4-BE49-F238E27FC236}">
                    <a16:creationId xmlns:a16="http://schemas.microsoft.com/office/drawing/2014/main" id="{24A93E79-C807-412C-B608-1A346355CD3A}"/>
                  </a:ext>
                </a:extLst>
              </p:cNvPr>
              <p:cNvGrpSpPr/>
              <p:nvPr/>
            </p:nvGrpSpPr>
            <p:grpSpPr>
              <a:xfrm>
                <a:off x="7977478" y="2902428"/>
                <a:ext cx="1378974" cy="2209289"/>
                <a:chOff x="9710987" y="2626875"/>
                <a:chExt cx="1378974" cy="2209289"/>
              </a:xfrm>
            </p:grpSpPr>
            <p:sp>
              <p:nvSpPr>
                <p:cNvPr id="21" name="Rektangel 20">
                  <a:extLst>
                    <a:ext uri="{FF2B5EF4-FFF2-40B4-BE49-F238E27FC236}">
                      <a16:creationId xmlns:a16="http://schemas.microsoft.com/office/drawing/2014/main" id="{F5249DEC-2721-4FAC-94A0-A205F47E0D50}"/>
                    </a:ext>
                  </a:extLst>
                </p:cNvPr>
                <p:cNvSpPr/>
                <p:nvPr/>
              </p:nvSpPr>
              <p:spPr>
                <a:xfrm>
                  <a:off x="9710987" y="2626875"/>
                  <a:ext cx="1378974" cy="2209289"/>
                </a:xfrm>
                <a:prstGeom prst="rect">
                  <a:avLst/>
                </a:prstGeom>
                <a:ln>
                  <a:solidFill>
                    <a:srgbClr val="E2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 dirty="0"/>
                </a:p>
              </p:txBody>
            </p:sp>
            <p:sp>
              <p:nvSpPr>
                <p:cNvPr id="22" name="Cylinder 21">
                  <a:extLst>
                    <a:ext uri="{FF2B5EF4-FFF2-40B4-BE49-F238E27FC236}">
                      <a16:creationId xmlns:a16="http://schemas.microsoft.com/office/drawing/2014/main" id="{608F9C79-9840-42E0-9C9D-281E8EA72CFD}"/>
                    </a:ext>
                  </a:extLst>
                </p:cNvPr>
                <p:cNvSpPr/>
                <p:nvPr/>
              </p:nvSpPr>
              <p:spPr>
                <a:xfrm>
                  <a:off x="9960872" y="3468297"/>
                  <a:ext cx="900731" cy="1079440"/>
                </a:xfrm>
                <a:prstGeom prst="can">
                  <a:avLst/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v-SE" b="1" dirty="0">
                      <a:solidFill>
                        <a:schemeClr val="tx1"/>
                      </a:solidFill>
                    </a:rPr>
                    <a:t>NVDB</a:t>
                  </a:r>
                </a:p>
              </p:txBody>
            </p:sp>
          </p:grpSp>
          <p:pic>
            <p:nvPicPr>
              <p:cNvPr id="20" name="Bildobjekt 19">
                <a:extLst>
                  <a:ext uri="{FF2B5EF4-FFF2-40B4-BE49-F238E27FC236}">
                    <a16:creationId xmlns:a16="http://schemas.microsoft.com/office/drawing/2014/main" id="{FCEC4CBE-9EDB-4AA3-AB08-A3C96AA9E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11723" y="3056140"/>
                <a:ext cx="1132010" cy="415071"/>
              </a:xfrm>
              <a:prstGeom prst="rect">
                <a:avLst/>
              </a:prstGeom>
            </p:spPr>
          </p:pic>
        </p:grpSp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E098D776-0D5C-48AC-BE42-0AC476F715CA}"/>
                </a:ext>
              </a:extLst>
            </p:cNvPr>
            <p:cNvGrpSpPr/>
            <p:nvPr/>
          </p:nvGrpSpPr>
          <p:grpSpPr>
            <a:xfrm>
              <a:off x="8528556" y="3573077"/>
              <a:ext cx="1632600" cy="412472"/>
              <a:chOff x="8528556" y="3573077"/>
              <a:chExt cx="1632600" cy="412472"/>
            </a:xfrm>
          </p:grpSpPr>
          <p:cxnSp>
            <p:nvCxnSpPr>
              <p:cNvPr id="51" name="Rak pilkoppling 50">
                <a:extLst>
                  <a:ext uri="{FF2B5EF4-FFF2-40B4-BE49-F238E27FC236}">
                    <a16:creationId xmlns:a16="http://schemas.microsoft.com/office/drawing/2014/main" id="{362F66E8-A59D-47FB-909C-FAFDFD73ABB8}"/>
                  </a:ext>
                </a:extLst>
              </p:cNvPr>
              <p:cNvCxnSpPr>
                <a:cxnSpLocks/>
                <a:endCxn id="21" idx="1"/>
              </p:cNvCxnSpPr>
              <p:nvPr/>
            </p:nvCxnSpPr>
            <p:spPr>
              <a:xfrm>
                <a:off x="8528556" y="3787152"/>
                <a:ext cx="1632600" cy="7275"/>
              </a:xfrm>
              <a:prstGeom prst="straightConnector1">
                <a:avLst/>
              </a:prstGeom>
              <a:ln w="57150">
                <a:solidFill>
                  <a:srgbClr val="E27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Ellips 57">
                <a:extLst>
                  <a:ext uri="{FF2B5EF4-FFF2-40B4-BE49-F238E27FC236}">
                    <a16:creationId xmlns:a16="http://schemas.microsoft.com/office/drawing/2014/main" id="{CCDFF5B9-8E42-4732-9085-F738875161A2}"/>
                  </a:ext>
                </a:extLst>
              </p:cNvPr>
              <p:cNvSpPr/>
              <p:nvPr/>
            </p:nvSpPr>
            <p:spPr>
              <a:xfrm>
                <a:off x="8845814" y="3573077"/>
                <a:ext cx="922050" cy="41247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900" i="0" strike="noStrike" kern="1200" cap="none" spc="0" normalizeH="0" baseline="0" noProof="0" dirty="0">
                    <a:ln>
                      <a:noFill/>
                    </a:ln>
                    <a:solidFill>
                      <a:srgbClr val="2123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Incheckning</a:t>
                </a:r>
              </a:p>
            </p:txBody>
          </p:sp>
        </p:grpSp>
      </p:grpSp>
      <p:grpSp>
        <p:nvGrpSpPr>
          <p:cNvPr id="2" name="Grupp 1">
            <a:extLst>
              <a:ext uri="{FF2B5EF4-FFF2-40B4-BE49-F238E27FC236}">
                <a16:creationId xmlns:a16="http://schemas.microsoft.com/office/drawing/2014/main" id="{F1842648-966F-4585-91EF-76C8D95A07F9}"/>
              </a:ext>
            </a:extLst>
          </p:cNvPr>
          <p:cNvGrpSpPr/>
          <p:nvPr/>
        </p:nvGrpSpPr>
        <p:grpSpPr>
          <a:xfrm>
            <a:off x="3351379" y="3595827"/>
            <a:ext cx="1150802" cy="400111"/>
            <a:chOff x="3351379" y="3595827"/>
            <a:chExt cx="1150802" cy="400111"/>
          </a:xfrm>
        </p:grpSpPr>
        <p:cxnSp>
          <p:nvCxnSpPr>
            <p:cNvPr id="48" name="Rak pilkoppling 47">
              <a:extLst>
                <a:ext uri="{FF2B5EF4-FFF2-40B4-BE49-F238E27FC236}">
                  <a16:creationId xmlns:a16="http://schemas.microsoft.com/office/drawing/2014/main" id="{E2E17D46-DE24-42C2-A36A-92FD0D976C47}"/>
                </a:ext>
              </a:extLst>
            </p:cNvPr>
            <p:cNvCxnSpPr>
              <a:cxnSpLocks/>
              <a:stCxn id="3" idx="3"/>
              <a:endCxn id="30" idx="1"/>
            </p:cNvCxnSpPr>
            <p:nvPr/>
          </p:nvCxnSpPr>
          <p:spPr>
            <a:xfrm>
              <a:off x="3351379" y="3787152"/>
              <a:ext cx="1150802" cy="7276"/>
            </a:xfrm>
            <a:prstGeom prst="straightConnector1">
              <a:avLst/>
            </a:prstGeom>
            <a:ln w="57150">
              <a:solidFill>
                <a:srgbClr val="E27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Ellips 61">
              <a:extLst>
                <a:ext uri="{FF2B5EF4-FFF2-40B4-BE49-F238E27FC236}">
                  <a16:creationId xmlns:a16="http://schemas.microsoft.com/office/drawing/2014/main" id="{E4A29149-669B-42A4-AA67-1752D5428B50}"/>
                </a:ext>
              </a:extLst>
            </p:cNvPr>
            <p:cNvSpPr/>
            <p:nvPr/>
          </p:nvSpPr>
          <p:spPr>
            <a:xfrm>
              <a:off x="3540565" y="3595827"/>
              <a:ext cx="673855" cy="40011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00" i="0" strike="noStrike" kern="1200" cap="none" spc="0" normalizeH="0" baseline="0" noProof="0" dirty="0">
                  <a:ln>
                    <a:noFill/>
                  </a:ln>
                  <a:solidFill>
                    <a:srgbClr val="2123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Sortering</a:t>
              </a:r>
              <a:br>
                <a:rPr kumimoji="0" lang="sv-SE" sz="900" i="0" strike="noStrike" kern="1200" cap="none" spc="0" normalizeH="0" baseline="0" noProof="0" dirty="0">
                  <a:ln>
                    <a:noFill/>
                  </a:ln>
                  <a:solidFill>
                    <a:srgbClr val="2123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sv-SE" sz="900" i="0" strike="noStrike" kern="1200" cap="none" spc="0" normalizeH="0" baseline="0" noProof="0" dirty="0">
                  <a:ln>
                    <a:noFill/>
                  </a:ln>
                  <a:solidFill>
                    <a:srgbClr val="2123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FME</a:t>
              </a:r>
            </a:p>
          </p:txBody>
        </p:sp>
      </p:grpSp>
      <p:grpSp>
        <p:nvGrpSpPr>
          <p:cNvPr id="78" name="Grupp 77">
            <a:extLst>
              <a:ext uri="{FF2B5EF4-FFF2-40B4-BE49-F238E27FC236}">
                <a16:creationId xmlns:a16="http://schemas.microsoft.com/office/drawing/2014/main" id="{5E216EDA-8ECD-4276-8E1B-1DD733B6E68A}"/>
              </a:ext>
            </a:extLst>
          </p:cNvPr>
          <p:cNvGrpSpPr/>
          <p:nvPr/>
        </p:nvGrpSpPr>
        <p:grpSpPr>
          <a:xfrm>
            <a:off x="6651433" y="1094397"/>
            <a:ext cx="3759608" cy="2194775"/>
            <a:chOff x="6651433" y="1094397"/>
            <a:chExt cx="3759608" cy="2194775"/>
          </a:xfrm>
        </p:grpSpPr>
        <p:sp>
          <p:nvSpPr>
            <p:cNvPr id="34" name="Ellips 33">
              <a:extLst>
                <a:ext uri="{FF2B5EF4-FFF2-40B4-BE49-F238E27FC236}">
                  <a16:creationId xmlns:a16="http://schemas.microsoft.com/office/drawing/2014/main" id="{DA3F28BC-055F-4FBC-8470-4AB66F0194B1}"/>
                </a:ext>
              </a:extLst>
            </p:cNvPr>
            <p:cNvSpPr/>
            <p:nvPr/>
          </p:nvSpPr>
          <p:spPr>
            <a:xfrm>
              <a:off x="6651433" y="2387480"/>
              <a:ext cx="2405268" cy="901692"/>
            </a:xfrm>
            <a:prstGeom prst="ellipse">
              <a:avLst/>
            </a:prstGeom>
            <a:solidFill>
              <a:srgbClr val="E27F00">
                <a:alpha val="7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200" b="1" i="0" strike="noStrike" kern="1200" cap="none" spc="0" normalizeH="0" baseline="0" noProof="0" dirty="0">
                  <a:ln>
                    <a:noFill/>
                  </a:ln>
                  <a:solidFill>
                    <a:srgbClr val="2123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MANUELLT</a:t>
              </a:r>
            </a:p>
          </p:txBody>
        </p:sp>
        <p:grpSp>
          <p:nvGrpSpPr>
            <p:cNvPr id="77" name="Grupp 76">
              <a:extLst>
                <a:ext uri="{FF2B5EF4-FFF2-40B4-BE49-F238E27FC236}">
                  <a16:creationId xmlns:a16="http://schemas.microsoft.com/office/drawing/2014/main" id="{4094BCE7-31E6-4F75-82BD-22A0C99EAA91}"/>
                </a:ext>
              </a:extLst>
            </p:cNvPr>
            <p:cNvGrpSpPr/>
            <p:nvPr/>
          </p:nvGrpSpPr>
          <p:grpSpPr>
            <a:xfrm>
              <a:off x="8151895" y="1094397"/>
              <a:ext cx="2259146" cy="933899"/>
              <a:chOff x="8151895" y="1094397"/>
              <a:chExt cx="2259146" cy="933899"/>
            </a:xfrm>
          </p:grpSpPr>
          <p:sp>
            <p:nvSpPr>
              <p:cNvPr id="44" name="Pratbubbla: oval 43">
                <a:extLst>
                  <a:ext uri="{FF2B5EF4-FFF2-40B4-BE49-F238E27FC236}">
                    <a16:creationId xmlns:a16="http://schemas.microsoft.com/office/drawing/2014/main" id="{7F5B4C8D-7E49-4B2E-8BB3-6BE27696B534}"/>
                  </a:ext>
                </a:extLst>
              </p:cNvPr>
              <p:cNvSpPr/>
              <p:nvPr/>
            </p:nvSpPr>
            <p:spPr>
              <a:xfrm>
                <a:off x="8151895" y="1094397"/>
                <a:ext cx="2259146" cy="933899"/>
              </a:xfrm>
              <a:prstGeom prst="wedgeEllipseCallout">
                <a:avLst>
                  <a:gd name="adj1" fmla="val -55099"/>
                  <a:gd name="adj2" fmla="val 110602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" name="textruta 36">
                <a:extLst>
                  <a:ext uri="{FF2B5EF4-FFF2-40B4-BE49-F238E27FC236}">
                    <a16:creationId xmlns:a16="http://schemas.microsoft.com/office/drawing/2014/main" id="{A25C32E0-3B30-48C0-AF3B-5A4263696D15}"/>
                  </a:ext>
                </a:extLst>
              </p:cNvPr>
              <p:cNvSpPr txBox="1"/>
              <p:nvPr/>
            </p:nvSpPr>
            <p:spPr>
              <a:xfrm>
                <a:off x="8407168" y="1145839"/>
                <a:ext cx="16997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i="1" dirty="0">
                    <a:solidFill>
                      <a:srgbClr val="E27F00"/>
                    </a:solidFill>
                  </a:rPr>
                  <a:t>Vägnätsanknytning </a:t>
                </a:r>
              </a:p>
              <a:p>
                <a:pPr algn="ctr"/>
                <a:r>
                  <a:rPr lang="sv-SE" sz="1200" i="1" dirty="0">
                    <a:solidFill>
                      <a:srgbClr val="E27F00"/>
                    </a:solidFill>
                  </a:rPr>
                  <a:t>underlättar till viss del, </a:t>
                </a:r>
              </a:p>
              <a:p>
                <a:pPr algn="ctr"/>
                <a:r>
                  <a:rPr lang="sv-SE" sz="1200" i="1" dirty="0" err="1">
                    <a:solidFill>
                      <a:srgbClr val="E27F00"/>
                    </a:solidFill>
                  </a:rPr>
                  <a:t>bl</a:t>
                </a:r>
                <a:r>
                  <a:rPr lang="sv-SE" sz="1200" i="1" dirty="0">
                    <a:solidFill>
                      <a:srgbClr val="E27F00"/>
                    </a:solidFill>
                  </a:rPr>
                  <a:t> a visuellt men ej </a:t>
                </a:r>
              </a:p>
              <a:p>
                <a:pPr algn="ctr"/>
                <a:r>
                  <a:rPr lang="sv-SE" sz="1200" i="1" dirty="0">
                    <a:solidFill>
                      <a:srgbClr val="E27F00"/>
                    </a:solidFill>
                  </a:rPr>
                  <a:t>maskinellt i nuläget</a:t>
                </a:r>
              </a:p>
            </p:txBody>
          </p:sp>
        </p:grpSp>
      </p:grpSp>
      <p:grpSp>
        <p:nvGrpSpPr>
          <p:cNvPr id="5" name="Grupp 4">
            <a:extLst>
              <a:ext uri="{FF2B5EF4-FFF2-40B4-BE49-F238E27FC236}">
                <a16:creationId xmlns:a16="http://schemas.microsoft.com/office/drawing/2014/main" id="{E3B2F7BE-9160-47D3-8868-B1E3BFDC9D3B}"/>
              </a:ext>
            </a:extLst>
          </p:cNvPr>
          <p:cNvGrpSpPr/>
          <p:nvPr/>
        </p:nvGrpSpPr>
        <p:grpSpPr>
          <a:xfrm>
            <a:off x="5549080" y="4899072"/>
            <a:ext cx="1932496" cy="1856400"/>
            <a:chOff x="5549080" y="4899072"/>
            <a:chExt cx="1932496" cy="1856400"/>
          </a:xfrm>
        </p:grpSpPr>
        <p:grpSp>
          <p:nvGrpSpPr>
            <p:cNvPr id="69" name="Grupp 68">
              <a:extLst>
                <a:ext uri="{FF2B5EF4-FFF2-40B4-BE49-F238E27FC236}">
                  <a16:creationId xmlns:a16="http://schemas.microsoft.com/office/drawing/2014/main" id="{10D01969-3F09-4BEC-99D2-5B1A64F14267}"/>
                </a:ext>
              </a:extLst>
            </p:cNvPr>
            <p:cNvGrpSpPr/>
            <p:nvPr/>
          </p:nvGrpSpPr>
          <p:grpSpPr>
            <a:xfrm>
              <a:off x="5549080" y="5222526"/>
              <a:ext cx="1932496" cy="1532946"/>
              <a:chOff x="2569685" y="5004825"/>
              <a:chExt cx="1932496" cy="1532946"/>
            </a:xfrm>
          </p:grpSpPr>
          <p:grpSp>
            <p:nvGrpSpPr>
              <p:cNvPr id="63" name="Grupp 62">
                <a:extLst>
                  <a:ext uri="{FF2B5EF4-FFF2-40B4-BE49-F238E27FC236}">
                    <a16:creationId xmlns:a16="http://schemas.microsoft.com/office/drawing/2014/main" id="{BEA835DB-BF84-4AFD-970F-01E579D64F31}"/>
                  </a:ext>
                </a:extLst>
              </p:cNvPr>
              <p:cNvGrpSpPr/>
              <p:nvPr/>
            </p:nvGrpSpPr>
            <p:grpSpPr>
              <a:xfrm>
                <a:off x="2569685" y="5004825"/>
                <a:ext cx="1932496" cy="1532946"/>
                <a:chOff x="6695573" y="4420925"/>
                <a:chExt cx="1932496" cy="1532946"/>
              </a:xfrm>
              <a:noFill/>
            </p:grpSpPr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9DB3496D-9987-41B8-822E-41A0E152C12C}"/>
                    </a:ext>
                  </a:extLst>
                </p:cNvPr>
                <p:cNvSpPr/>
                <p:nvPr/>
              </p:nvSpPr>
              <p:spPr>
                <a:xfrm>
                  <a:off x="6695573" y="4420925"/>
                  <a:ext cx="1932496" cy="1532946"/>
                </a:xfrm>
                <a:prstGeom prst="rect">
                  <a:avLst/>
                </a:prstGeom>
                <a:grpFill/>
                <a:ln>
                  <a:solidFill>
                    <a:srgbClr val="E2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 dirty="0"/>
                </a:p>
              </p:txBody>
            </p:sp>
            <p:sp>
              <p:nvSpPr>
                <p:cNvPr id="66" name="textruta 65">
                  <a:extLst>
                    <a:ext uri="{FF2B5EF4-FFF2-40B4-BE49-F238E27FC236}">
                      <a16:creationId xmlns:a16="http://schemas.microsoft.com/office/drawing/2014/main" id="{A5AAFEEA-0675-400A-AE6B-1AD709F12C56}"/>
                    </a:ext>
                  </a:extLst>
                </p:cNvPr>
                <p:cNvSpPr txBox="1"/>
                <p:nvPr/>
              </p:nvSpPr>
              <p:spPr>
                <a:xfrm>
                  <a:off x="6813335" y="4474713"/>
                  <a:ext cx="1655069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sv-SE" sz="1200" dirty="0"/>
                    <a:t>Avvikelserapportering</a:t>
                  </a:r>
                </a:p>
              </p:txBody>
            </p:sp>
          </p:grpSp>
          <p:pic>
            <p:nvPicPr>
              <p:cNvPr id="68" name="Bildobjekt 67">
                <a:extLst>
                  <a:ext uri="{FF2B5EF4-FFF2-40B4-BE49-F238E27FC236}">
                    <a16:creationId xmlns:a16="http://schemas.microsoft.com/office/drawing/2014/main" id="{3C63AD87-A523-4B17-931A-334EE0F2F1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96758" y="5354564"/>
                <a:ext cx="1443513" cy="102745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cxnSp>
          <p:nvCxnSpPr>
            <p:cNvPr id="70" name="Rak pilkoppling 69">
              <a:extLst>
                <a:ext uri="{FF2B5EF4-FFF2-40B4-BE49-F238E27FC236}">
                  <a16:creationId xmlns:a16="http://schemas.microsoft.com/office/drawing/2014/main" id="{0D09C2BD-ED60-424B-8E07-E22549897ECF}"/>
                </a:ext>
              </a:extLst>
            </p:cNvPr>
            <p:cNvCxnSpPr>
              <a:cxnSpLocks/>
              <a:stCxn id="64" idx="0"/>
              <a:endCxn id="30" idx="2"/>
            </p:cNvCxnSpPr>
            <p:nvPr/>
          </p:nvCxnSpPr>
          <p:spPr>
            <a:xfrm flipV="1">
              <a:off x="6515328" y="4899072"/>
              <a:ext cx="41" cy="323454"/>
            </a:xfrm>
            <a:prstGeom prst="straightConnector1">
              <a:avLst/>
            </a:prstGeom>
            <a:ln w="57150">
              <a:solidFill>
                <a:srgbClr val="E27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3976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ödesschema: Alternativ process 7">
            <a:extLst>
              <a:ext uri="{FF2B5EF4-FFF2-40B4-BE49-F238E27FC236}">
                <a16:creationId xmlns:a16="http://schemas.microsoft.com/office/drawing/2014/main" id="{35B76E90-299F-45CE-8B81-1D0769600C12}"/>
              </a:ext>
            </a:extLst>
          </p:cNvPr>
          <p:cNvSpPr/>
          <p:nvPr/>
        </p:nvSpPr>
        <p:spPr>
          <a:xfrm>
            <a:off x="300579" y="1250430"/>
            <a:ext cx="1503557" cy="2620233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400" b="1" u="sng" dirty="0">
                <a:solidFill>
                  <a:schemeClr val="tx1"/>
                </a:solidFill>
              </a:rPr>
              <a:t>Leverantör</a:t>
            </a:r>
            <a:endParaRPr lang="sv-SE" sz="1200" b="1" u="sng" dirty="0">
              <a:solidFill>
                <a:schemeClr val="tx1"/>
              </a:solidFill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D4C81AC2-D8AB-4B31-985B-0D5E9B48F54A}"/>
              </a:ext>
            </a:extLst>
          </p:cNvPr>
          <p:cNvSpPr txBox="1"/>
          <p:nvPr/>
        </p:nvSpPr>
        <p:spPr>
          <a:xfrm>
            <a:off x="409670" y="748714"/>
            <a:ext cx="4676561" cy="400110"/>
          </a:xfrm>
          <a:prstGeom prst="rect">
            <a:avLst/>
          </a:prstGeom>
          <a:noFill/>
          <a:effectLst>
            <a:glow rad="63500">
              <a:srgbClr val="969696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u="sng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Ärendeflödet hos NVDB</a:t>
            </a:r>
            <a:endParaRPr kumimoji="0" lang="sv-SE" sz="2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Flödesschema: Alternativ process 6">
            <a:extLst>
              <a:ext uri="{FF2B5EF4-FFF2-40B4-BE49-F238E27FC236}">
                <a16:creationId xmlns:a16="http://schemas.microsoft.com/office/drawing/2014/main" id="{0BA340B9-033C-4872-B839-77EB60835B73}"/>
              </a:ext>
            </a:extLst>
          </p:cNvPr>
          <p:cNvSpPr/>
          <p:nvPr/>
        </p:nvSpPr>
        <p:spPr>
          <a:xfrm>
            <a:off x="7382836" y="1002397"/>
            <a:ext cx="1779643" cy="402745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Ajourhållning extern</a:t>
            </a:r>
          </a:p>
        </p:txBody>
      </p:sp>
      <p:sp>
        <p:nvSpPr>
          <p:cNvPr id="18" name="Flödesschema: Alternativ process 17">
            <a:extLst>
              <a:ext uri="{FF2B5EF4-FFF2-40B4-BE49-F238E27FC236}">
                <a16:creationId xmlns:a16="http://schemas.microsoft.com/office/drawing/2014/main" id="{19001501-335C-4143-B9B6-0EC3C6472754}"/>
              </a:ext>
            </a:extLst>
          </p:cNvPr>
          <p:cNvSpPr/>
          <p:nvPr/>
        </p:nvSpPr>
        <p:spPr>
          <a:xfrm>
            <a:off x="7382836" y="1548227"/>
            <a:ext cx="1779643" cy="422586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Ajourhållning intern</a:t>
            </a:r>
          </a:p>
        </p:txBody>
      </p:sp>
      <p:sp>
        <p:nvSpPr>
          <p:cNvPr id="19" name="Flödesschema: Alternativ process 18">
            <a:extLst>
              <a:ext uri="{FF2B5EF4-FFF2-40B4-BE49-F238E27FC236}">
                <a16:creationId xmlns:a16="http://schemas.microsoft.com/office/drawing/2014/main" id="{AA265DA4-4A9E-4566-9DF6-E2827BBC6680}"/>
              </a:ext>
            </a:extLst>
          </p:cNvPr>
          <p:cNvSpPr/>
          <p:nvPr/>
        </p:nvSpPr>
        <p:spPr>
          <a:xfrm>
            <a:off x="2380286" y="2317148"/>
            <a:ext cx="1074511" cy="443884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NVDB-Dataleverans</a:t>
            </a:r>
          </a:p>
        </p:txBody>
      </p:sp>
      <p:sp>
        <p:nvSpPr>
          <p:cNvPr id="29" name="Flödesschema: Alternativ process 28">
            <a:extLst>
              <a:ext uri="{FF2B5EF4-FFF2-40B4-BE49-F238E27FC236}">
                <a16:creationId xmlns:a16="http://schemas.microsoft.com/office/drawing/2014/main" id="{FA0A802A-C6B7-461D-BEBA-7B55E1D38CC2}"/>
              </a:ext>
            </a:extLst>
          </p:cNvPr>
          <p:cNvSpPr/>
          <p:nvPr/>
        </p:nvSpPr>
        <p:spPr>
          <a:xfrm>
            <a:off x="2381937" y="2900486"/>
            <a:ext cx="1059131" cy="349924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NVDB på karta</a:t>
            </a:r>
          </a:p>
        </p:txBody>
      </p:sp>
      <p:sp>
        <p:nvSpPr>
          <p:cNvPr id="30" name="Flödesschema: Alternativ process 29">
            <a:extLst>
              <a:ext uri="{FF2B5EF4-FFF2-40B4-BE49-F238E27FC236}">
                <a16:creationId xmlns:a16="http://schemas.microsoft.com/office/drawing/2014/main" id="{8A99BE24-A561-46DB-8D0D-262A1E0803BB}"/>
              </a:ext>
            </a:extLst>
          </p:cNvPr>
          <p:cNvSpPr/>
          <p:nvPr/>
        </p:nvSpPr>
        <p:spPr>
          <a:xfrm>
            <a:off x="2374474" y="1733810"/>
            <a:ext cx="1074511" cy="443884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XML (tekniskt system)</a:t>
            </a:r>
          </a:p>
        </p:txBody>
      </p:sp>
      <p:sp>
        <p:nvSpPr>
          <p:cNvPr id="31" name="Flödesschema: Alternativ process 30">
            <a:extLst>
              <a:ext uri="{FF2B5EF4-FFF2-40B4-BE49-F238E27FC236}">
                <a16:creationId xmlns:a16="http://schemas.microsoft.com/office/drawing/2014/main" id="{E28769FF-DDBC-499F-AAD0-CFE37A203E09}"/>
              </a:ext>
            </a:extLst>
          </p:cNvPr>
          <p:cNvSpPr/>
          <p:nvPr/>
        </p:nvSpPr>
        <p:spPr>
          <a:xfrm>
            <a:off x="2381937" y="3390223"/>
            <a:ext cx="1074360" cy="341533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E-post</a:t>
            </a:r>
          </a:p>
        </p:txBody>
      </p:sp>
      <p:sp>
        <p:nvSpPr>
          <p:cNvPr id="32" name="Flödesschema: Alternativ process 31">
            <a:extLst>
              <a:ext uri="{FF2B5EF4-FFF2-40B4-BE49-F238E27FC236}">
                <a16:creationId xmlns:a16="http://schemas.microsoft.com/office/drawing/2014/main" id="{B05453F3-20B9-4B20-8F19-737760EA4FBD}"/>
              </a:ext>
            </a:extLst>
          </p:cNvPr>
          <p:cNvSpPr/>
          <p:nvPr/>
        </p:nvSpPr>
        <p:spPr>
          <a:xfrm>
            <a:off x="397921" y="1733808"/>
            <a:ext cx="1296452" cy="290426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Kommuner</a:t>
            </a:r>
          </a:p>
        </p:txBody>
      </p:sp>
      <p:sp>
        <p:nvSpPr>
          <p:cNvPr id="33" name="Flödesschema: Alternativ process 32">
            <a:extLst>
              <a:ext uri="{FF2B5EF4-FFF2-40B4-BE49-F238E27FC236}">
                <a16:creationId xmlns:a16="http://schemas.microsoft.com/office/drawing/2014/main" id="{E04D6E2C-3683-444E-B6CA-03EE10B298C7}"/>
              </a:ext>
            </a:extLst>
          </p:cNvPr>
          <p:cNvSpPr/>
          <p:nvPr/>
        </p:nvSpPr>
        <p:spPr>
          <a:xfrm>
            <a:off x="397921" y="2133938"/>
            <a:ext cx="1296452" cy="296908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Skogsnäringen</a:t>
            </a:r>
          </a:p>
        </p:txBody>
      </p:sp>
      <p:sp>
        <p:nvSpPr>
          <p:cNvPr id="34" name="Flödesschema: Alternativ process 33">
            <a:extLst>
              <a:ext uri="{FF2B5EF4-FFF2-40B4-BE49-F238E27FC236}">
                <a16:creationId xmlns:a16="http://schemas.microsoft.com/office/drawing/2014/main" id="{CD816EA5-BB7C-4E4C-BF29-50D6C6C8A4F1}"/>
              </a:ext>
            </a:extLst>
          </p:cNvPr>
          <p:cNvSpPr/>
          <p:nvPr/>
        </p:nvSpPr>
        <p:spPr>
          <a:xfrm>
            <a:off x="400430" y="2548044"/>
            <a:ext cx="1296452" cy="606313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Trafikverket</a:t>
            </a:r>
          </a:p>
          <a:p>
            <a:pPr algn="ctr"/>
            <a:r>
              <a:rPr lang="sv-SE" sz="1000" dirty="0">
                <a:solidFill>
                  <a:schemeClr val="tx1"/>
                </a:solidFill>
              </a:rPr>
              <a:t>- UH</a:t>
            </a:r>
          </a:p>
          <a:p>
            <a:pPr algn="ctr"/>
            <a:r>
              <a:rPr lang="sv-SE" sz="1000" dirty="0">
                <a:solidFill>
                  <a:schemeClr val="tx1"/>
                </a:solidFill>
              </a:rPr>
              <a:t>- IV</a:t>
            </a:r>
          </a:p>
        </p:txBody>
      </p:sp>
      <p:sp>
        <p:nvSpPr>
          <p:cNvPr id="35" name="Flödesschema: Alternativ process 34">
            <a:extLst>
              <a:ext uri="{FF2B5EF4-FFF2-40B4-BE49-F238E27FC236}">
                <a16:creationId xmlns:a16="http://schemas.microsoft.com/office/drawing/2014/main" id="{040D45D3-55A0-4582-8F2C-83827D15DA21}"/>
              </a:ext>
            </a:extLst>
          </p:cNvPr>
          <p:cNvSpPr/>
          <p:nvPr/>
        </p:nvSpPr>
        <p:spPr>
          <a:xfrm>
            <a:off x="390305" y="3277446"/>
            <a:ext cx="1296453" cy="426198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Kundrapporterade avvikelser</a:t>
            </a:r>
          </a:p>
        </p:txBody>
      </p:sp>
      <p:sp>
        <p:nvSpPr>
          <p:cNvPr id="36" name="Flödesschema: Alternativ process 35">
            <a:extLst>
              <a:ext uri="{FF2B5EF4-FFF2-40B4-BE49-F238E27FC236}">
                <a16:creationId xmlns:a16="http://schemas.microsoft.com/office/drawing/2014/main" id="{002E7C6C-33DB-43AD-A572-EEFEB1658C77}"/>
              </a:ext>
            </a:extLst>
          </p:cNvPr>
          <p:cNvSpPr/>
          <p:nvPr/>
        </p:nvSpPr>
        <p:spPr>
          <a:xfrm>
            <a:off x="2200322" y="1250431"/>
            <a:ext cx="1422815" cy="2620233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400" b="1" u="sng" dirty="0">
                <a:solidFill>
                  <a:schemeClr val="tx1"/>
                </a:solidFill>
              </a:rPr>
              <a:t>Leveranssätt</a:t>
            </a:r>
            <a:endParaRPr lang="sv-SE" sz="1200" b="1" u="sng" dirty="0">
              <a:solidFill>
                <a:schemeClr val="tx1"/>
              </a:solidFill>
            </a:endParaRPr>
          </a:p>
        </p:txBody>
      </p:sp>
      <p:sp>
        <p:nvSpPr>
          <p:cNvPr id="38" name="Flödesschema: Alternativ process 37">
            <a:extLst>
              <a:ext uri="{FF2B5EF4-FFF2-40B4-BE49-F238E27FC236}">
                <a16:creationId xmlns:a16="http://schemas.microsoft.com/office/drawing/2014/main" id="{8000475A-2A1D-4875-9964-3C2F3F50A255}"/>
              </a:ext>
            </a:extLst>
          </p:cNvPr>
          <p:cNvSpPr/>
          <p:nvPr/>
        </p:nvSpPr>
        <p:spPr>
          <a:xfrm>
            <a:off x="4272918" y="4034282"/>
            <a:ext cx="4345619" cy="2093053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400" b="1" u="sng" dirty="0">
                <a:solidFill>
                  <a:schemeClr val="tx1"/>
                </a:solidFill>
              </a:rPr>
              <a:t>Tillhandahållande NVDB</a:t>
            </a:r>
          </a:p>
        </p:txBody>
      </p:sp>
      <p:sp>
        <p:nvSpPr>
          <p:cNvPr id="39" name="Flödesschema: Alternativ process 38">
            <a:extLst>
              <a:ext uri="{FF2B5EF4-FFF2-40B4-BE49-F238E27FC236}">
                <a16:creationId xmlns:a16="http://schemas.microsoft.com/office/drawing/2014/main" id="{FA9D2B98-B162-4D7A-8748-007E4B5F0D9D}"/>
              </a:ext>
            </a:extLst>
          </p:cNvPr>
          <p:cNvSpPr/>
          <p:nvPr/>
        </p:nvSpPr>
        <p:spPr>
          <a:xfrm>
            <a:off x="4563823" y="4913244"/>
            <a:ext cx="1604151" cy="252303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Lastkajen</a:t>
            </a:r>
          </a:p>
        </p:txBody>
      </p:sp>
      <p:sp>
        <p:nvSpPr>
          <p:cNvPr id="40" name="Flödesschema: Alternativ process 39">
            <a:extLst>
              <a:ext uri="{FF2B5EF4-FFF2-40B4-BE49-F238E27FC236}">
                <a16:creationId xmlns:a16="http://schemas.microsoft.com/office/drawing/2014/main" id="{7F8E3977-0E0C-450C-AF3C-17A76953D139}"/>
              </a:ext>
            </a:extLst>
          </p:cNvPr>
          <p:cNvSpPr/>
          <p:nvPr/>
        </p:nvSpPr>
        <p:spPr>
          <a:xfrm>
            <a:off x="4563823" y="5242636"/>
            <a:ext cx="1604151" cy="252303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NVDB-Dataleverans</a:t>
            </a:r>
          </a:p>
        </p:txBody>
      </p:sp>
      <p:sp>
        <p:nvSpPr>
          <p:cNvPr id="41" name="Flödesschema: Alternativ process 40">
            <a:extLst>
              <a:ext uri="{FF2B5EF4-FFF2-40B4-BE49-F238E27FC236}">
                <a16:creationId xmlns:a16="http://schemas.microsoft.com/office/drawing/2014/main" id="{F6432627-D122-48D7-9C1E-F6D4C7479D70}"/>
              </a:ext>
            </a:extLst>
          </p:cNvPr>
          <p:cNvSpPr/>
          <p:nvPr/>
        </p:nvSpPr>
        <p:spPr>
          <a:xfrm>
            <a:off x="4563823" y="5572028"/>
            <a:ext cx="1604151" cy="252303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NVDB på karta</a:t>
            </a:r>
          </a:p>
        </p:txBody>
      </p:sp>
      <p:sp>
        <p:nvSpPr>
          <p:cNvPr id="42" name="Flödesschema: Alternativ process 41">
            <a:extLst>
              <a:ext uri="{FF2B5EF4-FFF2-40B4-BE49-F238E27FC236}">
                <a16:creationId xmlns:a16="http://schemas.microsoft.com/office/drawing/2014/main" id="{E29C212F-3C51-4779-A070-4799AFF6223E}"/>
              </a:ext>
            </a:extLst>
          </p:cNvPr>
          <p:cNvSpPr/>
          <p:nvPr/>
        </p:nvSpPr>
        <p:spPr>
          <a:xfrm>
            <a:off x="6683199" y="4920327"/>
            <a:ext cx="1604151" cy="252303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Stånga</a:t>
            </a:r>
          </a:p>
        </p:txBody>
      </p:sp>
      <p:sp>
        <p:nvSpPr>
          <p:cNvPr id="43" name="Flödesschema: Alternativ process 42">
            <a:extLst>
              <a:ext uri="{FF2B5EF4-FFF2-40B4-BE49-F238E27FC236}">
                <a16:creationId xmlns:a16="http://schemas.microsoft.com/office/drawing/2014/main" id="{21C88368-3BCA-4B6C-9EFA-EBE1633AF64B}"/>
              </a:ext>
            </a:extLst>
          </p:cNvPr>
          <p:cNvSpPr/>
          <p:nvPr/>
        </p:nvSpPr>
        <p:spPr>
          <a:xfrm>
            <a:off x="6683199" y="5242635"/>
            <a:ext cx="1604151" cy="252303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Stigfinnaren</a:t>
            </a:r>
          </a:p>
        </p:txBody>
      </p:sp>
      <p:sp>
        <p:nvSpPr>
          <p:cNvPr id="44" name="Flödesschema: Alternativ process 43">
            <a:extLst>
              <a:ext uri="{FF2B5EF4-FFF2-40B4-BE49-F238E27FC236}">
                <a16:creationId xmlns:a16="http://schemas.microsoft.com/office/drawing/2014/main" id="{57E1B440-0500-4864-A6E3-E60C63FD6C73}"/>
              </a:ext>
            </a:extLst>
          </p:cNvPr>
          <p:cNvSpPr/>
          <p:nvPr/>
        </p:nvSpPr>
        <p:spPr>
          <a:xfrm>
            <a:off x="409670" y="5154817"/>
            <a:ext cx="2831976" cy="413241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400" b="1" u="sng" dirty="0">
                <a:solidFill>
                  <a:schemeClr val="tx1"/>
                </a:solidFill>
              </a:rPr>
              <a:t>Tillhandahållande LM</a:t>
            </a:r>
          </a:p>
        </p:txBody>
      </p:sp>
      <p:sp>
        <p:nvSpPr>
          <p:cNvPr id="46" name="Flödesschema: Alternativ process 45">
            <a:extLst>
              <a:ext uri="{FF2B5EF4-FFF2-40B4-BE49-F238E27FC236}">
                <a16:creationId xmlns:a16="http://schemas.microsoft.com/office/drawing/2014/main" id="{000700B1-02CE-42A7-9B6C-822EAC947DE0}"/>
              </a:ext>
            </a:extLst>
          </p:cNvPr>
          <p:cNvSpPr/>
          <p:nvPr/>
        </p:nvSpPr>
        <p:spPr>
          <a:xfrm>
            <a:off x="4216894" y="1127504"/>
            <a:ext cx="2450237" cy="609830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400" b="1" dirty="0">
                <a:solidFill>
                  <a:schemeClr val="tx1"/>
                </a:solidFill>
              </a:rPr>
              <a:t>Indataloggen TRV - ärendehanteringssystem</a:t>
            </a:r>
          </a:p>
        </p:txBody>
      </p:sp>
      <p:sp>
        <p:nvSpPr>
          <p:cNvPr id="47" name="Flödesschema: Alternativ process 46">
            <a:extLst>
              <a:ext uri="{FF2B5EF4-FFF2-40B4-BE49-F238E27FC236}">
                <a16:creationId xmlns:a16="http://schemas.microsoft.com/office/drawing/2014/main" id="{DEB4436D-345D-4E19-9E20-D9C13A7A74B1}"/>
              </a:ext>
            </a:extLst>
          </p:cNvPr>
          <p:cNvSpPr/>
          <p:nvPr/>
        </p:nvSpPr>
        <p:spPr>
          <a:xfrm>
            <a:off x="4445705" y="4513676"/>
            <a:ext cx="1846556" cy="1471616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200" b="1" u="sng" dirty="0">
                <a:solidFill>
                  <a:schemeClr val="tx1"/>
                </a:solidFill>
              </a:rPr>
              <a:t>Externt</a:t>
            </a:r>
          </a:p>
        </p:txBody>
      </p:sp>
      <p:sp>
        <p:nvSpPr>
          <p:cNvPr id="48" name="Flödesschema: Alternativ process 47">
            <a:extLst>
              <a:ext uri="{FF2B5EF4-FFF2-40B4-BE49-F238E27FC236}">
                <a16:creationId xmlns:a16="http://schemas.microsoft.com/office/drawing/2014/main" id="{1741B76C-AFD1-4078-ACBB-D64979BFF108}"/>
              </a:ext>
            </a:extLst>
          </p:cNvPr>
          <p:cNvSpPr/>
          <p:nvPr/>
        </p:nvSpPr>
        <p:spPr>
          <a:xfrm>
            <a:off x="6568827" y="4513676"/>
            <a:ext cx="1846556" cy="1471615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200" b="1" u="sng" dirty="0">
                <a:solidFill>
                  <a:schemeClr val="tx1"/>
                </a:solidFill>
              </a:rPr>
              <a:t>Internt</a:t>
            </a:r>
          </a:p>
        </p:txBody>
      </p:sp>
      <p:sp>
        <p:nvSpPr>
          <p:cNvPr id="49" name="Flödesschema: Alternativ process 48">
            <a:extLst>
              <a:ext uri="{FF2B5EF4-FFF2-40B4-BE49-F238E27FC236}">
                <a16:creationId xmlns:a16="http://schemas.microsoft.com/office/drawing/2014/main" id="{C299E41B-B0A0-46DC-9F7A-F8654B3ADF06}"/>
              </a:ext>
            </a:extLst>
          </p:cNvPr>
          <p:cNvSpPr/>
          <p:nvPr/>
        </p:nvSpPr>
        <p:spPr>
          <a:xfrm>
            <a:off x="6690029" y="5568058"/>
            <a:ext cx="1604151" cy="252303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Etc.</a:t>
            </a:r>
          </a:p>
        </p:txBody>
      </p:sp>
      <p:cxnSp>
        <p:nvCxnSpPr>
          <p:cNvPr id="54" name="Rak pilkoppling 53">
            <a:extLst>
              <a:ext uri="{FF2B5EF4-FFF2-40B4-BE49-F238E27FC236}">
                <a16:creationId xmlns:a16="http://schemas.microsoft.com/office/drawing/2014/main" id="{3C7D9F0B-040D-4806-9402-8E329AD9535C}"/>
              </a:ext>
            </a:extLst>
          </p:cNvPr>
          <p:cNvCxnSpPr>
            <a:cxnSpLocks/>
            <a:stCxn id="8" idx="3"/>
            <a:endCxn id="36" idx="1"/>
          </p:cNvCxnSpPr>
          <p:nvPr/>
        </p:nvCxnSpPr>
        <p:spPr>
          <a:xfrm>
            <a:off x="1804136" y="2560547"/>
            <a:ext cx="396186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Koppling: vinklad 16">
            <a:extLst>
              <a:ext uri="{FF2B5EF4-FFF2-40B4-BE49-F238E27FC236}">
                <a16:creationId xmlns:a16="http://schemas.microsoft.com/office/drawing/2014/main" id="{5D7A4837-7ACF-4685-8384-50C6BF2AA223}"/>
              </a:ext>
            </a:extLst>
          </p:cNvPr>
          <p:cNvCxnSpPr>
            <a:cxnSpLocks/>
            <a:stCxn id="36" idx="3"/>
            <a:endCxn id="46" idx="1"/>
          </p:cNvCxnSpPr>
          <p:nvPr/>
        </p:nvCxnSpPr>
        <p:spPr>
          <a:xfrm flipV="1">
            <a:off x="3623137" y="1432419"/>
            <a:ext cx="593757" cy="1128129"/>
          </a:xfrm>
          <a:prstGeom prst="bent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Koppling: vinklad 57">
            <a:extLst>
              <a:ext uri="{FF2B5EF4-FFF2-40B4-BE49-F238E27FC236}">
                <a16:creationId xmlns:a16="http://schemas.microsoft.com/office/drawing/2014/main" id="{3069D15B-C2EF-4202-B694-ABD9B7FD654E}"/>
              </a:ext>
            </a:extLst>
          </p:cNvPr>
          <p:cNvCxnSpPr>
            <a:cxnSpLocks/>
            <a:stCxn id="46" idx="3"/>
            <a:endCxn id="18" idx="1"/>
          </p:cNvCxnSpPr>
          <p:nvPr/>
        </p:nvCxnSpPr>
        <p:spPr>
          <a:xfrm>
            <a:off x="6667131" y="1432419"/>
            <a:ext cx="715705" cy="327101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Koppling: vinklad 60">
            <a:extLst>
              <a:ext uri="{FF2B5EF4-FFF2-40B4-BE49-F238E27FC236}">
                <a16:creationId xmlns:a16="http://schemas.microsoft.com/office/drawing/2014/main" id="{4E21D143-54D9-4049-A4C4-5AE9E8411DFC}"/>
              </a:ext>
            </a:extLst>
          </p:cNvPr>
          <p:cNvCxnSpPr>
            <a:cxnSpLocks/>
            <a:stCxn id="46" idx="3"/>
            <a:endCxn id="7" idx="1"/>
          </p:cNvCxnSpPr>
          <p:nvPr/>
        </p:nvCxnSpPr>
        <p:spPr>
          <a:xfrm flipV="1">
            <a:off x="6667131" y="1203770"/>
            <a:ext cx="715705" cy="228649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Koppling: vinklad 63">
            <a:extLst>
              <a:ext uri="{FF2B5EF4-FFF2-40B4-BE49-F238E27FC236}">
                <a16:creationId xmlns:a16="http://schemas.microsoft.com/office/drawing/2014/main" id="{79BF1081-FD9E-42DB-AA10-C4154BB135B5}"/>
              </a:ext>
            </a:extLst>
          </p:cNvPr>
          <p:cNvCxnSpPr>
            <a:cxnSpLocks/>
            <a:stCxn id="7" idx="3"/>
            <a:endCxn id="164" idx="1"/>
          </p:cNvCxnSpPr>
          <p:nvPr/>
        </p:nvCxnSpPr>
        <p:spPr>
          <a:xfrm>
            <a:off x="9162479" y="1203770"/>
            <a:ext cx="1130018" cy="1620874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Koppling: vinklad 64">
            <a:extLst>
              <a:ext uri="{FF2B5EF4-FFF2-40B4-BE49-F238E27FC236}">
                <a16:creationId xmlns:a16="http://schemas.microsoft.com/office/drawing/2014/main" id="{DAD422A9-9AB7-40D4-A70B-96EA3804CEC0}"/>
              </a:ext>
            </a:extLst>
          </p:cNvPr>
          <p:cNvCxnSpPr>
            <a:cxnSpLocks/>
            <a:stCxn id="164" idx="2"/>
            <a:endCxn id="38" idx="0"/>
          </p:cNvCxnSpPr>
          <p:nvPr/>
        </p:nvCxnSpPr>
        <p:spPr>
          <a:xfrm rot="10800000" flipV="1">
            <a:off x="6445728" y="3810674"/>
            <a:ext cx="3094990" cy="223607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Koppling: vinklad 65">
            <a:extLst>
              <a:ext uri="{FF2B5EF4-FFF2-40B4-BE49-F238E27FC236}">
                <a16:creationId xmlns:a16="http://schemas.microsoft.com/office/drawing/2014/main" id="{35A84DD1-9F92-4E02-8EF4-98A63FFD3CDB}"/>
              </a:ext>
            </a:extLst>
          </p:cNvPr>
          <p:cNvCxnSpPr>
            <a:cxnSpLocks/>
            <a:stCxn id="18" idx="3"/>
            <a:endCxn id="164" idx="1"/>
          </p:cNvCxnSpPr>
          <p:nvPr/>
        </p:nvCxnSpPr>
        <p:spPr>
          <a:xfrm>
            <a:off x="9162479" y="1759520"/>
            <a:ext cx="1130018" cy="1065124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lödesschema: Alternativ process 89">
            <a:extLst>
              <a:ext uri="{FF2B5EF4-FFF2-40B4-BE49-F238E27FC236}">
                <a16:creationId xmlns:a16="http://schemas.microsoft.com/office/drawing/2014/main" id="{078EEE4C-99E5-438C-8A17-7AF314297A94}"/>
              </a:ext>
            </a:extLst>
          </p:cNvPr>
          <p:cNvSpPr/>
          <p:nvPr/>
        </p:nvSpPr>
        <p:spPr>
          <a:xfrm>
            <a:off x="9814694" y="5696309"/>
            <a:ext cx="1779643" cy="311820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Datavalidering</a:t>
            </a:r>
          </a:p>
        </p:txBody>
      </p:sp>
      <p:cxnSp>
        <p:nvCxnSpPr>
          <p:cNvPr id="91" name="Koppling: vinklad 90">
            <a:extLst>
              <a:ext uri="{FF2B5EF4-FFF2-40B4-BE49-F238E27FC236}">
                <a16:creationId xmlns:a16="http://schemas.microsoft.com/office/drawing/2014/main" id="{938AEBD0-EE77-46AB-8517-988FD2916C93}"/>
              </a:ext>
            </a:extLst>
          </p:cNvPr>
          <p:cNvCxnSpPr>
            <a:cxnSpLocks/>
            <a:stCxn id="90" idx="0"/>
            <a:endCxn id="164" idx="3"/>
          </p:cNvCxnSpPr>
          <p:nvPr/>
        </p:nvCxnSpPr>
        <p:spPr>
          <a:xfrm rot="16200000" flipV="1">
            <a:off x="10048706" y="5040498"/>
            <a:ext cx="899603" cy="412019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Koppling: vinklad 94">
            <a:extLst>
              <a:ext uri="{FF2B5EF4-FFF2-40B4-BE49-F238E27FC236}">
                <a16:creationId xmlns:a16="http://schemas.microsoft.com/office/drawing/2014/main" id="{E1014698-2F9D-40EB-AF71-B82B805621AF}"/>
              </a:ext>
            </a:extLst>
          </p:cNvPr>
          <p:cNvCxnSpPr>
            <a:cxnSpLocks/>
            <a:stCxn id="38" idx="1"/>
            <a:endCxn id="44" idx="3"/>
          </p:cNvCxnSpPr>
          <p:nvPr/>
        </p:nvCxnSpPr>
        <p:spPr>
          <a:xfrm rot="10800000" flipV="1">
            <a:off x="3241646" y="5080808"/>
            <a:ext cx="1031272" cy="280629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Flödesschema: Magnetskiva 163">
            <a:extLst>
              <a:ext uri="{FF2B5EF4-FFF2-40B4-BE49-F238E27FC236}">
                <a16:creationId xmlns:a16="http://schemas.microsoft.com/office/drawing/2014/main" id="{53454032-EC2D-4512-A2A6-871418A34BA2}"/>
              </a:ext>
            </a:extLst>
          </p:cNvPr>
          <p:cNvSpPr/>
          <p:nvPr/>
        </p:nvSpPr>
        <p:spPr>
          <a:xfrm>
            <a:off x="9540718" y="2824644"/>
            <a:ext cx="1503557" cy="1972062"/>
          </a:xfrm>
          <a:prstGeom prst="flowChartMagneticDisk">
            <a:avLst/>
          </a:prstGeom>
          <a:noFill/>
          <a:ln w="38100">
            <a:solidFill>
              <a:srgbClr val="E27F00"/>
            </a:solidFill>
          </a:ln>
          <a:effectLst>
            <a:outerShdw blurRad="127000" dist="76200" dir="3000000" algn="ctr" rotWithShape="0">
              <a:srgbClr val="E27F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b="1" u="sng" dirty="0">
                <a:solidFill>
                  <a:schemeClr val="tx1"/>
                </a:solidFill>
              </a:rPr>
              <a:t>NVDB</a:t>
            </a:r>
            <a:endParaRPr lang="sv-SE" b="1" u="sng" dirty="0">
              <a:solidFill>
                <a:schemeClr val="tx1"/>
              </a:solidFill>
            </a:endParaRPr>
          </a:p>
        </p:txBody>
      </p:sp>
      <p:sp>
        <p:nvSpPr>
          <p:cNvPr id="194" name="Flödesschema: Alternativ process 193">
            <a:extLst>
              <a:ext uri="{FF2B5EF4-FFF2-40B4-BE49-F238E27FC236}">
                <a16:creationId xmlns:a16="http://schemas.microsoft.com/office/drawing/2014/main" id="{71556DB6-78E7-4E9F-9000-657E218440A9}"/>
              </a:ext>
            </a:extLst>
          </p:cNvPr>
          <p:cNvSpPr/>
          <p:nvPr/>
        </p:nvSpPr>
        <p:spPr>
          <a:xfrm>
            <a:off x="4211439" y="2576648"/>
            <a:ext cx="2450238" cy="378402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400" b="1" dirty="0">
                <a:solidFill>
                  <a:schemeClr val="tx1"/>
                </a:solidFill>
              </a:rPr>
              <a:t>Trafikföreskrifter STFS</a:t>
            </a:r>
          </a:p>
        </p:txBody>
      </p:sp>
      <p:cxnSp>
        <p:nvCxnSpPr>
          <p:cNvPr id="195" name="Rak pilkoppling 194">
            <a:extLst>
              <a:ext uri="{FF2B5EF4-FFF2-40B4-BE49-F238E27FC236}">
                <a16:creationId xmlns:a16="http://schemas.microsoft.com/office/drawing/2014/main" id="{E8267F8C-43E3-4786-8BFF-F851598593EF}"/>
              </a:ext>
            </a:extLst>
          </p:cNvPr>
          <p:cNvCxnSpPr>
            <a:cxnSpLocks/>
            <a:stCxn id="194" idx="0"/>
            <a:endCxn id="46" idx="2"/>
          </p:cNvCxnSpPr>
          <p:nvPr/>
        </p:nvCxnSpPr>
        <p:spPr>
          <a:xfrm flipV="1">
            <a:off x="5436558" y="1737334"/>
            <a:ext cx="5455" cy="83931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Flödesschema: Alternativ process 232">
            <a:extLst>
              <a:ext uri="{FF2B5EF4-FFF2-40B4-BE49-F238E27FC236}">
                <a16:creationId xmlns:a16="http://schemas.microsoft.com/office/drawing/2014/main" id="{BC2A7D6C-6A6F-4118-A179-54BF292212F9}"/>
              </a:ext>
            </a:extLst>
          </p:cNvPr>
          <p:cNvSpPr/>
          <p:nvPr/>
        </p:nvSpPr>
        <p:spPr>
          <a:xfrm>
            <a:off x="409670" y="4040495"/>
            <a:ext cx="1296453" cy="426198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Lantmäteriet</a:t>
            </a:r>
          </a:p>
        </p:txBody>
      </p:sp>
      <p:sp>
        <p:nvSpPr>
          <p:cNvPr id="235" name="Flödesschema: Alternativ process 234">
            <a:extLst>
              <a:ext uri="{FF2B5EF4-FFF2-40B4-BE49-F238E27FC236}">
                <a16:creationId xmlns:a16="http://schemas.microsoft.com/office/drawing/2014/main" id="{BE2377F9-2735-432A-A4F5-1F0B2B91C9FD}"/>
              </a:ext>
            </a:extLst>
          </p:cNvPr>
          <p:cNvSpPr/>
          <p:nvPr/>
        </p:nvSpPr>
        <p:spPr>
          <a:xfrm>
            <a:off x="300579" y="1250430"/>
            <a:ext cx="1503557" cy="3365958"/>
          </a:xfrm>
          <a:prstGeom prst="flowChartAlternateProcess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200" b="1" u="sng" dirty="0">
              <a:solidFill>
                <a:schemeClr val="tx1"/>
              </a:solidFill>
            </a:endParaRPr>
          </a:p>
        </p:txBody>
      </p:sp>
      <p:sp>
        <p:nvSpPr>
          <p:cNvPr id="236" name="Flödesschema: Alternativ process 235">
            <a:extLst>
              <a:ext uri="{FF2B5EF4-FFF2-40B4-BE49-F238E27FC236}">
                <a16:creationId xmlns:a16="http://schemas.microsoft.com/office/drawing/2014/main" id="{C8CFFC21-21D0-4E13-B71A-5294309BBC81}"/>
              </a:ext>
            </a:extLst>
          </p:cNvPr>
          <p:cNvSpPr/>
          <p:nvPr/>
        </p:nvSpPr>
        <p:spPr>
          <a:xfrm>
            <a:off x="7382836" y="2114651"/>
            <a:ext cx="1779643" cy="316195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Lantmäteriet</a:t>
            </a:r>
          </a:p>
        </p:txBody>
      </p:sp>
      <p:cxnSp>
        <p:nvCxnSpPr>
          <p:cNvPr id="241" name="Koppling: vinklad 240">
            <a:extLst>
              <a:ext uri="{FF2B5EF4-FFF2-40B4-BE49-F238E27FC236}">
                <a16:creationId xmlns:a16="http://schemas.microsoft.com/office/drawing/2014/main" id="{4A656420-5BA7-4FD9-B6EA-1A65755C44B1}"/>
              </a:ext>
            </a:extLst>
          </p:cNvPr>
          <p:cNvCxnSpPr>
            <a:cxnSpLocks/>
            <a:stCxn id="46" idx="3"/>
            <a:endCxn id="236" idx="1"/>
          </p:cNvCxnSpPr>
          <p:nvPr/>
        </p:nvCxnSpPr>
        <p:spPr>
          <a:xfrm>
            <a:off x="6667131" y="1432419"/>
            <a:ext cx="715705" cy="840330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Koppling: vinklad 243">
            <a:extLst>
              <a:ext uri="{FF2B5EF4-FFF2-40B4-BE49-F238E27FC236}">
                <a16:creationId xmlns:a16="http://schemas.microsoft.com/office/drawing/2014/main" id="{B432C9D5-61BD-43EF-B261-919871FDF33D}"/>
              </a:ext>
            </a:extLst>
          </p:cNvPr>
          <p:cNvCxnSpPr>
            <a:cxnSpLocks/>
            <a:stCxn id="236" idx="3"/>
            <a:endCxn id="164" idx="1"/>
          </p:cNvCxnSpPr>
          <p:nvPr/>
        </p:nvCxnSpPr>
        <p:spPr>
          <a:xfrm>
            <a:off x="9162479" y="2272749"/>
            <a:ext cx="1130018" cy="551895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ubrik 6">
            <a:extLst>
              <a:ext uri="{FF2B5EF4-FFF2-40B4-BE49-F238E27FC236}">
                <a16:creationId xmlns:a16="http://schemas.microsoft.com/office/drawing/2014/main" id="{057AD53A-8F0A-46F0-8F46-0ED817E7EDC7}"/>
              </a:ext>
            </a:extLst>
          </p:cNvPr>
          <p:cNvSpPr txBox="1">
            <a:spLocks/>
          </p:cNvSpPr>
          <p:nvPr/>
        </p:nvSpPr>
        <p:spPr>
          <a:xfrm>
            <a:off x="569759" y="12607"/>
            <a:ext cx="9733597" cy="6150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138" rtl="0" eaLnBrk="0" fontAlgn="base" hangingPunct="0">
              <a:spcBef>
                <a:spcPct val="0"/>
              </a:spcBef>
              <a:spcAft>
                <a:spcPct val="0"/>
              </a:spcAft>
              <a:defRPr sz="3979" kern="1200">
                <a:solidFill>
                  <a:schemeClr val="tx1"/>
                </a:solidFill>
                <a:latin typeface="+mj-lt"/>
                <a:ea typeface="ＭＳ Ｐゴシック" pitchFamily="31" charset="-128"/>
                <a:cs typeface="ＭＳ Ｐゴシック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r>
              <a:rPr lang="sv-SE" sz="2000" b="1" dirty="0">
                <a:solidFill>
                  <a:srgbClr val="E27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Webbinarie maj/juni 2026</a:t>
            </a:r>
          </a:p>
        </p:txBody>
      </p:sp>
      <p:sp>
        <p:nvSpPr>
          <p:cNvPr id="63" name="Ellips 62">
            <a:extLst>
              <a:ext uri="{FF2B5EF4-FFF2-40B4-BE49-F238E27FC236}">
                <a16:creationId xmlns:a16="http://schemas.microsoft.com/office/drawing/2014/main" id="{13C1EB4F-E671-4E15-98DE-9C5FC781F819}"/>
              </a:ext>
            </a:extLst>
          </p:cNvPr>
          <p:cNvSpPr/>
          <p:nvPr/>
        </p:nvSpPr>
        <p:spPr>
          <a:xfrm>
            <a:off x="7144601" y="785800"/>
            <a:ext cx="2256111" cy="189305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0" name="Koppling: vinklad 49">
            <a:extLst>
              <a:ext uri="{FF2B5EF4-FFF2-40B4-BE49-F238E27FC236}">
                <a16:creationId xmlns:a16="http://schemas.microsoft.com/office/drawing/2014/main" id="{C1EC72DE-CF82-4660-B47C-384B5D41FCBC}"/>
              </a:ext>
            </a:extLst>
          </p:cNvPr>
          <p:cNvCxnSpPr>
            <a:cxnSpLocks/>
            <a:stCxn id="90" idx="2"/>
            <a:endCxn id="39" idx="3"/>
          </p:cNvCxnSpPr>
          <p:nvPr/>
        </p:nvCxnSpPr>
        <p:spPr>
          <a:xfrm rot="5400000" flipH="1">
            <a:off x="7951878" y="3255492"/>
            <a:ext cx="968733" cy="4536542"/>
          </a:xfrm>
          <a:prstGeom prst="bentConnector4">
            <a:avLst>
              <a:gd name="adj1" fmla="val -23598"/>
              <a:gd name="adj2" fmla="val 94108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ruta 50">
            <a:extLst>
              <a:ext uri="{FF2B5EF4-FFF2-40B4-BE49-F238E27FC236}">
                <a16:creationId xmlns:a16="http://schemas.microsoft.com/office/drawing/2014/main" id="{064B66FF-84A5-4989-9007-793D42022965}"/>
              </a:ext>
            </a:extLst>
          </p:cNvPr>
          <p:cNvSpPr txBox="1"/>
          <p:nvPr/>
        </p:nvSpPr>
        <p:spPr>
          <a:xfrm>
            <a:off x="0" y="6380282"/>
            <a:ext cx="3782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Maj/juni 2026</a:t>
            </a:r>
          </a:p>
          <a:p>
            <a:r>
              <a:rPr lang="sv-SE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Konfidentialitetsnivå</a:t>
            </a:r>
            <a:r>
              <a:rPr lang="sv-S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1 – Ej känsligt</a:t>
            </a:r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24037C64-CBD7-4738-8C57-CE8802B9A126}"/>
              </a:ext>
            </a:extLst>
          </p:cNvPr>
          <p:cNvSpPr txBox="1"/>
          <p:nvPr/>
        </p:nvSpPr>
        <p:spPr>
          <a:xfrm>
            <a:off x="8569889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dirty="0">
                <a:hlinkClick r:id="rId2"/>
              </a:rPr>
              <a:t>indatastod@trafikverket.se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0435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ruta 21">
            <a:extLst>
              <a:ext uri="{FF2B5EF4-FFF2-40B4-BE49-F238E27FC236}">
                <a16:creationId xmlns:a16="http://schemas.microsoft.com/office/drawing/2014/main" id="{D4C81AC2-D8AB-4B31-985B-0D5E9B48F54A}"/>
              </a:ext>
            </a:extLst>
          </p:cNvPr>
          <p:cNvSpPr txBox="1"/>
          <p:nvPr/>
        </p:nvSpPr>
        <p:spPr>
          <a:xfrm>
            <a:off x="409670" y="748714"/>
            <a:ext cx="4676561" cy="400110"/>
          </a:xfrm>
          <a:prstGeom prst="rect">
            <a:avLst/>
          </a:prstGeom>
          <a:noFill/>
          <a:effectLst>
            <a:glow rad="63500">
              <a:srgbClr val="969696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u="sng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Hanteringstider hos NVDB</a:t>
            </a:r>
            <a:endParaRPr kumimoji="0" lang="sv-SE" sz="2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9" name="Rubrik 6">
            <a:extLst>
              <a:ext uri="{FF2B5EF4-FFF2-40B4-BE49-F238E27FC236}">
                <a16:creationId xmlns:a16="http://schemas.microsoft.com/office/drawing/2014/main" id="{057AD53A-8F0A-46F0-8F46-0ED817E7EDC7}"/>
              </a:ext>
            </a:extLst>
          </p:cNvPr>
          <p:cNvSpPr txBox="1">
            <a:spLocks/>
          </p:cNvSpPr>
          <p:nvPr/>
        </p:nvSpPr>
        <p:spPr>
          <a:xfrm>
            <a:off x="569759" y="12607"/>
            <a:ext cx="9733597" cy="6150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138" rtl="0" eaLnBrk="0" fontAlgn="base" hangingPunct="0">
              <a:spcBef>
                <a:spcPct val="0"/>
              </a:spcBef>
              <a:spcAft>
                <a:spcPct val="0"/>
              </a:spcAft>
              <a:defRPr sz="3979" kern="1200">
                <a:solidFill>
                  <a:schemeClr val="tx1"/>
                </a:solidFill>
                <a:latin typeface="+mj-lt"/>
                <a:ea typeface="ＭＳ Ｐゴシック" pitchFamily="31" charset="-128"/>
                <a:cs typeface="ＭＳ Ｐゴシック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r>
              <a:rPr lang="sv-SE" sz="2000" b="1" dirty="0">
                <a:solidFill>
                  <a:srgbClr val="E27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Webbinarie maj/juni 2026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534DCC5-23B6-4B6A-B9BC-06E1CBB09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41" y="1148824"/>
            <a:ext cx="6190455" cy="440425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359A364A-6AC3-406A-9713-37DC38B8C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087" y="2756184"/>
            <a:ext cx="5060193" cy="300644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9DFF4CD7-3ADB-4F16-A1FA-F303C569056E}"/>
              </a:ext>
            </a:extLst>
          </p:cNvPr>
          <p:cNvSpPr txBox="1"/>
          <p:nvPr/>
        </p:nvSpPr>
        <p:spPr>
          <a:xfrm>
            <a:off x="0" y="6380282"/>
            <a:ext cx="3782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Maj/juni 2026</a:t>
            </a:r>
          </a:p>
          <a:p>
            <a:r>
              <a:rPr lang="sv-SE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Konfidentialitetsnivå</a:t>
            </a:r>
            <a:r>
              <a:rPr lang="sv-S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1 – Ej känsligt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401D5E6-C497-4580-872C-0F655EC4A2EE}"/>
              </a:ext>
            </a:extLst>
          </p:cNvPr>
          <p:cNvSpPr txBox="1"/>
          <p:nvPr/>
        </p:nvSpPr>
        <p:spPr>
          <a:xfrm>
            <a:off x="8569889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dirty="0">
                <a:hlinkClick r:id="rId4"/>
              </a:rPr>
              <a:t>indatastod@trafikverket.se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7130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42963" y="2427316"/>
            <a:ext cx="1456400" cy="640080"/>
          </a:xfrm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1770091" y="2132261"/>
            <a:ext cx="4867881" cy="61509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sv-SE" sz="4800" dirty="0">
                <a:latin typeface="Arial" panose="020B0604020202020204" pitchFamily="34" charset="0"/>
                <a:cs typeface="Arial" panose="020B0604020202020204" pitchFamily="34" charset="0"/>
              </a:rPr>
              <a:t>Frågor??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5201742" y="4102161"/>
            <a:ext cx="5575300" cy="73866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sv-SE" sz="2400" dirty="0">
                <a:hlinkClick r:id="rId3"/>
              </a:rPr>
              <a:t>indatastod@trafikverket.se</a:t>
            </a:r>
            <a:endParaRPr lang="sv-SE" sz="2400" dirty="0"/>
          </a:p>
          <a:p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DDD64F1-B92E-4A08-B402-21B746A89E3E}"/>
              </a:ext>
            </a:extLst>
          </p:cNvPr>
          <p:cNvSpPr txBox="1"/>
          <p:nvPr/>
        </p:nvSpPr>
        <p:spPr>
          <a:xfrm>
            <a:off x="0" y="6380282"/>
            <a:ext cx="3782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Maj/juni 2026</a:t>
            </a:r>
          </a:p>
          <a:p>
            <a:r>
              <a:rPr lang="sv-SE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Konfidentialitetsnivå</a:t>
            </a:r>
            <a:r>
              <a:rPr lang="sv-S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406982218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85725" y="2521797"/>
            <a:ext cx="9351211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886220" y="860178"/>
            <a:ext cx="9733597" cy="615095"/>
          </a:xfrm>
        </p:spPr>
        <p:txBody>
          <a:bodyPr>
            <a:noAutofit/>
          </a:bodyPr>
          <a:lstStyle/>
          <a:p>
            <a:pPr algn="l"/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Webbinarie maj/juni 2026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1177164" y="1729267"/>
            <a:ext cx="9554335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dirty="0"/>
              <a:t>Agenda</a:t>
            </a:r>
            <a:endParaRPr lang="sv-SE" sz="2800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0BBDC91-2705-40DB-B7F3-0D9C9B54381F}"/>
              </a:ext>
            </a:extLst>
          </p:cNvPr>
          <p:cNvSpPr txBox="1"/>
          <p:nvPr/>
        </p:nvSpPr>
        <p:spPr>
          <a:xfrm>
            <a:off x="8569889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dirty="0">
                <a:hlinkClick r:id="rId3"/>
              </a:rPr>
              <a:t>indatastod@trafikverket.se</a:t>
            </a:r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965FA93-771F-44C0-ACBD-19526A483631}"/>
              </a:ext>
            </a:extLst>
          </p:cNvPr>
          <p:cNvSpPr txBox="1"/>
          <p:nvPr/>
        </p:nvSpPr>
        <p:spPr>
          <a:xfrm>
            <a:off x="0" y="6380282"/>
            <a:ext cx="3782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Maj/juni 2026</a:t>
            </a:r>
          </a:p>
          <a:p>
            <a:r>
              <a:rPr lang="sv-SE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Konfidentialitetsnivå</a:t>
            </a:r>
            <a:r>
              <a:rPr lang="sv-S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1 – Ej känsligt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097D4E3-35EA-41AA-A4D2-567E50AF3A35}"/>
              </a:ext>
            </a:extLst>
          </p:cNvPr>
          <p:cNvSpPr txBox="1"/>
          <p:nvPr/>
        </p:nvSpPr>
        <p:spPr>
          <a:xfrm>
            <a:off x="1085725" y="2430270"/>
            <a:ext cx="773654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Ärendeflödet hos NVDB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Underlag: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200" dirty="0"/>
              <a:t>NVDB-dataleverans – kommunal leverans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200" dirty="0"/>
              <a:t>NVDB på karta – kundrapporterad avvikelse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XML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Handläggning av dataleveranser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Trafikregler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Trafikverkets ajourhållning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200" dirty="0"/>
              <a:t>Arbetssätt – sammanfattning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200" dirty="0"/>
              <a:t>Hanteringstider</a:t>
            </a:r>
          </a:p>
        </p:txBody>
      </p:sp>
    </p:spTree>
    <p:extLst>
      <p:ext uri="{BB962C8B-B14F-4D97-AF65-F5344CB8AC3E}">
        <p14:creationId xmlns:p14="http://schemas.microsoft.com/office/powerpoint/2010/main" val="107719809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ödesschema: Alternativ process 7">
            <a:extLst>
              <a:ext uri="{FF2B5EF4-FFF2-40B4-BE49-F238E27FC236}">
                <a16:creationId xmlns:a16="http://schemas.microsoft.com/office/drawing/2014/main" id="{35B76E90-299F-45CE-8B81-1D0769600C12}"/>
              </a:ext>
            </a:extLst>
          </p:cNvPr>
          <p:cNvSpPr/>
          <p:nvPr/>
        </p:nvSpPr>
        <p:spPr>
          <a:xfrm>
            <a:off x="300579" y="1250430"/>
            <a:ext cx="1503557" cy="2620233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400" b="1" u="sng" dirty="0">
                <a:solidFill>
                  <a:schemeClr val="tx1"/>
                </a:solidFill>
              </a:rPr>
              <a:t>Leverantör</a:t>
            </a:r>
            <a:endParaRPr lang="sv-SE" sz="1200" b="1" u="sng" dirty="0">
              <a:solidFill>
                <a:schemeClr val="tx1"/>
              </a:solidFill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D4C81AC2-D8AB-4B31-985B-0D5E9B48F54A}"/>
              </a:ext>
            </a:extLst>
          </p:cNvPr>
          <p:cNvSpPr txBox="1"/>
          <p:nvPr/>
        </p:nvSpPr>
        <p:spPr>
          <a:xfrm>
            <a:off x="409670" y="748714"/>
            <a:ext cx="4676561" cy="400110"/>
          </a:xfrm>
          <a:prstGeom prst="rect">
            <a:avLst/>
          </a:prstGeom>
          <a:noFill/>
          <a:effectLst>
            <a:glow rad="63500">
              <a:srgbClr val="969696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u="sng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Ärendeflödet hos NVDB</a:t>
            </a:r>
            <a:endParaRPr kumimoji="0" lang="sv-SE" sz="2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Flödesschema: Alternativ process 6">
            <a:extLst>
              <a:ext uri="{FF2B5EF4-FFF2-40B4-BE49-F238E27FC236}">
                <a16:creationId xmlns:a16="http://schemas.microsoft.com/office/drawing/2014/main" id="{0BA340B9-033C-4872-B839-77EB60835B73}"/>
              </a:ext>
            </a:extLst>
          </p:cNvPr>
          <p:cNvSpPr/>
          <p:nvPr/>
        </p:nvSpPr>
        <p:spPr>
          <a:xfrm>
            <a:off x="7382836" y="1002397"/>
            <a:ext cx="1779643" cy="402745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Ajourhållning extern</a:t>
            </a:r>
          </a:p>
        </p:txBody>
      </p:sp>
      <p:sp>
        <p:nvSpPr>
          <p:cNvPr id="18" name="Flödesschema: Alternativ process 17">
            <a:extLst>
              <a:ext uri="{FF2B5EF4-FFF2-40B4-BE49-F238E27FC236}">
                <a16:creationId xmlns:a16="http://schemas.microsoft.com/office/drawing/2014/main" id="{19001501-335C-4143-B9B6-0EC3C6472754}"/>
              </a:ext>
            </a:extLst>
          </p:cNvPr>
          <p:cNvSpPr/>
          <p:nvPr/>
        </p:nvSpPr>
        <p:spPr>
          <a:xfrm>
            <a:off x="7382836" y="1548227"/>
            <a:ext cx="1779643" cy="422586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Ajourhållning intern</a:t>
            </a:r>
          </a:p>
        </p:txBody>
      </p:sp>
      <p:sp>
        <p:nvSpPr>
          <p:cNvPr id="19" name="Flödesschema: Alternativ process 18">
            <a:extLst>
              <a:ext uri="{FF2B5EF4-FFF2-40B4-BE49-F238E27FC236}">
                <a16:creationId xmlns:a16="http://schemas.microsoft.com/office/drawing/2014/main" id="{AA265DA4-4A9E-4566-9DF6-E2827BBC6680}"/>
              </a:ext>
            </a:extLst>
          </p:cNvPr>
          <p:cNvSpPr/>
          <p:nvPr/>
        </p:nvSpPr>
        <p:spPr>
          <a:xfrm>
            <a:off x="2380286" y="2317148"/>
            <a:ext cx="1074511" cy="443884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NVDB-Dataleverans</a:t>
            </a:r>
          </a:p>
        </p:txBody>
      </p:sp>
      <p:sp>
        <p:nvSpPr>
          <p:cNvPr id="29" name="Flödesschema: Alternativ process 28">
            <a:extLst>
              <a:ext uri="{FF2B5EF4-FFF2-40B4-BE49-F238E27FC236}">
                <a16:creationId xmlns:a16="http://schemas.microsoft.com/office/drawing/2014/main" id="{FA0A802A-C6B7-461D-BEBA-7B55E1D38CC2}"/>
              </a:ext>
            </a:extLst>
          </p:cNvPr>
          <p:cNvSpPr/>
          <p:nvPr/>
        </p:nvSpPr>
        <p:spPr>
          <a:xfrm>
            <a:off x="2381937" y="2900486"/>
            <a:ext cx="1059131" cy="349924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NVDB på karta</a:t>
            </a:r>
          </a:p>
        </p:txBody>
      </p:sp>
      <p:sp>
        <p:nvSpPr>
          <p:cNvPr id="30" name="Flödesschema: Alternativ process 29">
            <a:extLst>
              <a:ext uri="{FF2B5EF4-FFF2-40B4-BE49-F238E27FC236}">
                <a16:creationId xmlns:a16="http://schemas.microsoft.com/office/drawing/2014/main" id="{8A99BE24-A561-46DB-8D0D-262A1E0803BB}"/>
              </a:ext>
            </a:extLst>
          </p:cNvPr>
          <p:cNvSpPr/>
          <p:nvPr/>
        </p:nvSpPr>
        <p:spPr>
          <a:xfrm>
            <a:off x="2374474" y="1733810"/>
            <a:ext cx="1074511" cy="443884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XML (tekniskt system)</a:t>
            </a:r>
          </a:p>
        </p:txBody>
      </p:sp>
      <p:sp>
        <p:nvSpPr>
          <p:cNvPr id="31" name="Flödesschema: Alternativ process 30">
            <a:extLst>
              <a:ext uri="{FF2B5EF4-FFF2-40B4-BE49-F238E27FC236}">
                <a16:creationId xmlns:a16="http://schemas.microsoft.com/office/drawing/2014/main" id="{E28769FF-DDBC-499F-AAD0-CFE37A203E09}"/>
              </a:ext>
            </a:extLst>
          </p:cNvPr>
          <p:cNvSpPr/>
          <p:nvPr/>
        </p:nvSpPr>
        <p:spPr>
          <a:xfrm>
            <a:off x="2381937" y="3390223"/>
            <a:ext cx="1074360" cy="341533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E-post</a:t>
            </a:r>
          </a:p>
        </p:txBody>
      </p:sp>
      <p:sp>
        <p:nvSpPr>
          <p:cNvPr id="32" name="Flödesschema: Alternativ process 31">
            <a:extLst>
              <a:ext uri="{FF2B5EF4-FFF2-40B4-BE49-F238E27FC236}">
                <a16:creationId xmlns:a16="http://schemas.microsoft.com/office/drawing/2014/main" id="{B05453F3-20B9-4B20-8F19-737760EA4FBD}"/>
              </a:ext>
            </a:extLst>
          </p:cNvPr>
          <p:cNvSpPr/>
          <p:nvPr/>
        </p:nvSpPr>
        <p:spPr>
          <a:xfrm>
            <a:off x="397921" y="1733808"/>
            <a:ext cx="1296452" cy="290426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Kommuner</a:t>
            </a:r>
          </a:p>
        </p:txBody>
      </p:sp>
      <p:sp>
        <p:nvSpPr>
          <p:cNvPr id="33" name="Flödesschema: Alternativ process 32">
            <a:extLst>
              <a:ext uri="{FF2B5EF4-FFF2-40B4-BE49-F238E27FC236}">
                <a16:creationId xmlns:a16="http://schemas.microsoft.com/office/drawing/2014/main" id="{E04D6E2C-3683-444E-B6CA-03EE10B298C7}"/>
              </a:ext>
            </a:extLst>
          </p:cNvPr>
          <p:cNvSpPr/>
          <p:nvPr/>
        </p:nvSpPr>
        <p:spPr>
          <a:xfrm>
            <a:off x="397921" y="2133938"/>
            <a:ext cx="1296452" cy="296908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Skogsnäringen</a:t>
            </a:r>
          </a:p>
        </p:txBody>
      </p:sp>
      <p:sp>
        <p:nvSpPr>
          <p:cNvPr id="34" name="Flödesschema: Alternativ process 33">
            <a:extLst>
              <a:ext uri="{FF2B5EF4-FFF2-40B4-BE49-F238E27FC236}">
                <a16:creationId xmlns:a16="http://schemas.microsoft.com/office/drawing/2014/main" id="{CD816EA5-BB7C-4E4C-BF29-50D6C6C8A4F1}"/>
              </a:ext>
            </a:extLst>
          </p:cNvPr>
          <p:cNvSpPr/>
          <p:nvPr/>
        </p:nvSpPr>
        <p:spPr>
          <a:xfrm>
            <a:off x="400430" y="2548044"/>
            <a:ext cx="1296452" cy="606313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Trafikverket</a:t>
            </a:r>
          </a:p>
          <a:p>
            <a:pPr algn="ctr"/>
            <a:r>
              <a:rPr lang="sv-SE" sz="1000" dirty="0">
                <a:solidFill>
                  <a:schemeClr val="tx1"/>
                </a:solidFill>
              </a:rPr>
              <a:t>- UH</a:t>
            </a:r>
          </a:p>
          <a:p>
            <a:pPr algn="ctr"/>
            <a:r>
              <a:rPr lang="sv-SE" sz="1000" dirty="0">
                <a:solidFill>
                  <a:schemeClr val="tx1"/>
                </a:solidFill>
              </a:rPr>
              <a:t>- IV</a:t>
            </a:r>
          </a:p>
        </p:txBody>
      </p:sp>
      <p:sp>
        <p:nvSpPr>
          <p:cNvPr id="35" name="Flödesschema: Alternativ process 34">
            <a:extLst>
              <a:ext uri="{FF2B5EF4-FFF2-40B4-BE49-F238E27FC236}">
                <a16:creationId xmlns:a16="http://schemas.microsoft.com/office/drawing/2014/main" id="{040D45D3-55A0-4582-8F2C-83827D15DA21}"/>
              </a:ext>
            </a:extLst>
          </p:cNvPr>
          <p:cNvSpPr/>
          <p:nvPr/>
        </p:nvSpPr>
        <p:spPr>
          <a:xfrm>
            <a:off x="390305" y="3277446"/>
            <a:ext cx="1296453" cy="426198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Kundrapporterade avvikelser</a:t>
            </a:r>
          </a:p>
        </p:txBody>
      </p:sp>
      <p:sp>
        <p:nvSpPr>
          <p:cNvPr id="36" name="Flödesschema: Alternativ process 35">
            <a:extLst>
              <a:ext uri="{FF2B5EF4-FFF2-40B4-BE49-F238E27FC236}">
                <a16:creationId xmlns:a16="http://schemas.microsoft.com/office/drawing/2014/main" id="{002E7C6C-33DB-43AD-A572-EEFEB1658C77}"/>
              </a:ext>
            </a:extLst>
          </p:cNvPr>
          <p:cNvSpPr/>
          <p:nvPr/>
        </p:nvSpPr>
        <p:spPr>
          <a:xfrm>
            <a:off x="2200322" y="1250431"/>
            <a:ext cx="1422815" cy="2620233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400" b="1" u="sng" dirty="0">
                <a:solidFill>
                  <a:schemeClr val="tx1"/>
                </a:solidFill>
              </a:rPr>
              <a:t>Leveranssätt</a:t>
            </a:r>
            <a:endParaRPr lang="sv-SE" sz="1200" b="1" u="sng" dirty="0">
              <a:solidFill>
                <a:schemeClr val="tx1"/>
              </a:solidFill>
            </a:endParaRPr>
          </a:p>
        </p:txBody>
      </p:sp>
      <p:sp>
        <p:nvSpPr>
          <p:cNvPr id="38" name="Flödesschema: Alternativ process 37">
            <a:extLst>
              <a:ext uri="{FF2B5EF4-FFF2-40B4-BE49-F238E27FC236}">
                <a16:creationId xmlns:a16="http://schemas.microsoft.com/office/drawing/2014/main" id="{8000475A-2A1D-4875-9964-3C2F3F50A255}"/>
              </a:ext>
            </a:extLst>
          </p:cNvPr>
          <p:cNvSpPr/>
          <p:nvPr/>
        </p:nvSpPr>
        <p:spPr>
          <a:xfrm>
            <a:off x="4272918" y="4034282"/>
            <a:ext cx="4345619" cy="2093053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400" b="1" u="sng" dirty="0">
                <a:solidFill>
                  <a:schemeClr val="tx1"/>
                </a:solidFill>
              </a:rPr>
              <a:t>Tillhandahållande NVDB</a:t>
            </a:r>
          </a:p>
        </p:txBody>
      </p:sp>
      <p:sp>
        <p:nvSpPr>
          <p:cNvPr id="39" name="Flödesschema: Alternativ process 38">
            <a:extLst>
              <a:ext uri="{FF2B5EF4-FFF2-40B4-BE49-F238E27FC236}">
                <a16:creationId xmlns:a16="http://schemas.microsoft.com/office/drawing/2014/main" id="{FA9D2B98-B162-4D7A-8748-007E4B5F0D9D}"/>
              </a:ext>
            </a:extLst>
          </p:cNvPr>
          <p:cNvSpPr/>
          <p:nvPr/>
        </p:nvSpPr>
        <p:spPr>
          <a:xfrm>
            <a:off x="4563823" y="4913244"/>
            <a:ext cx="1604151" cy="252303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Lastkajen</a:t>
            </a:r>
          </a:p>
        </p:txBody>
      </p:sp>
      <p:sp>
        <p:nvSpPr>
          <p:cNvPr id="40" name="Flödesschema: Alternativ process 39">
            <a:extLst>
              <a:ext uri="{FF2B5EF4-FFF2-40B4-BE49-F238E27FC236}">
                <a16:creationId xmlns:a16="http://schemas.microsoft.com/office/drawing/2014/main" id="{7F8E3977-0E0C-450C-AF3C-17A76953D139}"/>
              </a:ext>
            </a:extLst>
          </p:cNvPr>
          <p:cNvSpPr/>
          <p:nvPr/>
        </p:nvSpPr>
        <p:spPr>
          <a:xfrm>
            <a:off x="4563823" y="5242636"/>
            <a:ext cx="1604151" cy="252303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NVDB-Dataleverans</a:t>
            </a:r>
          </a:p>
        </p:txBody>
      </p:sp>
      <p:sp>
        <p:nvSpPr>
          <p:cNvPr id="41" name="Flödesschema: Alternativ process 40">
            <a:extLst>
              <a:ext uri="{FF2B5EF4-FFF2-40B4-BE49-F238E27FC236}">
                <a16:creationId xmlns:a16="http://schemas.microsoft.com/office/drawing/2014/main" id="{F6432627-D122-48D7-9C1E-F6D4C7479D70}"/>
              </a:ext>
            </a:extLst>
          </p:cNvPr>
          <p:cNvSpPr/>
          <p:nvPr/>
        </p:nvSpPr>
        <p:spPr>
          <a:xfrm>
            <a:off x="4563823" y="5572028"/>
            <a:ext cx="1604151" cy="252303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NVDB på karta</a:t>
            </a:r>
          </a:p>
        </p:txBody>
      </p:sp>
      <p:sp>
        <p:nvSpPr>
          <p:cNvPr id="42" name="Flödesschema: Alternativ process 41">
            <a:extLst>
              <a:ext uri="{FF2B5EF4-FFF2-40B4-BE49-F238E27FC236}">
                <a16:creationId xmlns:a16="http://schemas.microsoft.com/office/drawing/2014/main" id="{E29C212F-3C51-4779-A070-4799AFF6223E}"/>
              </a:ext>
            </a:extLst>
          </p:cNvPr>
          <p:cNvSpPr/>
          <p:nvPr/>
        </p:nvSpPr>
        <p:spPr>
          <a:xfrm>
            <a:off x="6683199" y="4920327"/>
            <a:ext cx="1604151" cy="252303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Stånga</a:t>
            </a:r>
          </a:p>
        </p:txBody>
      </p:sp>
      <p:sp>
        <p:nvSpPr>
          <p:cNvPr id="43" name="Flödesschema: Alternativ process 42">
            <a:extLst>
              <a:ext uri="{FF2B5EF4-FFF2-40B4-BE49-F238E27FC236}">
                <a16:creationId xmlns:a16="http://schemas.microsoft.com/office/drawing/2014/main" id="{21C88368-3BCA-4B6C-9EFA-EBE1633AF64B}"/>
              </a:ext>
            </a:extLst>
          </p:cNvPr>
          <p:cNvSpPr/>
          <p:nvPr/>
        </p:nvSpPr>
        <p:spPr>
          <a:xfrm>
            <a:off x="6683199" y="5242635"/>
            <a:ext cx="1604151" cy="252303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Stigfinnaren</a:t>
            </a:r>
          </a:p>
        </p:txBody>
      </p:sp>
      <p:sp>
        <p:nvSpPr>
          <p:cNvPr id="44" name="Flödesschema: Alternativ process 43">
            <a:extLst>
              <a:ext uri="{FF2B5EF4-FFF2-40B4-BE49-F238E27FC236}">
                <a16:creationId xmlns:a16="http://schemas.microsoft.com/office/drawing/2014/main" id="{57E1B440-0500-4864-A6E3-E60C63FD6C73}"/>
              </a:ext>
            </a:extLst>
          </p:cNvPr>
          <p:cNvSpPr/>
          <p:nvPr/>
        </p:nvSpPr>
        <p:spPr>
          <a:xfrm>
            <a:off x="409670" y="5154817"/>
            <a:ext cx="2831976" cy="413241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400" b="1" u="sng" dirty="0">
                <a:solidFill>
                  <a:schemeClr val="tx1"/>
                </a:solidFill>
              </a:rPr>
              <a:t>Tillhandahållande LM</a:t>
            </a:r>
          </a:p>
        </p:txBody>
      </p:sp>
      <p:sp>
        <p:nvSpPr>
          <p:cNvPr id="46" name="Flödesschema: Alternativ process 45">
            <a:extLst>
              <a:ext uri="{FF2B5EF4-FFF2-40B4-BE49-F238E27FC236}">
                <a16:creationId xmlns:a16="http://schemas.microsoft.com/office/drawing/2014/main" id="{000700B1-02CE-42A7-9B6C-822EAC947DE0}"/>
              </a:ext>
            </a:extLst>
          </p:cNvPr>
          <p:cNvSpPr/>
          <p:nvPr/>
        </p:nvSpPr>
        <p:spPr>
          <a:xfrm>
            <a:off x="4216894" y="1127504"/>
            <a:ext cx="2450237" cy="609830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400" b="1" dirty="0">
                <a:solidFill>
                  <a:schemeClr val="tx1"/>
                </a:solidFill>
              </a:rPr>
              <a:t>Indataloggen TRV - ärendehanteringssystem</a:t>
            </a:r>
          </a:p>
        </p:txBody>
      </p:sp>
      <p:sp>
        <p:nvSpPr>
          <p:cNvPr id="47" name="Flödesschema: Alternativ process 46">
            <a:extLst>
              <a:ext uri="{FF2B5EF4-FFF2-40B4-BE49-F238E27FC236}">
                <a16:creationId xmlns:a16="http://schemas.microsoft.com/office/drawing/2014/main" id="{DEB4436D-345D-4E19-9E20-D9C13A7A74B1}"/>
              </a:ext>
            </a:extLst>
          </p:cNvPr>
          <p:cNvSpPr/>
          <p:nvPr/>
        </p:nvSpPr>
        <p:spPr>
          <a:xfrm>
            <a:off x="4445705" y="4513676"/>
            <a:ext cx="1846556" cy="1471616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200" b="1" u="sng" dirty="0">
                <a:solidFill>
                  <a:schemeClr val="tx1"/>
                </a:solidFill>
              </a:rPr>
              <a:t>Externt</a:t>
            </a:r>
          </a:p>
        </p:txBody>
      </p:sp>
      <p:sp>
        <p:nvSpPr>
          <p:cNvPr id="48" name="Flödesschema: Alternativ process 47">
            <a:extLst>
              <a:ext uri="{FF2B5EF4-FFF2-40B4-BE49-F238E27FC236}">
                <a16:creationId xmlns:a16="http://schemas.microsoft.com/office/drawing/2014/main" id="{1741B76C-AFD1-4078-ACBB-D64979BFF108}"/>
              </a:ext>
            </a:extLst>
          </p:cNvPr>
          <p:cNvSpPr/>
          <p:nvPr/>
        </p:nvSpPr>
        <p:spPr>
          <a:xfrm>
            <a:off x="6568827" y="4513676"/>
            <a:ext cx="1846556" cy="1471615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200" b="1" u="sng" dirty="0">
                <a:solidFill>
                  <a:schemeClr val="tx1"/>
                </a:solidFill>
              </a:rPr>
              <a:t>Internt</a:t>
            </a:r>
          </a:p>
        </p:txBody>
      </p:sp>
      <p:sp>
        <p:nvSpPr>
          <p:cNvPr id="49" name="Flödesschema: Alternativ process 48">
            <a:extLst>
              <a:ext uri="{FF2B5EF4-FFF2-40B4-BE49-F238E27FC236}">
                <a16:creationId xmlns:a16="http://schemas.microsoft.com/office/drawing/2014/main" id="{C299E41B-B0A0-46DC-9F7A-F8654B3ADF06}"/>
              </a:ext>
            </a:extLst>
          </p:cNvPr>
          <p:cNvSpPr/>
          <p:nvPr/>
        </p:nvSpPr>
        <p:spPr>
          <a:xfrm>
            <a:off x="6690029" y="5568058"/>
            <a:ext cx="1604151" cy="252303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Etc.</a:t>
            </a:r>
          </a:p>
        </p:txBody>
      </p:sp>
      <p:cxnSp>
        <p:nvCxnSpPr>
          <p:cNvPr id="54" name="Rak pilkoppling 53">
            <a:extLst>
              <a:ext uri="{FF2B5EF4-FFF2-40B4-BE49-F238E27FC236}">
                <a16:creationId xmlns:a16="http://schemas.microsoft.com/office/drawing/2014/main" id="{3C7D9F0B-040D-4806-9402-8E329AD9535C}"/>
              </a:ext>
            </a:extLst>
          </p:cNvPr>
          <p:cNvCxnSpPr>
            <a:cxnSpLocks/>
            <a:stCxn id="8" idx="3"/>
            <a:endCxn id="36" idx="1"/>
          </p:cNvCxnSpPr>
          <p:nvPr/>
        </p:nvCxnSpPr>
        <p:spPr>
          <a:xfrm>
            <a:off x="1804136" y="2560547"/>
            <a:ext cx="396186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Koppling: vinklad 16">
            <a:extLst>
              <a:ext uri="{FF2B5EF4-FFF2-40B4-BE49-F238E27FC236}">
                <a16:creationId xmlns:a16="http://schemas.microsoft.com/office/drawing/2014/main" id="{5D7A4837-7ACF-4685-8384-50C6BF2AA223}"/>
              </a:ext>
            </a:extLst>
          </p:cNvPr>
          <p:cNvCxnSpPr>
            <a:cxnSpLocks/>
            <a:stCxn id="36" idx="3"/>
            <a:endCxn id="46" idx="1"/>
          </p:cNvCxnSpPr>
          <p:nvPr/>
        </p:nvCxnSpPr>
        <p:spPr>
          <a:xfrm flipV="1">
            <a:off x="3623137" y="1432419"/>
            <a:ext cx="593757" cy="1128129"/>
          </a:xfrm>
          <a:prstGeom prst="bent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Koppling: vinklad 57">
            <a:extLst>
              <a:ext uri="{FF2B5EF4-FFF2-40B4-BE49-F238E27FC236}">
                <a16:creationId xmlns:a16="http://schemas.microsoft.com/office/drawing/2014/main" id="{3069D15B-C2EF-4202-B694-ABD9B7FD654E}"/>
              </a:ext>
            </a:extLst>
          </p:cNvPr>
          <p:cNvCxnSpPr>
            <a:cxnSpLocks/>
            <a:stCxn id="46" idx="3"/>
            <a:endCxn id="18" idx="1"/>
          </p:cNvCxnSpPr>
          <p:nvPr/>
        </p:nvCxnSpPr>
        <p:spPr>
          <a:xfrm>
            <a:off x="6667131" y="1432419"/>
            <a:ext cx="715705" cy="327101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Koppling: vinklad 60">
            <a:extLst>
              <a:ext uri="{FF2B5EF4-FFF2-40B4-BE49-F238E27FC236}">
                <a16:creationId xmlns:a16="http://schemas.microsoft.com/office/drawing/2014/main" id="{4E21D143-54D9-4049-A4C4-5AE9E8411DFC}"/>
              </a:ext>
            </a:extLst>
          </p:cNvPr>
          <p:cNvCxnSpPr>
            <a:cxnSpLocks/>
            <a:stCxn id="46" idx="3"/>
            <a:endCxn id="7" idx="1"/>
          </p:cNvCxnSpPr>
          <p:nvPr/>
        </p:nvCxnSpPr>
        <p:spPr>
          <a:xfrm flipV="1">
            <a:off x="6667131" y="1203770"/>
            <a:ext cx="715705" cy="228649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Koppling: vinklad 63">
            <a:extLst>
              <a:ext uri="{FF2B5EF4-FFF2-40B4-BE49-F238E27FC236}">
                <a16:creationId xmlns:a16="http://schemas.microsoft.com/office/drawing/2014/main" id="{79BF1081-FD9E-42DB-AA10-C4154BB135B5}"/>
              </a:ext>
            </a:extLst>
          </p:cNvPr>
          <p:cNvCxnSpPr>
            <a:cxnSpLocks/>
            <a:stCxn id="7" idx="3"/>
            <a:endCxn id="164" idx="1"/>
          </p:cNvCxnSpPr>
          <p:nvPr/>
        </p:nvCxnSpPr>
        <p:spPr>
          <a:xfrm>
            <a:off x="9162479" y="1203770"/>
            <a:ext cx="1130018" cy="1620874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Koppling: vinklad 64">
            <a:extLst>
              <a:ext uri="{FF2B5EF4-FFF2-40B4-BE49-F238E27FC236}">
                <a16:creationId xmlns:a16="http://schemas.microsoft.com/office/drawing/2014/main" id="{DAD422A9-9AB7-40D4-A70B-96EA3804CEC0}"/>
              </a:ext>
            </a:extLst>
          </p:cNvPr>
          <p:cNvCxnSpPr>
            <a:cxnSpLocks/>
            <a:stCxn id="164" idx="2"/>
            <a:endCxn id="38" idx="0"/>
          </p:cNvCxnSpPr>
          <p:nvPr/>
        </p:nvCxnSpPr>
        <p:spPr>
          <a:xfrm rot="10800000" flipV="1">
            <a:off x="6445728" y="3810674"/>
            <a:ext cx="3094990" cy="223607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Koppling: vinklad 65">
            <a:extLst>
              <a:ext uri="{FF2B5EF4-FFF2-40B4-BE49-F238E27FC236}">
                <a16:creationId xmlns:a16="http://schemas.microsoft.com/office/drawing/2014/main" id="{35A84DD1-9F92-4E02-8EF4-98A63FFD3CDB}"/>
              </a:ext>
            </a:extLst>
          </p:cNvPr>
          <p:cNvCxnSpPr>
            <a:cxnSpLocks/>
            <a:stCxn id="18" idx="3"/>
            <a:endCxn id="164" idx="1"/>
          </p:cNvCxnSpPr>
          <p:nvPr/>
        </p:nvCxnSpPr>
        <p:spPr>
          <a:xfrm>
            <a:off x="9162479" y="1759520"/>
            <a:ext cx="1130018" cy="1065124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lödesschema: Alternativ process 89">
            <a:extLst>
              <a:ext uri="{FF2B5EF4-FFF2-40B4-BE49-F238E27FC236}">
                <a16:creationId xmlns:a16="http://schemas.microsoft.com/office/drawing/2014/main" id="{078EEE4C-99E5-438C-8A17-7AF314297A94}"/>
              </a:ext>
            </a:extLst>
          </p:cNvPr>
          <p:cNvSpPr/>
          <p:nvPr/>
        </p:nvSpPr>
        <p:spPr>
          <a:xfrm>
            <a:off x="9814694" y="5696309"/>
            <a:ext cx="1779643" cy="311820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Datavalidering</a:t>
            </a:r>
          </a:p>
        </p:txBody>
      </p:sp>
      <p:cxnSp>
        <p:nvCxnSpPr>
          <p:cNvPr id="91" name="Koppling: vinklad 90">
            <a:extLst>
              <a:ext uri="{FF2B5EF4-FFF2-40B4-BE49-F238E27FC236}">
                <a16:creationId xmlns:a16="http://schemas.microsoft.com/office/drawing/2014/main" id="{938AEBD0-EE77-46AB-8517-988FD2916C93}"/>
              </a:ext>
            </a:extLst>
          </p:cNvPr>
          <p:cNvCxnSpPr>
            <a:cxnSpLocks/>
            <a:stCxn id="90" idx="0"/>
            <a:endCxn id="164" idx="3"/>
          </p:cNvCxnSpPr>
          <p:nvPr/>
        </p:nvCxnSpPr>
        <p:spPr>
          <a:xfrm rot="16200000" flipV="1">
            <a:off x="10048706" y="5040498"/>
            <a:ext cx="899603" cy="412019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Koppling: vinklad 94">
            <a:extLst>
              <a:ext uri="{FF2B5EF4-FFF2-40B4-BE49-F238E27FC236}">
                <a16:creationId xmlns:a16="http://schemas.microsoft.com/office/drawing/2014/main" id="{E1014698-2F9D-40EB-AF71-B82B805621AF}"/>
              </a:ext>
            </a:extLst>
          </p:cNvPr>
          <p:cNvCxnSpPr>
            <a:cxnSpLocks/>
            <a:stCxn id="38" idx="1"/>
            <a:endCxn id="44" idx="3"/>
          </p:cNvCxnSpPr>
          <p:nvPr/>
        </p:nvCxnSpPr>
        <p:spPr>
          <a:xfrm rot="10800000" flipV="1">
            <a:off x="3241646" y="5080808"/>
            <a:ext cx="1031272" cy="280629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Flödesschema: Magnetskiva 163">
            <a:extLst>
              <a:ext uri="{FF2B5EF4-FFF2-40B4-BE49-F238E27FC236}">
                <a16:creationId xmlns:a16="http://schemas.microsoft.com/office/drawing/2014/main" id="{53454032-EC2D-4512-A2A6-871418A34BA2}"/>
              </a:ext>
            </a:extLst>
          </p:cNvPr>
          <p:cNvSpPr/>
          <p:nvPr/>
        </p:nvSpPr>
        <p:spPr>
          <a:xfrm>
            <a:off x="9540718" y="2824644"/>
            <a:ext cx="1503557" cy="1972062"/>
          </a:xfrm>
          <a:prstGeom prst="flowChartMagneticDisk">
            <a:avLst/>
          </a:prstGeom>
          <a:noFill/>
          <a:ln w="38100">
            <a:solidFill>
              <a:srgbClr val="E27F00"/>
            </a:solidFill>
          </a:ln>
          <a:effectLst>
            <a:outerShdw blurRad="127000" dist="76200" dir="3000000" algn="ctr" rotWithShape="0">
              <a:srgbClr val="E27F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b="1" u="sng" dirty="0">
                <a:solidFill>
                  <a:schemeClr val="tx1"/>
                </a:solidFill>
              </a:rPr>
              <a:t>NVDB</a:t>
            </a:r>
            <a:endParaRPr lang="sv-SE" b="1" u="sng" dirty="0">
              <a:solidFill>
                <a:schemeClr val="tx1"/>
              </a:solidFill>
            </a:endParaRPr>
          </a:p>
        </p:txBody>
      </p:sp>
      <p:sp>
        <p:nvSpPr>
          <p:cNvPr id="194" name="Flödesschema: Alternativ process 193">
            <a:extLst>
              <a:ext uri="{FF2B5EF4-FFF2-40B4-BE49-F238E27FC236}">
                <a16:creationId xmlns:a16="http://schemas.microsoft.com/office/drawing/2014/main" id="{71556DB6-78E7-4E9F-9000-657E218440A9}"/>
              </a:ext>
            </a:extLst>
          </p:cNvPr>
          <p:cNvSpPr/>
          <p:nvPr/>
        </p:nvSpPr>
        <p:spPr>
          <a:xfrm>
            <a:off x="4211439" y="2576648"/>
            <a:ext cx="2450238" cy="378402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400" b="1" dirty="0">
                <a:solidFill>
                  <a:schemeClr val="tx1"/>
                </a:solidFill>
              </a:rPr>
              <a:t>Trafikföreskrifter STFS</a:t>
            </a:r>
          </a:p>
        </p:txBody>
      </p:sp>
      <p:cxnSp>
        <p:nvCxnSpPr>
          <p:cNvPr id="195" name="Rak pilkoppling 194">
            <a:extLst>
              <a:ext uri="{FF2B5EF4-FFF2-40B4-BE49-F238E27FC236}">
                <a16:creationId xmlns:a16="http://schemas.microsoft.com/office/drawing/2014/main" id="{E8267F8C-43E3-4786-8BFF-F851598593EF}"/>
              </a:ext>
            </a:extLst>
          </p:cNvPr>
          <p:cNvCxnSpPr>
            <a:cxnSpLocks/>
            <a:stCxn id="194" idx="0"/>
            <a:endCxn id="46" idx="2"/>
          </p:cNvCxnSpPr>
          <p:nvPr/>
        </p:nvCxnSpPr>
        <p:spPr>
          <a:xfrm flipV="1">
            <a:off x="5436558" y="1737334"/>
            <a:ext cx="5455" cy="83931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Flödesschema: Alternativ process 232">
            <a:extLst>
              <a:ext uri="{FF2B5EF4-FFF2-40B4-BE49-F238E27FC236}">
                <a16:creationId xmlns:a16="http://schemas.microsoft.com/office/drawing/2014/main" id="{BC2A7D6C-6A6F-4118-A179-54BF292212F9}"/>
              </a:ext>
            </a:extLst>
          </p:cNvPr>
          <p:cNvSpPr/>
          <p:nvPr/>
        </p:nvSpPr>
        <p:spPr>
          <a:xfrm>
            <a:off x="409670" y="4040495"/>
            <a:ext cx="1296453" cy="426198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Lantmäteriet</a:t>
            </a:r>
          </a:p>
        </p:txBody>
      </p:sp>
      <p:sp>
        <p:nvSpPr>
          <p:cNvPr id="235" name="Flödesschema: Alternativ process 234">
            <a:extLst>
              <a:ext uri="{FF2B5EF4-FFF2-40B4-BE49-F238E27FC236}">
                <a16:creationId xmlns:a16="http://schemas.microsoft.com/office/drawing/2014/main" id="{BE2377F9-2735-432A-A4F5-1F0B2B91C9FD}"/>
              </a:ext>
            </a:extLst>
          </p:cNvPr>
          <p:cNvSpPr/>
          <p:nvPr/>
        </p:nvSpPr>
        <p:spPr>
          <a:xfrm>
            <a:off x="300579" y="1250430"/>
            <a:ext cx="1503557" cy="3365958"/>
          </a:xfrm>
          <a:prstGeom prst="flowChartAlternateProcess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200" b="1" u="sng" dirty="0">
              <a:solidFill>
                <a:schemeClr val="tx1"/>
              </a:solidFill>
            </a:endParaRPr>
          </a:p>
        </p:txBody>
      </p:sp>
      <p:sp>
        <p:nvSpPr>
          <p:cNvPr id="236" name="Flödesschema: Alternativ process 235">
            <a:extLst>
              <a:ext uri="{FF2B5EF4-FFF2-40B4-BE49-F238E27FC236}">
                <a16:creationId xmlns:a16="http://schemas.microsoft.com/office/drawing/2014/main" id="{C8CFFC21-21D0-4E13-B71A-5294309BBC81}"/>
              </a:ext>
            </a:extLst>
          </p:cNvPr>
          <p:cNvSpPr/>
          <p:nvPr/>
        </p:nvSpPr>
        <p:spPr>
          <a:xfrm>
            <a:off x="7382836" y="2114651"/>
            <a:ext cx="1779643" cy="316195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Lantmäteriet</a:t>
            </a:r>
          </a:p>
        </p:txBody>
      </p:sp>
      <p:cxnSp>
        <p:nvCxnSpPr>
          <p:cNvPr id="241" name="Koppling: vinklad 240">
            <a:extLst>
              <a:ext uri="{FF2B5EF4-FFF2-40B4-BE49-F238E27FC236}">
                <a16:creationId xmlns:a16="http://schemas.microsoft.com/office/drawing/2014/main" id="{4A656420-5BA7-4FD9-B6EA-1A65755C44B1}"/>
              </a:ext>
            </a:extLst>
          </p:cNvPr>
          <p:cNvCxnSpPr>
            <a:cxnSpLocks/>
            <a:stCxn id="46" idx="3"/>
            <a:endCxn id="236" idx="1"/>
          </p:cNvCxnSpPr>
          <p:nvPr/>
        </p:nvCxnSpPr>
        <p:spPr>
          <a:xfrm>
            <a:off x="6667131" y="1432419"/>
            <a:ext cx="715705" cy="840330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Koppling: vinklad 243">
            <a:extLst>
              <a:ext uri="{FF2B5EF4-FFF2-40B4-BE49-F238E27FC236}">
                <a16:creationId xmlns:a16="http://schemas.microsoft.com/office/drawing/2014/main" id="{B432C9D5-61BD-43EF-B261-919871FDF33D}"/>
              </a:ext>
            </a:extLst>
          </p:cNvPr>
          <p:cNvCxnSpPr>
            <a:cxnSpLocks/>
            <a:stCxn id="236" idx="3"/>
            <a:endCxn id="164" idx="1"/>
          </p:cNvCxnSpPr>
          <p:nvPr/>
        </p:nvCxnSpPr>
        <p:spPr>
          <a:xfrm>
            <a:off x="9162479" y="2272749"/>
            <a:ext cx="1130018" cy="551895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ubrik 6">
            <a:extLst>
              <a:ext uri="{FF2B5EF4-FFF2-40B4-BE49-F238E27FC236}">
                <a16:creationId xmlns:a16="http://schemas.microsoft.com/office/drawing/2014/main" id="{057AD53A-8F0A-46F0-8F46-0ED817E7EDC7}"/>
              </a:ext>
            </a:extLst>
          </p:cNvPr>
          <p:cNvSpPr txBox="1">
            <a:spLocks/>
          </p:cNvSpPr>
          <p:nvPr/>
        </p:nvSpPr>
        <p:spPr>
          <a:xfrm>
            <a:off x="569759" y="12607"/>
            <a:ext cx="9733597" cy="6150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138" rtl="0" eaLnBrk="0" fontAlgn="base" hangingPunct="0">
              <a:spcBef>
                <a:spcPct val="0"/>
              </a:spcBef>
              <a:spcAft>
                <a:spcPct val="0"/>
              </a:spcAft>
              <a:defRPr sz="3979" kern="1200">
                <a:solidFill>
                  <a:schemeClr val="tx1"/>
                </a:solidFill>
                <a:latin typeface="+mj-lt"/>
                <a:ea typeface="ＭＳ Ｐゴシック" pitchFamily="31" charset="-128"/>
                <a:cs typeface="ＭＳ Ｐゴシック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r>
              <a:rPr lang="sv-SE" sz="2000" b="1" dirty="0">
                <a:solidFill>
                  <a:srgbClr val="E27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Webbinarie maj/juni 2026</a:t>
            </a: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91F56471-6EA1-4D9E-ADEC-7B3EE6396D07}"/>
              </a:ext>
            </a:extLst>
          </p:cNvPr>
          <p:cNvSpPr/>
          <p:nvPr/>
        </p:nvSpPr>
        <p:spPr>
          <a:xfrm>
            <a:off x="2200322" y="1548227"/>
            <a:ext cx="1417235" cy="239644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Ellips 59">
            <a:extLst>
              <a:ext uri="{FF2B5EF4-FFF2-40B4-BE49-F238E27FC236}">
                <a16:creationId xmlns:a16="http://schemas.microsoft.com/office/drawing/2014/main" id="{5E78CDA4-F26E-4725-ADD8-D5EC5384B758}"/>
              </a:ext>
            </a:extLst>
          </p:cNvPr>
          <p:cNvSpPr/>
          <p:nvPr/>
        </p:nvSpPr>
        <p:spPr>
          <a:xfrm>
            <a:off x="4332117" y="1085333"/>
            <a:ext cx="2256111" cy="72279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Ellips 61">
            <a:extLst>
              <a:ext uri="{FF2B5EF4-FFF2-40B4-BE49-F238E27FC236}">
                <a16:creationId xmlns:a16="http://schemas.microsoft.com/office/drawing/2014/main" id="{06078507-6684-48BC-ADA2-22F8347FA61C}"/>
              </a:ext>
            </a:extLst>
          </p:cNvPr>
          <p:cNvSpPr/>
          <p:nvPr/>
        </p:nvSpPr>
        <p:spPr>
          <a:xfrm>
            <a:off x="4279947" y="2406885"/>
            <a:ext cx="2256111" cy="72279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Ellips 62">
            <a:extLst>
              <a:ext uri="{FF2B5EF4-FFF2-40B4-BE49-F238E27FC236}">
                <a16:creationId xmlns:a16="http://schemas.microsoft.com/office/drawing/2014/main" id="{13C1EB4F-E671-4E15-98DE-9C5FC781F819}"/>
              </a:ext>
            </a:extLst>
          </p:cNvPr>
          <p:cNvSpPr/>
          <p:nvPr/>
        </p:nvSpPr>
        <p:spPr>
          <a:xfrm>
            <a:off x="7144601" y="785800"/>
            <a:ext cx="2256111" cy="189305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0" name="Koppling: vinklad 49">
            <a:extLst>
              <a:ext uri="{FF2B5EF4-FFF2-40B4-BE49-F238E27FC236}">
                <a16:creationId xmlns:a16="http://schemas.microsoft.com/office/drawing/2014/main" id="{C1EC72DE-CF82-4660-B47C-384B5D41FCBC}"/>
              </a:ext>
            </a:extLst>
          </p:cNvPr>
          <p:cNvCxnSpPr>
            <a:cxnSpLocks/>
            <a:stCxn id="90" idx="2"/>
            <a:endCxn id="39" idx="3"/>
          </p:cNvCxnSpPr>
          <p:nvPr/>
        </p:nvCxnSpPr>
        <p:spPr>
          <a:xfrm rot="5400000" flipH="1">
            <a:off x="7951878" y="3255492"/>
            <a:ext cx="968733" cy="4536542"/>
          </a:xfrm>
          <a:prstGeom prst="bentConnector4">
            <a:avLst>
              <a:gd name="adj1" fmla="val -23598"/>
              <a:gd name="adj2" fmla="val 94108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ruta 50">
            <a:extLst>
              <a:ext uri="{FF2B5EF4-FFF2-40B4-BE49-F238E27FC236}">
                <a16:creationId xmlns:a16="http://schemas.microsoft.com/office/drawing/2014/main" id="{CD947FE3-D36A-489D-98D5-4A8C78D5D095}"/>
              </a:ext>
            </a:extLst>
          </p:cNvPr>
          <p:cNvSpPr txBox="1"/>
          <p:nvPr/>
        </p:nvSpPr>
        <p:spPr>
          <a:xfrm>
            <a:off x="8569889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dirty="0">
                <a:hlinkClick r:id="rId2"/>
              </a:rPr>
              <a:t>indatastod@trafikverket.se</a:t>
            </a:r>
            <a:endParaRPr lang="sv-SE" dirty="0"/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4FE5A8FF-1593-4D9F-850B-E17FCDD27E61}"/>
              </a:ext>
            </a:extLst>
          </p:cNvPr>
          <p:cNvSpPr txBox="1"/>
          <p:nvPr/>
        </p:nvSpPr>
        <p:spPr>
          <a:xfrm>
            <a:off x="0" y="6380282"/>
            <a:ext cx="3782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Maj/juni 2026</a:t>
            </a:r>
          </a:p>
          <a:p>
            <a:r>
              <a:rPr lang="sv-SE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Konfidentialitetsnivå</a:t>
            </a:r>
            <a:r>
              <a:rPr lang="sv-S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133687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0" grpId="0" animBg="1"/>
      <p:bldP spid="62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lödesschema: Alternativ process 154">
            <a:extLst>
              <a:ext uri="{FF2B5EF4-FFF2-40B4-BE49-F238E27FC236}">
                <a16:creationId xmlns:a16="http://schemas.microsoft.com/office/drawing/2014/main" id="{D58CE72A-2846-4137-8F1A-9744AF3529FE}"/>
              </a:ext>
            </a:extLst>
          </p:cNvPr>
          <p:cNvSpPr/>
          <p:nvPr/>
        </p:nvSpPr>
        <p:spPr>
          <a:xfrm>
            <a:off x="7232305" y="4106556"/>
            <a:ext cx="2080708" cy="1676133"/>
          </a:xfrm>
          <a:prstGeom prst="flowChartAlternateProcess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200" b="1" u="sng" dirty="0">
              <a:solidFill>
                <a:schemeClr val="tx1"/>
              </a:solidFill>
            </a:endParaRPr>
          </a:p>
        </p:txBody>
      </p:sp>
      <p:sp>
        <p:nvSpPr>
          <p:cNvPr id="156" name="Flödesschema: Alternativ process 155">
            <a:extLst>
              <a:ext uri="{FF2B5EF4-FFF2-40B4-BE49-F238E27FC236}">
                <a16:creationId xmlns:a16="http://schemas.microsoft.com/office/drawing/2014/main" id="{BAA3DEE8-7E0E-49ED-A936-3252DB5DDB17}"/>
              </a:ext>
            </a:extLst>
          </p:cNvPr>
          <p:cNvSpPr/>
          <p:nvPr/>
        </p:nvSpPr>
        <p:spPr>
          <a:xfrm>
            <a:off x="7232305" y="3532148"/>
            <a:ext cx="2080708" cy="1183432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400" b="1" u="sng" dirty="0">
                <a:solidFill>
                  <a:schemeClr val="tx1"/>
                </a:solidFill>
              </a:rPr>
              <a:t>Ajourhållning</a:t>
            </a:r>
            <a:endParaRPr lang="sv-SE" sz="1200" b="1" u="sng" dirty="0">
              <a:solidFill>
                <a:schemeClr val="tx1"/>
              </a:solidFill>
            </a:endParaRPr>
          </a:p>
        </p:txBody>
      </p:sp>
      <p:sp>
        <p:nvSpPr>
          <p:cNvPr id="128" name="Flödesschema: Alternativ process 127">
            <a:extLst>
              <a:ext uri="{FF2B5EF4-FFF2-40B4-BE49-F238E27FC236}">
                <a16:creationId xmlns:a16="http://schemas.microsoft.com/office/drawing/2014/main" id="{430363BB-9B6D-47CA-B1E5-288A3FC876F6}"/>
              </a:ext>
            </a:extLst>
          </p:cNvPr>
          <p:cNvSpPr/>
          <p:nvPr/>
        </p:nvSpPr>
        <p:spPr>
          <a:xfrm>
            <a:off x="300579" y="3063177"/>
            <a:ext cx="1503557" cy="2642702"/>
          </a:xfrm>
          <a:prstGeom prst="flowChartAlternateProcess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200" b="1" u="sng" dirty="0">
              <a:solidFill>
                <a:schemeClr val="tx1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0BBDC91-2705-40DB-B7F3-0D9C9B54381F}"/>
              </a:ext>
            </a:extLst>
          </p:cNvPr>
          <p:cNvSpPr txBox="1"/>
          <p:nvPr/>
        </p:nvSpPr>
        <p:spPr>
          <a:xfrm>
            <a:off x="8569889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dirty="0">
                <a:hlinkClick r:id="rId3"/>
              </a:rPr>
              <a:t>indatastod@trafikverket.se</a:t>
            </a:r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965FA93-771F-44C0-ACBD-19526A483631}"/>
              </a:ext>
            </a:extLst>
          </p:cNvPr>
          <p:cNvSpPr txBox="1"/>
          <p:nvPr/>
        </p:nvSpPr>
        <p:spPr>
          <a:xfrm>
            <a:off x="0" y="6380282"/>
            <a:ext cx="3782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Maj/juni 2026</a:t>
            </a:r>
          </a:p>
          <a:p>
            <a:r>
              <a:rPr lang="sv-SE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Konfidentialitetsnivå</a:t>
            </a:r>
            <a:r>
              <a:rPr lang="sv-S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1 – Ej känsligt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2BD0858-B01F-4928-93EC-A704118DEE3B}"/>
              </a:ext>
            </a:extLst>
          </p:cNvPr>
          <p:cNvSpPr txBox="1"/>
          <p:nvPr/>
        </p:nvSpPr>
        <p:spPr>
          <a:xfrm>
            <a:off x="409669" y="748714"/>
            <a:ext cx="8752809" cy="954107"/>
          </a:xfrm>
          <a:prstGeom prst="rect">
            <a:avLst/>
          </a:prstGeom>
          <a:noFill/>
          <a:effectLst>
            <a:glow rad="63500">
              <a:srgbClr val="969696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u="sng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Underlag: NVDB Dataleverans – kommunal leverans</a:t>
            </a:r>
            <a:br>
              <a:rPr lang="sv-SE" sz="2800" u="sng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kumimoji="0" lang="sv-SE" sz="28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6" name="Rubrik 6">
            <a:extLst>
              <a:ext uri="{FF2B5EF4-FFF2-40B4-BE49-F238E27FC236}">
                <a16:creationId xmlns:a16="http://schemas.microsoft.com/office/drawing/2014/main" id="{9F82891D-31E9-426B-A1E8-B04C22E28E0A}"/>
              </a:ext>
            </a:extLst>
          </p:cNvPr>
          <p:cNvSpPr txBox="1">
            <a:spLocks/>
          </p:cNvSpPr>
          <p:nvPr/>
        </p:nvSpPr>
        <p:spPr>
          <a:xfrm>
            <a:off x="569759" y="12607"/>
            <a:ext cx="9733597" cy="6150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138" rtl="0" eaLnBrk="0" fontAlgn="base" hangingPunct="0">
              <a:spcBef>
                <a:spcPct val="0"/>
              </a:spcBef>
              <a:spcAft>
                <a:spcPct val="0"/>
              </a:spcAft>
              <a:defRPr sz="3979" kern="1200">
                <a:solidFill>
                  <a:schemeClr val="tx1"/>
                </a:solidFill>
                <a:latin typeface="+mj-lt"/>
                <a:ea typeface="ＭＳ Ｐゴシック" pitchFamily="31" charset="-128"/>
                <a:cs typeface="ＭＳ Ｐゴシック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r>
              <a:rPr lang="sv-SE" sz="2000" b="1" dirty="0">
                <a:solidFill>
                  <a:srgbClr val="E27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Webbinarie maj/juni 2026</a:t>
            </a:r>
          </a:p>
        </p:txBody>
      </p:sp>
      <p:sp>
        <p:nvSpPr>
          <p:cNvPr id="10" name="Flödesschema: Alternativ process 9">
            <a:extLst>
              <a:ext uri="{FF2B5EF4-FFF2-40B4-BE49-F238E27FC236}">
                <a16:creationId xmlns:a16="http://schemas.microsoft.com/office/drawing/2014/main" id="{6E6EBB58-862F-4939-9AED-AEAEA2D783FE}"/>
              </a:ext>
            </a:extLst>
          </p:cNvPr>
          <p:cNvSpPr/>
          <p:nvPr/>
        </p:nvSpPr>
        <p:spPr>
          <a:xfrm>
            <a:off x="2380286" y="4129893"/>
            <a:ext cx="1074511" cy="443884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NVDB-Dataleverans</a:t>
            </a:r>
          </a:p>
        </p:txBody>
      </p:sp>
      <p:sp>
        <p:nvSpPr>
          <p:cNvPr id="14" name="Flödesschema: Alternativ process 13">
            <a:extLst>
              <a:ext uri="{FF2B5EF4-FFF2-40B4-BE49-F238E27FC236}">
                <a16:creationId xmlns:a16="http://schemas.microsoft.com/office/drawing/2014/main" id="{BF361388-AF29-4F25-809B-6D701E7EABEB}"/>
              </a:ext>
            </a:extLst>
          </p:cNvPr>
          <p:cNvSpPr/>
          <p:nvPr/>
        </p:nvSpPr>
        <p:spPr>
          <a:xfrm>
            <a:off x="2200322" y="3063176"/>
            <a:ext cx="1422815" cy="2202077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400" b="1" u="sng" dirty="0">
                <a:solidFill>
                  <a:schemeClr val="tx1"/>
                </a:solidFill>
              </a:rPr>
              <a:t>Leveranssätt</a:t>
            </a:r>
            <a:endParaRPr lang="sv-SE" sz="1200" b="1" u="sng" dirty="0">
              <a:solidFill>
                <a:schemeClr val="tx1"/>
              </a:solidFill>
            </a:endParaRPr>
          </a:p>
        </p:txBody>
      </p:sp>
      <p:sp>
        <p:nvSpPr>
          <p:cNvPr id="23" name="Flödesschema: Alternativ process 22">
            <a:extLst>
              <a:ext uri="{FF2B5EF4-FFF2-40B4-BE49-F238E27FC236}">
                <a16:creationId xmlns:a16="http://schemas.microsoft.com/office/drawing/2014/main" id="{E4B1AEAA-C519-48A5-B25C-E4D9BCECBDDB}"/>
              </a:ext>
            </a:extLst>
          </p:cNvPr>
          <p:cNvSpPr/>
          <p:nvPr/>
        </p:nvSpPr>
        <p:spPr>
          <a:xfrm>
            <a:off x="4216894" y="3863151"/>
            <a:ext cx="2450237" cy="609830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400" b="1" dirty="0">
                <a:solidFill>
                  <a:schemeClr val="tx1"/>
                </a:solidFill>
              </a:rPr>
              <a:t>Indataloggen TRV - ärendehanteringssystem</a:t>
            </a:r>
          </a:p>
        </p:txBody>
      </p:sp>
      <p:sp>
        <p:nvSpPr>
          <p:cNvPr id="24" name="Flödesschema: Alternativ process 23">
            <a:extLst>
              <a:ext uri="{FF2B5EF4-FFF2-40B4-BE49-F238E27FC236}">
                <a16:creationId xmlns:a16="http://schemas.microsoft.com/office/drawing/2014/main" id="{0D4532B6-0E2E-4E52-947D-FEDD3465CA62}"/>
              </a:ext>
            </a:extLst>
          </p:cNvPr>
          <p:cNvSpPr/>
          <p:nvPr/>
        </p:nvSpPr>
        <p:spPr>
          <a:xfrm>
            <a:off x="7382836" y="3971156"/>
            <a:ext cx="1779643" cy="402745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Ajourhållning extern</a:t>
            </a:r>
          </a:p>
        </p:txBody>
      </p:sp>
      <p:sp>
        <p:nvSpPr>
          <p:cNvPr id="25" name="Flödesschema: Alternativ process 24">
            <a:extLst>
              <a:ext uri="{FF2B5EF4-FFF2-40B4-BE49-F238E27FC236}">
                <a16:creationId xmlns:a16="http://schemas.microsoft.com/office/drawing/2014/main" id="{A84368DC-8704-43FE-80AC-DC45795DA0FE}"/>
              </a:ext>
            </a:extLst>
          </p:cNvPr>
          <p:cNvSpPr/>
          <p:nvPr/>
        </p:nvSpPr>
        <p:spPr>
          <a:xfrm>
            <a:off x="7382836" y="4853536"/>
            <a:ext cx="1779643" cy="422586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Ajourhållning intern</a:t>
            </a:r>
          </a:p>
        </p:txBody>
      </p:sp>
      <p:sp>
        <p:nvSpPr>
          <p:cNvPr id="31" name="Flödesschema: Alternativ process 30">
            <a:extLst>
              <a:ext uri="{FF2B5EF4-FFF2-40B4-BE49-F238E27FC236}">
                <a16:creationId xmlns:a16="http://schemas.microsoft.com/office/drawing/2014/main" id="{90238E6C-0048-4DB2-A887-7C34AA24C5A0}"/>
              </a:ext>
            </a:extLst>
          </p:cNvPr>
          <p:cNvSpPr/>
          <p:nvPr/>
        </p:nvSpPr>
        <p:spPr>
          <a:xfrm>
            <a:off x="300579" y="3063176"/>
            <a:ext cx="1503557" cy="2079969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400" b="1" u="sng" dirty="0">
                <a:solidFill>
                  <a:schemeClr val="tx1"/>
                </a:solidFill>
              </a:rPr>
              <a:t>Avtalade leverantörer</a:t>
            </a:r>
            <a:endParaRPr lang="sv-SE" sz="1200" b="1" u="sng" dirty="0">
              <a:solidFill>
                <a:schemeClr val="tx1"/>
              </a:solidFill>
            </a:endParaRPr>
          </a:p>
        </p:txBody>
      </p:sp>
      <p:sp>
        <p:nvSpPr>
          <p:cNvPr id="33" name="Flödesschema: Alternativ process 32">
            <a:extLst>
              <a:ext uri="{FF2B5EF4-FFF2-40B4-BE49-F238E27FC236}">
                <a16:creationId xmlns:a16="http://schemas.microsoft.com/office/drawing/2014/main" id="{B4C576E6-44E2-4E26-9810-7866835776D6}"/>
              </a:ext>
            </a:extLst>
          </p:cNvPr>
          <p:cNvSpPr/>
          <p:nvPr/>
        </p:nvSpPr>
        <p:spPr>
          <a:xfrm>
            <a:off x="397921" y="3693198"/>
            <a:ext cx="1296452" cy="290426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Kommuner</a:t>
            </a:r>
          </a:p>
        </p:txBody>
      </p:sp>
      <p:sp>
        <p:nvSpPr>
          <p:cNvPr id="34" name="Flödesschema: Magnetskiva 33">
            <a:extLst>
              <a:ext uri="{FF2B5EF4-FFF2-40B4-BE49-F238E27FC236}">
                <a16:creationId xmlns:a16="http://schemas.microsoft.com/office/drawing/2014/main" id="{D2699EE0-F474-4C70-9A65-5A67F6EE25C6}"/>
              </a:ext>
            </a:extLst>
          </p:cNvPr>
          <p:cNvSpPr/>
          <p:nvPr/>
        </p:nvSpPr>
        <p:spPr>
          <a:xfrm>
            <a:off x="10167992" y="3159653"/>
            <a:ext cx="1503557" cy="1972062"/>
          </a:xfrm>
          <a:prstGeom prst="flowChartMagneticDisk">
            <a:avLst/>
          </a:prstGeom>
          <a:noFill/>
          <a:ln w="38100">
            <a:solidFill>
              <a:srgbClr val="E27F00"/>
            </a:solidFill>
          </a:ln>
          <a:effectLst>
            <a:outerShdw blurRad="127000" dist="76200" dir="3000000" algn="ctr" rotWithShape="0">
              <a:srgbClr val="E27F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b="1" u="sng" dirty="0">
                <a:solidFill>
                  <a:schemeClr val="tx1"/>
                </a:solidFill>
              </a:rPr>
              <a:t>NVDB</a:t>
            </a:r>
            <a:endParaRPr lang="sv-SE" b="1" u="sng" dirty="0">
              <a:solidFill>
                <a:schemeClr val="tx1"/>
              </a:solidFill>
            </a:endParaRPr>
          </a:p>
        </p:txBody>
      </p:sp>
      <p:sp>
        <p:nvSpPr>
          <p:cNvPr id="40" name="Flödesschema: Alternativ process 39">
            <a:extLst>
              <a:ext uri="{FF2B5EF4-FFF2-40B4-BE49-F238E27FC236}">
                <a16:creationId xmlns:a16="http://schemas.microsoft.com/office/drawing/2014/main" id="{24E40EA8-F531-4B89-9EB1-B6B196D8C83B}"/>
              </a:ext>
            </a:extLst>
          </p:cNvPr>
          <p:cNvSpPr/>
          <p:nvPr/>
        </p:nvSpPr>
        <p:spPr>
          <a:xfrm>
            <a:off x="2374474" y="3546555"/>
            <a:ext cx="1074511" cy="443884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accent1"/>
                </a:solidFill>
              </a:rPr>
              <a:t>XML (tekniskt system)</a:t>
            </a:r>
          </a:p>
        </p:txBody>
      </p:sp>
      <p:sp>
        <p:nvSpPr>
          <p:cNvPr id="41" name="Flödesschema: Alternativ process 40">
            <a:extLst>
              <a:ext uri="{FF2B5EF4-FFF2-40B4-BE49-F238E27FC236}">
                <a16:creationId xmlns:a16="http://schemas.microsoft.com/office/drawing/2014/main" id="{714972E7-AFBF-42CD-A761-0FD1B3183F98}"/>
              </a:ext>
            </a:extLst>
          </p:cNvPr>
          <p:cNvSpPr/>
          <p:nvPr/>
        </p:nvSpPr>
        <p:spPr>
          <a:xfrm>
            <a:off x="397921" y="4070508"/>
            <a:ext cx="1296452" cy="296908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accent1"/>
                </a:solidFill>
              </a:rPr>
              <a:t>Skogsnäringen</a:t>
            </a:r>
          </a:p>
        </p:txBody>
      </p:sp>
      <p:cxnSp>
        <p:nvCxnSpPr>
          <p:cNvPr id="42" name="Rak pilkoppling 41">
            <a:extLst>
              <a:ext uri="{FF2B5EF4-FFF2-40B4-BE49-F238E27FC236}">
                <a16:creationId xmlns:a16="http://schemas.microsoft.com/office/drawing/2014/main" id="{B134B6F7-8A7A-4BE0-AA50-FE6AD60769F6}"/>
              </a:ext>
            </a:extLst>
          </p:cNvPr>
          <p:cNvCxnSpPr>
            <a:cxnSpLocks/>
          </p:cNvCxnSpPr>
          <p:nvPr/>
        </p:nvCxnSpPr>
        <p:spPr>
          <a:xfrm>
            <a:off x="1804136" y="4039917"/>
            <a:ext cx="396186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lödesschema: Alternativ process 86">
            <a:extLst>
              <a:ext uri="{FF2B5EF4-FFF2-40B4-BE49-F238E27FC236}">
                <a16:creationId xmlns:a16="http://schemas.microsoft.com/office/drawing/2014/main" id="{B3E5D991-2A79-41EB-8545-E5F065D8255A}"/>
              </a:ext>
            </a:extLst>
          </p:cNvPr>
          <p:cNvSpPr/>
          <p:nvPr/>
        </p:nvSpPr>
        <p:spPr>
          <a:xfrm>
            <a:off x="7382836" y="5349933"/>
            <a:ext cx="1779643" cy="316195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Lantmäteriet</a:t>
            </a:r>
          </a:p>
        </p:txBody>
      </p:sp>
      <p:cxnSp>
        <p:nvCxnSpPr>
          <p:cNvPr id="94" name="Rak pilkoppling 93">
            <a:extLst>
              <a:ext uri="{FF2B5EF4-FFF2-40B4-BE49-F238E27FC236}">
                <a16:creationId xmlns:a16="http://schemas.microsoft.com/office/drawing/2014/main" id="{2804639F-A871-47BC-84B3-4F370DF9762A}"/>
              </a:ext>
            </a:extLst>
          </p:cNvPr>
          <p:cNvCxnSpPr>
            <a:cxnSpLocks/>
            <a:stCxn id="14" idx="3"/>
            <a:endCxn id="23" idx="1"/>
          </p:cNvCxnSpPr>
          <p:nvPr/>
        </p:nvCxnSpPr>
        <p:spPr>
          <a:xfrm>
            <a:off x="3623137" y="4164215"/>
            <a:ext cx="593757" cy="38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ak pilkoppling 117">
            <a:extLst>
              <a:ext uri="{FF2B5EF4-FFF2-40B4-BE49-F238E27FC236}">
                <a16:creationId xmlns:a16="http://schemas.microsoft.com/office/drawing/2014/main" id="{0FA3C836-7D60-4ED7-8283-A4D39FEEBBAE}"/>
              </a:ext>
            </a:extLst>
          </p:cNvPr>
          <p:cNvCxnSpPr>
            <a:cxnSpLocks/>
          </p:cNvCxnSpPr>
          <p:nvPr/>
        </p:nvCxnSpPr>
        <p:spPr>
          <a:xfrm>
            <a:off x="6680247" y="4170026"/>
            <a:ext cx="55205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ak pilkoppling 119">
            <a:extLst>
              <a:ext uri="{FF2B5EF4-FFF2-40B4-BE49-F238E27FC236}">
                <a16:creationId xmlns:a16="http://schemas.microsoft.com/office/drawing/2014/main" id="{B3D7E57E-8284-4D23-837D-8BE80CF7EE03}"/>
              </a:ext>
            </a:extLst>
          </p:cNvPr>
          <p:cNvCxnSpPr>
            <a:cxnSpLocks/>
          </p:cNvCxnSpPr>
          <p:nvPr/>
        </p:nvCxnSpPr>
        <p:spPr>
          <a:xfrm>
            <a:off x="9313013" y="4164215"/>
            <a:ext cx="85497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Flödesschema: Alternativ process 122">
            <a:extLst>
              <a:ext uri="{FF2B5EF4-FFF2-40B4-BE49-F238E27FC236}">
                <a16:creationId xmlns:a16="http://schemas.microsoft.com/office/drawing/2014/main" id="{975C91DA-DF5A-49DE-B85C-7B0F402CF84D}"/>
              </a:ext>
            </a:extLst>
          </p:cNvPr>
          <p:cNvSpPr/>
          <p:nvPr/>
        </p:nvSpPr>
        <p:spPr>
          <a:xfrm>
            <a:off x="400430" y="4453281"/>
            <a:ext cx="1296452" cy="606313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accent1"/>
                </a:solidFill>
              </a:rPr>
              <a:t>Trafikverket</a:t>
            </a:r>
          </a:p>
          <a:p>
            <a:pPr algn="ctr"/>
            <a:r>
              <a:rPr lang="sv-SE" sz="1000" dirty="0">
                <a:solidFill>
                  <a:schemeClr val="accent1"/>
                </a:solidFill>
              </a:rPr>
              <a:t>- UH</a:t>
            </a:r>
          </a:p>
          <a:p>
            <a:pPr algn="ctr"/>
            <a:r>
              <a:rPr lang="sv-SE" sz="1000" dirty="0">
                <a:solidFill>
                  <a:schemeClr val="accent1"/>
                </a:solidFill>
              </a:rPr>
              <a:t>- IV</a:t>
            </a:r>
          </a:p>
        </p:txBody>
      </p:sp>
      <p:sp>
        <p:nvSpPr>
          <p:cNvPr id="124" name="Flödesschema: Alternativ process 123">
            <a:extLst>
              <a:ext uri="{FF2B5EF4-FFF2-40B4-BE49-F238E27FC236}">
                <a16:creationId xmlns:a16="http://schemas.microsoft.com/office/drawing/2014/main" id="{0741D9A1-0235-4753-9DB1-8C0C0EAC2B33}"/>
              </a:ext>
            </a:extLst>
          </p:cNvPr>
          <p:cNvSpPr/>
          <p:nvPr/>
        </p:nvSpPr>
        <p:spPr>
          <a:xfrm>
            <a:off x="2381937" y="4685174"/>
            <a:ext cx="1074360" cy="341533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accent1"/>
                </a:solidFill>
              </a:rPr>
              <a:t>E-post</a:t>
            </a:r>
          </a:p>
        </p:txBody>
      </p:sp>
      <p:sp>
        <p:nvSpPr>
          <p:cNvPr id="126" name="Ellips 125">
            <a:extLst>
              <a:ext uri="{FF2B5EF4-FFF2-40B4-BE49-F238E27FC236}">
                <a16:creationId xmlns:a16="http://schemas.microsoft.com/office/drawing/2014/main" id="{9394A394-65D9-4993-8C0A-AE945B1A5CBB}"/>
              </a:ext>
            </a:extLst>
          </p:cNvPr>
          <p:cNvSpPr/>
          <p:nvPr/>
        </p:nvSpPr>
        <p:spPr>
          <a:xfrm>
            <a:off x="91440" y="2856606"/>
            <a:ext cx="3782860" cy="207996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9" name="Flödesschema: Alternativ process 128">
            <a:extLst>
              <a:ext uri="{FF2B5EF4-FFF2-40B4-BE49-F238E27FC236}">
                <a16:creationId xmlns:a16="http://schemas.microsoft.com/office/drawing/2014/main" id="{2DDD1598-8686-404C-B13A-5653C3CA04F6}"/>
              </a:ext>
            </a:extLst>
          </p:cNvPr>
          <p:cNvSpPr/>
          <p:nvPr/>
        </p:nvSpPr>
        <p:spPr>
          <a:xfrm>
            <a:off x="409670" y="5202464"/>
            <a:ext cx="1296453" cy="426198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accent1"/>
                </a:solidFill>
              </a:rPr>
              <a:t>Lantmäteriet</a:t>
            </a:r>
          </a:p>
        </p:txBody>
      </p:sp>
      <p:sp>
        <p:nvSpPr>
          <p:cNvPr id="130" name="Ellips 129">
            <a:extLst>
              <a:ext uri="{FF2B5EF4-FFF2-40B4-BE49-F238E27FC236}">
                <a16:creationId xmlns:a16="http://schemas.microsoft.com/office/drawing/2014/main" id="{52D5CA88-BC78-4EA0-91D8-0333C62C9F02}"/>
              </a:ext>
            </a:extLst>
          </p:cNvPr>
          <p:cNvSpPr/>
          <p:nvPr/>
        </p:nvSpPr>
        <p:spPr>
          <a:xfrm>
            <a:off x="4279947" y="3799440"/>
            <a:ext cx="2256111" cy="72279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1" name="Ellips 130">
            <a:extLst>
              <a:ext uri="{FF2B5EF4-FFF2-40B4-BE49-F238E27FC236}">
                <a16:creationId xmlns:a16="http://schemas.microsoft.com/office/drawing/2014/main" id="{E73D94D8-0061-4BFE-ADCC-B9BE6065CC9C}"/>
              </a:ext>
            </a:extLst>
          </p:cNvPr>
          <p:cNvSpPr/>
          <p:nvPr/>
        </p:nvSpPr>
        <p:spPr>
          <a:xfrm rot="1142134">
            <a:off x="6312552" y="2600891"/>
            <a:ext cx="2798062" cy="189305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6" name="Koppling: vinklad 135">
            <a:extLst>
              <a:ext uri="{FF2B5EF4-FFF2-40B4-BE49-F238E27FC236}">
                <a16:creationId xmlns:a16="http://schemas.microsoft.com/office/drawing/2014/main" id="{0E589708-5026-4F26-BDC1-701ECE0F8711}"/>
              </a:ext>
            </a:extLst>
          </p:cNvPr>
          <p:cNvCxnSpPr>
            <a:cxnSpLocks/>
            <a:stCxn id="156" idx="0"/>
            <a:endCxn id="31" idx="0"/>
          </p:cNvCxnSpPr>
          <p:nvPr/>
        </p:nvCxnSpPr>
        <p:spPr>
          <a:xfrm rot="16200000" flipV="1">
            <a:off x="4428023" y="-312489"/>
            <a:ext cx="468972" cy="7220301"/>
          </a:xfrm>
          <a:prstGeom prst="bentConnector3">
            <a:avLst>
              <a:gd name="adj1" fmla="val 231544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Koppling: vinklad 138">
            <a:extLst>
              <a:ext uri="{FF2B5EF4-FFF2-40B4-BE49-F238E27FC236}">
                <a16:creationId xmlns:a16="http://schemas.microsoft.com/office/drawing/2014/main" id="{2B7A57EE-4354-48A5-A2E9-BFD35003A55C}"/>
              </a:ext>
            </a:extLst>
          </p:cNvPr>
          <p:cNvCxnSpPr>
            <a:cxnSpLocks/>
            <a:stCxn id="34" idx="1"/>
            <a:endCxn id="31" idx="0"/>
          </p:cNvCxnSpPr>
          <p:nvPr/>
        </p:nvCxnSpPr>
        <p:spPr>
          <a:xfrm rot="16200000" flipV="1">
            <a:off x="5937827" y="-1822292"/>
            <a:ext cx="96477" cy="9867413"/>
          </a:xfrm>
          <a:prstGeom prst="bentConnector3">
            <a:avLst>
              <a:gd name="adj1" fmla="val 1336672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ruta 142">
            <a:extLst>
              <a:ext uri="{FF2B5EF4-FFF2-40B4-BE49-F238E27FC236}">
                <a16:creationId xmlns:a16="http://schemas.microsoft.com/office/drawing/2014/main" id="{BBA84590-B33D-4088-A8DE-E95DCB46DD9A}"/>
              </a:ext>
            </a:extLst>
          </p:cNvPr>
          <p:cNvSpPr txBox="1"/>
          <p:nvPr/>
        </p:nvSpPr>
        <p:spPr>
          <a:xfrm>
            <a:off x="4354083" y="2149724"/>
            <a:ext cx="24486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chemeClr val="tx1"/>
                </a:solidFill>
              </a:rPr>
              <a:t>Begäran om komplettering</a:t>
            </a:r>
            <a:endParaRPr lang="sv-SE" sz="1100" b="1" dirty="0">
              <a:solidFill>
                <a:schemeClr val="tx1"/>
              </a:solidFill>
            </a:endParaRPr>
          </a:p>
        </p:txBody>
      </p:sp>
      <p:sp>
        <p:nvSpPr>
          <p:cNvPr id="144" name="textruta 143">
            <a:extLst>
              <a:ext uri="{FF2B5EF4-FFF2-40B4-BE49-F238E27FC236}">
                <a16:creationId xmlns:a16="http://schemas.microsoft.com/office/drawing/2014/main" id="{115B2F5E-8DD7-41F2-BC3D-4F574F6E7417}"/>
              </a:ext>
            </a:extLst>
          </p:cNvPr>
          <p:cNvSpPr txBox="1"/>
          <p:nvPr/>
        </p:nvSpPr>
        <p:spPr>
          <a:xfrm>
            <a:off x="4354083" y="1574746"/>
            <a:ext cx="24486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chemeClr val="tx1"/>
                </a:solidFill>
              </a:rPr>
              <a:t>Återkoppling om incheckning</a:t>
            </a:r>
            <a:endParaRPr lang="sv-SE" sz="1100" b="1" dirty="0">
              <a:solidFill>
                <a:schemeClr val="tx1"/>
              </a:solidFill>
            </a:endParaRPr>
          </a:p>
        </p:txBody>
      </p:sp>
      <p:sp>
        <p:nvSpPr>
          <p:cNvPr id="167" name="Flödesschema: Alternativ process 166">
            <a:extLst>
              <a:ext uri="{FF2B5EF4-FFF2-40B4-BE49-F238E27FC236}">
                <a16:creationId xmlns:a16="http://schemas.microsoft.com/office/drawing/2014/main" id="{E36A71BE-5394-40FC-9853-DFAA9DB99F6B}"/>
              </a:ext>
            </a:extLst>
          </p:cNvPr>
          <p:cNvSpPr/>
          <p:nvPr/>
        </p:nvSpPr>
        <p:spPr>
          <a:xfrm>
            <a:off x="5963905" y="2822321"/>
            <a:ext cx="2080708" cy="378824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400" b="1" dirty="0">
                <a:solidFill>
                  <a:schemeClr val="tx1"/>
                </a:solidFill>
              </a:rPr>
              <a:t>Indatastöd</a:t>
            </a:r>
          </a:p>
        </p:txBody>
      </p:sp>
      <p:sp>
        <p:nvSpPr>
          <p:cNvPr id="178" name="Ellips 177">
            <a:extLst>
              <a:ext uri="{FF2B5EF4-FFF2-40B4-BE49-F238E27FC236}">
                <a16:creationId xmlns:a16="http://schemas.microsoft.com/office/drawing/2014/main" id="{344B6348-45FE-47DF-A7A9-1DF03A630544}"/>
              </a:ext>
            </a:extLst>
          </p:cNvPr>
          <p:cNvSpPr/>
          <p:nvPr/>
        </p:nvSpPr>
        <p:spPr>
          <a:xfrm>
            <a:off x="9806359" y="3467477"/>
            <a:ext cx="2256111" cy="189305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9" name="Rak pilkoppling 178">
            <a:extLst>
              <a:ext uri="{FF2B5EF4-FFF2-40B4-BE49-F238E27FC236}">
                <a16:creationId xmlns:a16="http://schemas.microsoft.com/office/drawing/2014/main" id="{BE4BEE28-CB2C-418C-9D7D-4E5BFE2DA70D}"/>
              </a:ext>
            </a:extLst>
          </p:cNvPr>
          <p:cNvCxnSpPr>
            <a:cxnSpLocks/>
            <a:endCxn id="167" idx="2"/>
          </p:cNvCxnSpPr>
          <p:nvPr/>
        </p:nvCxnSpPr>
        <p:spPr>
          <a:xfrm rot="10800000">
            <a:off x="7004260" y="3201146"/>
            <a:ext cx="1268401" cy="227855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Rak pilkoppling 186">
            <a:extLst>
              <a:ext uri="{FF2B5EF4-FFF2-40B4-BE49-F238E27FC236}">
                <a16:creationId xmlns:a16="http://schemas.microsoft.com/office/drawing/2014/main" id="{D3AF707F-5FE1-4E48-B25F-E5E5E6C2A138}"/>
              </a:ext>
            </a:extLst>
          </p:cNvPr>
          <p:cNvCxnSpPr>
            <a:cxnSpLocks/>
            <a:stCxn id="167" idx="0"/>
          </p:cNvCxnSpPr>
          <p:nvPr/>
        </p:nvCxnSpPr>
        <p:spPr>
          <a:xfrm rot="5400000" flipH="1" flipV="1">
            <a:off x="6825814" y="2643876"/>
            <a:ext cx="356891" cy="1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Ellips 222">
            <a:extLst>
              <a:ext uri="{FF2B5EF4-FFF2-40B4-BE49-F238E27FC236}">
                <a16:creationId xmlns:a16="http://schemas.microsoft.com/office/drawing/2014/main" id="{6684DAD6-2DA0-4AE4-B2D8-FA05AB9241BA}"/>
              </a:ext>
            </a:extLst>
          </p:cNvPr>
          <p:cNvSpPr/>
          <p:nvPr/>
        </p:nvSpPr>
        <p:spPr>
          <a:xfrm>
            <a:off x="7076496" y="3400506"/>
            <a:ext cx="2225973" cy="128466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7319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30" grpId="0" animBg="1"/>
      <p:bldP spid="131" grpId="0" animBg="1"/>
      <p:bldP spid="143" grpId="0"/>
      <p:bldP spid="144" grpId="0"/>
      <p:bldP spid="178" grpId="0" animBg="1"/>
      <p:bldP spid="2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lödesschema: Alternativ process 127">
            <a:extLst>
              <a:ext uri="{FF2B5EF4-FFF2-40B4-BE49-F238E27FC236}">
                <a16:creationId xmlns:a16="http://schemas.microsoft.com/office/drawing/2014/main" id="{430363BB-9B6D-47CA-B1E5-288A3FC876F6}"/>
              </a:ext>
            </a:extLst>
          </p:cNvPr>
          <p:cNvSpPr/>
          <p:nvPr/>
        </p:nvSpPr>
        <p:spPr>
          <a:xfrm>
            <a:off x="112689" y="3590087"/>
            <a:ext cx="1503557" cy="2642702"/>
          </a:xfrm>
          <a:prstGeom prst="flowChartAlternateProcess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200" b="1" u="sng" dirty="0">
              <a:solidFill>
                <a:schemeClr val="tx1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0BBDC91-2705-40DB-B7F3-0D9C9B54381F}"/>
              </a:ext>
            </a:extLst>
          </p:cNvPr>
          <p:cNvSpPr txBox="1"/>
          <p:nvPr/>
        </p:nvSpPr>
        <p:spPr>
          <a:xfrm>
            <a:off x="8569889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dirty="0">
                <a:hlinkClick r:id="rId3"/>
              </a:rPr>
              <a:t>indatastod@trafikverket.se</a:t>
            </a:r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965FA93-771F-44C0-ACBD-19526A483631}"/>
              </a:ext>
            </a:extLst>
          </p:cNvPr>
          <p:cNvSpPr txBox="1"/>
          <p:nvPr/>
        </p:nvSpPr>
        <p:spPr>
          <a:xfrm>
            <a:off x="0" y="6380282"/>
            <a:ext cx="3782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Maj/juni 2026</a:t>
            </a:r>
          </a:p>
          <a:p>
            <a:r>
              <a:rPr lang="sv-SE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Konfidentialitetsnivå</a:t>
            </a:r>
            <a:r>
              <a:rPr lang="sv-S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1 – Ej känsligt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2BD0858-B01F-4928-93EC-A704118DEE3B}"/>
              </a:ext>
            </a:extLst>
          </p:cNvPr>
          <p:cNvSpPr txBox="1"/>
          <p:nvPr/>
        </p:nvSpPr>
        <p:spPr>
          <a:xfrm>
            <a:off x="409670" y="748714"/>
            <a:ext cx="9224984" cy="954107"/>
          </a:xfrm>
          <a:prstGeom prst="rect">
            <a:avLst/>
          </a:prstGeom>
          <a:noFill/>
          <a:effectLst>
            <a:glow rad="63500">
              <a:srgbClr val="969696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u="sng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Underlag: NVDB på karta – kundrapporterad avvikelse</a:t>
            </a:r>
            <a:br>
              <a:rPr lang="sv-SE" sz="2800" u="sng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kumimoji="0" lang="sv-SE" sz="28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6" name="Rubrik 6">
            <a:extLst>
              <a:ext uri="{FF2B5EF4-FFF2-40B4-BE49-F238E27FC236}">
                <a16:creationId xmlns:a16="http://schemas.microsoft.com/office/drawing/2014/main" id="{9F82891D-31E9-426B-A1E8-B04C22E28E0A}"/>
              </a:ext>
            </a:extLst>
          </p:cNvPr>
          <p:cNvSpPr txBox="1">
            <a:spLocks/>
          </p:cNvSpPr>
          <p:nvPr/>
        </p:nvSpPr>
        <p:spPr>
          <a:xfrm>
            <a:off x="569759" y="12607"/>
            <a:ext cx="9733597" cy="6150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138" rtl="0" eaLnBrk="0" fontAlgn="base" hangingPunct="0">
              <a:spcBef>
                <a:spcPct val="0"/>
              </a:spcBef>
              <a:spcAft>
                <a:spcPct val="0"/>
              </a:spcAft>
              <a:defRPr sz="3979" kern="1200">
                <a:solidFill>
                  <a:schemeClr val="tx1"/>
                </a:solidFill>
                <a:latin typeface="+mj-lt"/>
                <a:ea typeface="ＭＳ Ｐゴシック" pitchFamily="31" charset="-128"/>
                <a:cs typeface="ＭＳ Ｐゴシック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r>
              <a:rPr lang="sv-SE" sz="2000" b="1" dirty="0">
                <a:solidFill>
                  <a:srgbClr val="E27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Webbinarie maj/juni 2026</a:t>
            </a:r>
          </a:p>
        </p:txBody>
      </p:sp>
      <p:sp>
        <p:nvSpPr>
          <p:cNvPr id="23" name="Flödesschema: Alternativ process 22">
            <a:extLst>
              <a:ext uri="{FF2B5EF4-FFF2-40B4-BE49-F238E27FC236}">
                <a16:creationId xmlns:a16="http://schemas.microsoft.com/office/drawing/2014/main" id="{E4B1AEAA-C519-48A5-B25C-E4D9BCECBDDB}"/>
              </a:ext>
            </a:extLst>
          </p:cNvPr>
          <p:cNvSpPr/>
          <p:nvPr/>
        </p:nvSpPr>
        <p:spPr>
          <a:xfrm>
            <a:off x="3826682" y="2445480"/>
            <a:ext cx="2411005" cy="719732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400" b="1" dirty="0">
                <a:solidFill>
                  <a:schemeClr val="tx1"/>
                </a:solidFill>
              </a:rPr>
              <a:t>Indataloggen TRV - ärendehanteringssystem</a:t>
            </a:r>
          </a:p>
        </p:txBody>
      </p:sp>
      <p:sp>
        <p:nvSpPr>
          <p:cNvPr id="31" name="Flödesschema: Alternativ process 30">
            <a:extLst>
              <a:ext uri="{FF2B5EF4-FFF2-40B4-BE49-F238E27FC236}">
                <a16:creationId xmlns:a16="http://schemas.microsoft.com/office/drawing/2014/main" id="{90238E6C-0048-4DB2-A887-7C34AA24C5A0}"/>
              </a:ext>
            </a:extLst>
          </p:cNvPr>
          <p:cNvSpPr/>
          <p:nvPr/>
        </p:nvSpPr>
        <p:spPr>
          <a:xfrm>
            <a:off x="112689" y="3590086"/>
            <a:ext cx="1503557" cy="1385749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400" b="1" u="sng" dirty="0">
                <a:solidFill>
                  <a:schemeClr val="tx1"/>
                </a:solidFill>
              </a:rPr>
              <a:t>Avtalade leverantörer</a:t>
            </a:r>
            <a:endParaRPr lang="sv-SE" sz="1200" b="1" u="sng" dirty="0">
              <a:solidFill>
                <a:schemeClr val="tx1"/>
              </a:solidFill>
            </a:endParaRPr>
          </a:p>
        </p:txBody>
      </p:sp>
      <p:sp>
        <p:nvSpPr>
          <p:cNvPr id="33" name="Flödesschema: Alternativ process 32">
            <a:extLst>
              <a:ext uri="{FF2B5EF4-FFF2-40B4-BE49-F238E27FC236}">
                <a16:creationId xmlns:a16="http://schemas.microsoft.com/office/drawing/2014/main" id="{B4C576E6-44E2-4E26-9810-7866835776D6}"/>
              </a:ext>
            </a:extLst>
          </p:cNvPr>
          <p:cNvSpPr/>
          <p:nvPr/>
        </p:nvSpPr>
        <p:spPr>
          <a:xfrm>
            <a:off x="210031" y="4220108"/>
            <a:ext cx="1296452" cy="290426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Kommuner</a:t>
            </a:r>
          </a:p>
        </p:txBody>
      </p:sp>
      <p:sp>
        <p:nvSpPr>
          <p:cNvPr id="34" name="Flödesschema: Magnetskiva 33">
            <a:extLst>
              <a:ext uri="{FF2B5EF4-FFF2-40B4-BE49-F238E27FC236}">
                <a16:creationId xmlns:a16="http://schemas.microsoft.com/office/drawing/2014/main" id="{D2699EE0-F474-4C70-9A65-5A67F6EE25C6}"/>
              </a:ext>
            </a:extLst>
          </p:cNvPr>
          <p:cNvSpPr/>
          <p:nvPr/>
        </p:nvSpPr>
        <p:spPr>
          <a:xfrm>
            <a:off x="9882242" y="3237758"/>
            <a:ext cx="1503557" cy="1972062"/>
          </a:xfrm>
          <a:prstGeom prst="flowChartMagneticDisk">
            <a:avLst/>
          </a:prstGeom>
          <a:noFill/>
          <a:ln w="38100">
            <a:solidFill>
              <a:srgbClr val="E27F00"/>
            </a:solidFill>
          </a:ln>
          <a:effectLst>
            <a:outerShdw blurRad="127000" dist="76200" dir="3000000" algn="ctr" rotWithShape="0">
              <a:srgbClr val="E27F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b="1" u="sng" dirty="0">
                <a:solidFill>
                  <a:schemeClr val="tx1"/>
                </a:solidFill>
              </a:rPr>
              <a:t>NVDB</a:t>
            </a:r>
            <a:endParaRPr lang="sv-SE" b="1" u="sng" dirty="0">
              <a:solidFill>
                <a:schemeClr val="tx1"/>
              </a:solidFill>
            </a:endParaRPr>
          </a:p>
        </p:txBody>
      </p:sp>
      <p:sp>
        <p:nvSpPr>
          <p:cNvPr id="35" name="Flödesschema: Alternativ process 34">
            <a:extLst>
              <a:ext uri="{FF2B5EF4-FFF2-40B4-BE49-F238E27FC236}">
                <a16:creationId xmlns:a16="http://schemas.microsoft.com/office/drawing/2014/main" id="{C2CDE62A-25AE-4BF5-959C-EB786F2E3ABF}"/>
              </a:ext>
            </a:extLst>
          </p:cNvPr>
          <p:cNvSpPr/>
          <p:nvPr/>
        </p:nvSpPr>
        <p:spPr>
          <a:xfrm>
            <a:off x="112689" y="2015599"/>
            <a:ext cx="1503557" cy="1520050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400" b="1" u="sng" dirty="0">
                <a:solidFill>
                  <a:schemeClr val="tx1"/>
                </a:solidFill>
              </a:rPr>
              <a:t>Användare utan inloggning</a:t>
            </a:r>
            <a:endParaRPr lang="sv-SE" sz="1200" b="1" u="sng" dirty="0">
              <a:solidFill>
                <a:schemeClr val="tx1"/>
              </a:solidFill>
            </a:endParaRPr>
          </a:p>
        </p:txBody>
      </p:sp>
      <p:sp>
        <p:nvSpPr>
          <p:cNvPr id="36" name="Flödesschema: Alternativ process 35">
            <a:extLst>
              <a:ext uri="{FF2B5EF4-FFF2-40B4-BE49-F238E27FC236}">
                <a16:creationId xmlns:a16="http://schemas.microsoft.com/office/drawing/2014/main" id="{27550FB7-51E2-420B-B3AA-7520B52BA352}"/>
              </a:ext>
            </a:extLst>
          </p:cNvPr>
          <p:cNvSpPr/>
          <p:nvPr/>
        </p:nvSpPr>
        <p:spPr>
          <a:xfrm>
            <a:off x="202415" y="2774250"/>
            <a:ext cx="1296453" cy="384292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Kundrapporterade avvikelser</a:t>
            </a:r>
          </a:p>
        </p:txBody>
      </p:sp>
      <p:sp>
        <p:nvSpPr>
          <p:cNvPr id="38" name="Flödesschema: Alternativ process 37">
            <a:extLst>
              <a:ext uri="{FF2B5EF4-FFF2-40B4-BE49-F238E27FC236}">
                <a16:creationId xmlns:a16="http://schemas.microsoft.com/office/drawing/2014/main" id="{3B0A04A7-DB3F-4710-A4C3-689327091ADB}"/>
              </a:ext>
            </a:extLst>
          </p:cNvPr>
          <p:cNvSpPr/>
          <p:nvPr/>
        </p:nvSpPr>
        <p:spPr>
          <a:xfrm>
            <a:off x="2185577" y="2741738"/>
            <a:ext cx="1059131" cy="273929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NVDB på karta</a:t>
            </a:r>
          </a:p>
        </p:txBody>
      </p:sp>
      <p:sp>
        <p:nvSpPr>
          <p:cNvPr id="39" name="Flödesschema: Alternativ process 38">
            <a:extLst>
              <a:ext uri="{FF2B5EF4-FFF2-40B4-BE49-F238E27FC236}">
                <a16:creationId xmlns:a16="http://schemas.microsoft.com/office/drawing/2014/main" id="{7DF751C5-CA59-462A-B6B7-31E262E45B73}"/>
              </a:ext>
            </a:extLst>
          </p:cNvPr>
          <p:cNvSpPr/>
          <p:nvPr/>
        </p:nvSpPr>
        <p:spPr>
          <a:xfrm>
            <a:off x="2003962" y="2015599"/>
            <a:ext cx="1422815" cy="1553915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400" b="1" u="sng" dirty="0">
                <a:solidFill>
                  <a:schemeClr val="tx1"/>
                </a:solidFill>
              </a:rPr>
              <a:t>Rapportera</a:t>
            </a:r>
            <a:endParaRPr lang="sv-SE" sz="1200" b="1" u="sng" dirty="0">
              <a:solidFill>
                <a:schemeClr val="tx1"/>
              </a:solidFill>
            </a:endParaRPr>
          </a:p>
        </p:txBody>
      </p:sp>
      <p:sp>
        <p:nvSpPr>
          <p:cNvPr id="41" name="Flödesschema: Alternativ process 40">
            <a:extLst>
              <a:ext uri="{FF2B5EF4-FFF2-40B4-BE49-F238E27FC236}">
                <a16:creationId xmlns:a16="http://schemas.microsoft.com/office/drawing/2014/main" id="{714972E7-AFBF-42CD-A761-0FD1B3183F98}"/>
              </a:ext>
            </a:extLst>
          </p:cNvPr>
          <p:cNvSpPr/>
          <p:nvPr/>
        </p:nvSpPr>
        <p:spPr>
          <a:xfrm>
            <a:off x="210031" y="4597418"/>
            <a:ext cx="1296452" cy="296908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accent1"/>
                </a:solidFill>
              </a:rPr>
              <a:t>Skogsnäringen</a:t>
            </a:r>
          </a:p>
        </p:txBody>
      </p:sp>
      <p:cxnSp>
        <p:nvCxnSpPr>
          <p:cNvPr id="43" name="Rak pilkoppling 42">
            <a:extLst>
              <a:ext uri="{FF2B5EF4-FFF2-40B4-BE49-F238E27FC236}">
                <a16:creationId xmlns:a16="http://schemas.microsoft.com/office/drawing/2014/main" id="{BC1DAD70-811A-42A6-9E05-A664C2F8B447}"/>
              </a:ext>
            </a:extLst>
          </p:cNvPr>
          <p:cNvCxnSpPr>
            <a:cxnSpLocks/>
          </p:cNvCxnSpPr>
          <p:nvPr/>
        </p:nvCxnSpPr>
        <p:spPr>
          <a:xfrm>
            <a:off x="1616246" y="2871114"/>
            <a:ext cx="396186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ak pilkoppling 117">
            <a:extLst>
              <a:ext uri="{FF2B5EF4-FFF2-40B4-BE49-F238E27FC236}">
                <a16:creationId xmlns:a16="http://schemas.microsoft.com/office/drawing/2014/main" id="{0FA3C836-7D60-4ED7-8283-A4D39FEEBBAE}"/>
              </a:ext>
            </a:extLst>
          </p:cNvPr>
          <p:cNvCxnSpPr>
            <a:cxnSpLocks/>
          </p:cNvCxnSpPr>
          <p:nvPr/>
        </p:nvCxnSpPr>
        <p:spPr>
          <a:xfrm>
            <a:off x="939787" y="6336774"/>
            <a:ext cx="58911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ak pilkoppling 119">
            <a:extLst>
              <a:ext uri="{FF2B5EF4-FFF2-40B4-BE49-F238E27FC236}">
                <a16:creationId xmlns:a16="http://schemas.microsoft.com/office/drawing/2014/main" id="{B3D7E57E-8284-4D23-837D-8BE80CF7EE03}"/>
              </a:ext>
            </a:extLst>
          </p:cNvPr>
          <p:cNvCxnSpPr>
            <a:cxnSpLocks/>
          </p:cNvCxnSpPr>
          <p:nvPr/>
        </p:nvCxnSpPr>
        <p:spPr>
          <a:xfrm>
            <a:off x="9310293" y="4321145"/>
            <a:ext cx="57194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Flödesschema: Alternativ process 122">
            <a:extLst>
              <a:ext uri="{FF2B5EF4-FFF2-40B4-BE49-F238E27FC236}">
                <a16:creationId xmlns:a16="http://schemas.microsoft.com/office/drawing/2014/main" id="{975C91DA-DF5A-49DE-B85C-7B0F402CF84D}"/>
              </a:ext>
            </a:extLst>
          </p:cNvPr>
          <p:cNvSpPr/>
          <p:nvPr/>
        </p:nvSpPr>
        <p:spPr>
          <a:xfrm>
            <a:off x="212540" y="5055347"/>
            <a:ext cx="1296452" cy="606313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accent1"/>
                </a:solidFill>
              </a:rPr>
              <a:t>Trafikverket</a:t>
            </a:r>
          </a:p>
          <a:p>
            <a:pPr algn="ctr"/>
            <a:r>
              <a:rPr lang="sv-SE" sz="1000" dirty="0">
                <a:solidFill>
                  <a:schemeClr val="accent1"/>
                </a:solidFill>
              </a:rPr>
              <a:t>- UH</a:t>
            </a:r>
          </a:p>
          <a:p>
            <a:pPr algn="ctr"/>
            <a:r>
              <a:rPr lang="sv-SE" sz="1000" dirty="0">
                <a:solidFill>
                  <a:schemeClr val="accent1"/>
                </a:solidFill>
              </a:rPr>
              <a:t>- IV</a:t>
            </a:r>
          </a:p>
        </p:txBody>
      </p:sp>
      <p:sp>
        <p:nvSpPr>
          <p:cNvPr id="126" name="Ellips 125">
            <a:extLst>
              <a:ext uri="{FF2B5EF4-FFF2-40B4-BE49-F238E27FC236}">
                <a16:creationId xmlns:a16="http://schemas.microsoft.com/office/drawing/2014/main" id="{9394A394-65D9-4993-8C0A-AE945B1A5CBB}"/>
              </a:ext>
            </a:extLst>
          </p:cNvPr>
          <p:cNvSpPr/>
          <p:nvPr/>
        </p:nvSpPr>
        <p:spPr>
          <a:xfrm>
            <a:off x="72859" y="3590086"/>
            <a:ext cx="1543387" cy="271645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7" name="Ellips 126">
            <a:extLst>
              <a:ext uri="{FF2B5EF4-FFF2-40B4-BE49-F238E27FC236}">
                <a16:creationId xmlns:a16="http://schemas.microsoft.com/office/drawing/2014/main" id="{625E8B51-CF9F-4C1D-86F7-1FE2DDF018D5}"/>
              </a:ext>
            </a:extLst>
          </p:cNvPr>
          <p:cNvSpPr/>
          <p:nvPr/>
        </p:nvSpPr>
        <p:spPr>
          <a:xfrm>
            <a:off x="87636" y="1808922"/>
            <a:ext cx="3421344" cy="171538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9" name="Flödesschema: Alternativ process 128">
            <a:extLst>
              <a:ext uri="{FF2B5EF4-FFF2-40B4-BE49-F238E27FC236}">
                <a16:creationId xmlns:a16="http://schemas.microsoft.com/office/drawing/2014/main" id="{2DDD1598-8686-404C-B13A-5653C3CA04F6}"/>
              </a:ext>
            </a:extLst>
          </p:cNvPr>
          <p:cNvSpPr/>
          <p:nvPr/>
        </p:nvSpPr>
        <p:spPr>
          <a:xfrm>
            <a:off x="221780" y="5729374"/>
            <a:ext cx="1296453" cy="426198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accent1"/>
                </a:solidFill>
              </a:rPr>
              <a:t>Lantmäteriet</a:t>
            </a:r>
          </a:p>
        </p:txBody>
      </p:sp>
      <p:sp>
        <p:nvSpPr>
          <p:cNvPr id="130" name="Ellips 129">
            <a:extLst>
              <a:ext uri="{FF2B5EF4-FFF2-40B4-BE49-F238E27FC236}">
                <a16:creationId xmlns:a16="http://schemas.microsoft.com/office/drawing/2014/main" id="{52D5CA88-BC78-4EA0-91D8-0333C62C9F02}"/>
              </a:ext>
            </a:extLst>
          </p:cNvPr>
          <p:cNvSpPr/>
          <p:nvPr/>
        </p:nvSpPr>
        <p:spPr>
          <a:xfrm>
            <a:off x="3954763" y="2326074"/>
            <a:ext cx="2108694" cy="90282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6" name="Koppling: vinklad 135">
            <a:extLst>
              <a:ext uri="{FF2B5EF4-FFF2-40B4-BE49-F238E27FC236}">
                <a16:creationId xmlns:a16="http://schemas.microsoft.com/office/drawing/2014/main" id="{0E589708-5026-4F26-BDC1-701ECE0F8711}"/>
              </a:ext>
            </a:extLst>
          </p:cNvPr>
          <p:cNvCxnSpPr>
            <a:cxnSpLocks/>
            <a:stCxn id="58" idx="2"/>
            <a:endCxn id="128" idx="3"/>
          </p:cNvCxnSpPr>
          <p:nvPr/>
        </p:nvCxnSpPr>
        <p:spPr>
          <a:xfrm rot="5400000">
            <a:off x="3349875" y="2671274"/>
            <a:ext cx="506535" cy="3973792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Koppling: vinklad 138">
            <a:extLst>
              <a:ext uri="{FF2B5EF4-FFF2-40B4-BE49-F238E27FC236}">
                <a16:creationId xmlns:a16="http://schemas.microsoft.com/office/drawing/2014/main" id="{2B7A57EE-4354-48A5-A2E9-BFD35003A55C}"/>
              </a:ext>
            </a:extLst>
          </p:cNvPr>
          <p:cNvCxnSpPr>
            <a:cxnSpLocks/>
            <a:endCxn id="35" idx="0"/>
          </p:cNvCxnSpPr>
          <p:nvPr/>
        </p:nvCxnSpPr>
        <p:spPr>
          <a:xfrm rot="10800000">
            <a:off x="864469" y="2015599"/>
            <a:ext cx="9769557" cy="1229168"/>
          </a:xfrm>
          <a:prstGeom prst="bentConnector4">
            <a:avLst>
              <a:gd name="adj1" fmla="val -5"/>
              <a:gd name="adj2" fmla="val 130827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ruta 142">
            <a:extLst>
              <a:ext uri="{FF2B5EF4-FFF2-40B4-BE49-F238E27FC236}">
                <a16:creationId xmlns:a16="http://schemas.microsoft.com/office/drawing/2014/main" id="{BBA84590-B33D-4088-A8DE-E95DCB46DD9A}"/>
              </a:ext>
            </a:extLst>
          </p:cNvPr>
          <p:cNvSpPr txBox="1"/>
          <p:nvPr/>
        </p:nvSpPr>
        <p:spPr>
          <a:xfrm>
            <a:off x="2333283" y="4616951"/>
            <a:ext cx="31023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chemeClr val="tx1"/>
                </a:solidFill>
              </a:rPr>
              <a:t>Kundrapporterad avvikelse till kommun</a:t>
            </a:r>
            <a:endParaRPr lang="sv-SE" sz="1100" b="1" dirty="0">
              <a:solidFill>
                <a:schemeClr val="tx1"/>
              </a:solidFill>
            </a:endParaRPr>
          </a:p>
        </p:txBody>
      </p:sp>
      <p:sp>
        <p:nvSpPr>
          <p:cNvPr id="144" name="textruta 143">
            <a:extLst>
              <a:ext uri="{FF2B5EF4-FFF2-40B4-BE49-F238E27FC236}">
                <a16:creationId xmlns:a16="http://schemas.microsoft.com/office/drawing/2014/main" id="{115B2F5E-8DD7-41F2-BC3D-4F574F6E7417}"/>
              </a:ext>
            </a:extLst>
          </p:cNvPr>
          <p:cNvSpPr txBox="1"/>
          <p:nvPr/>
        </p:nvSpPr>
        <p:spPr>
          <a:xfrm>
            <a:off x="4331797" y="1371968"/>
            <a:ext cx="24486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chemeClr val="tx1"/>
                </a:solidFill>
              </a:rPr>
              <a:t>Återkoppling om incheckning</a:t>
            </a:r>
            <a:endParaRPr lang="sv-SE" sz="1100" b="1" dirty="0">
              <a:solidFill>
                <a:schemeClr val="tx1"/>
              </a:solidFill>
            </a:endParaRPr>
          </a:p>
        </p:txBody>
      </p:sp>
      <p:cxnSp>
        <p:nvCxnSpPr>
          <p:cNvPr id="45" name="Rak pilkoppling 44">
            <a:extLst>
              <a:ext uri="{FF2B5EF4-FFF2-40B4-BE49-F238E27FC236}">
                <a16:creationId xmlns:a16="http://schemas.microsoft.com/office/drawing/2014/main" id="{C6F8355E-31FE-4E81-873E-B1C27A4294F0}"/>
              </a:ext>
            </a:extLst>
          </p:cNvPr>
          <p:cNvCxnSpPr>
            <a:cxnSpLocks/>
          </p:cNvCxnSpPr>
          <p:nvPr/>
        </p:nvCxnSpPr>
        <p:spPr>
          <a:xfrm>
            <a:off x="3439893" y="2835105"/>
            <a:ext cx="396186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ödesschema: Alternativ process 52">
            <a:extLst>
              <a:ext uri="{FF2B5EF4-FFF2-40B4-BE49-F238E27FC236}">
                <a16:creationId xmlns:a16="http://schemas.microsoft.com/office/drawing/2014/main" id="{E797C98D-3744-4746-AFBD-101C1FABF574}"/>
              </a:ext>
            </a:extLst>
          </p:cNvPr>
          <p:cNvSpPr/>
          <p:nvPr/>
        </p:nvSpPr>
        <p:spPr>
          <a:xfrm>
            <a:off x="7219560" y="3178791"/>
            <a:ext cx="2080708" cy="2129607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400" b="1" u="sng" dirty="0">
                <a:solidFill>
                  <a:schemeClr val="tx1"/>
                </a:solidFill>
              </a:rPr>
              <a:t>Ajourhållning</a:t>
            </a:r>
            <a:endParaRPr lang="sv-SE" sz="1200" b="1" u="sng" dirty="0">
              <a:solidFill>
                <a:schemeClr val="tx1"/>
              </a:solidFill>
            </a:endParaRPr>
          </a:p>
        </p:txBody>
      </p:sp>
      <p:sp>
        <p:nvSpPr>
          <p:cNvPr id="54" name="Flödesschema: Alternativ process 53">
            <a:extLst>
              <a:ext uri="{FF2B5EF4-FFF2-40B4-BE49-F238E27FC236}">
                <a16:creationId xmlns:a16="http://schemas.microsoft.com/office/drawing/2014/main" id="{A3DEACCA-6708-4B5C-A7D3-26EFBB322EFF}"/>
              </a:ext>
            </a:extLst>
          </p:cNvPr>
          <p:cNvSpPr/>
          <p:nvPr/>
        </p:nvSpPr>
        <p:spPr>
          <a:xfrm>
            <a:off x="7370091" y="3667904"/>
            <a:ext cx="1779643" cy="402745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Ajourhållning extern</a:t>
            </a:r>
          </a:p>
        </p:txBody>
      </p:sp>
      <p:sp>
        <p:nvSpPr>
          <p:cNvPr id="55" name="Flödesschema: Alternativ process 54">
            <a:extLst>
              <a:ext uri="{FF2B5EF4-FFF2-40B4-BE49-F238E27FC236}">
                <a16:creationId xmlns:a16="http://schemas.microsoft.com/office/drawing/2014/main" id="{2FBED1BE-1361-455A-BA91-87C34F91A13A}"/>
              </a:ext>
            </a:extLst>
          </p:cNvPr>
          <p:cNvSpPr/>
          <p:nvPr/>
        </p:nvSpPr>
        <p:spPr>
          <a:xfrm>
            <a:off x="7370091" y="4161978"/>
            <a:ext cx="1779643" cy="422586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Ajourhållning intern</a:t>
            </a:r>
          </a:p>
        </p:txBody>
      </p:sp>
      <p:sp>
        <p:nvSpPr>
          <p:cNvPr id="56" name="Flödesschema: Alternativ process 55">
            <a:extLst>
              <a:ext uri="{FF2B5EF4-FFF2-40B4-BE49-F238E27FC236}">
                <a16:creationId xmlns:a16="http://schemas.microsoft.com/office/drawing/2014/main" id="{611D5001-17B3-4BBE-86F3-5325B0946C6C}"/>
              </a:ext>
            </a:extLst>
          </p:cNvPr>
          <p:cNvSpPr/>
          <p:nvPr/>
        </p:nvSpPr>
        <p:spPr>
          <a:xfrm>
            <a:off x="7370091" y="4658375"/>
            <a:ext cx="1779643" cy="316195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Lantmäteriet</a:t>
            </a:r>
          </a:p>
        </p:txBody>
      </p:sp>
      <p:sp>
        <p:nvSpPr>
          <p:cNvPr id="57" name="Ellips 56">
            <a:extLst>
              <a:ext uri="{FF2B5EF4-FFF2-40B4-BE49-F238E27FC236}">
                <a16:creationId xmlns:a16="http://schemas.microsoft.com/office/drawing/2014/main" id="{7E88209B-D873-4060-9102-D78750B57C1E}"/>
              </a:ext>
            </a:extLst>
          </p:cNvPr>
          <p:cNvSpPr/>
          <p:nvPr/>
        </p:nvSpPr>
        <p:spPr>
          <a:xfrm>
            <a:off x="4781953" y="3817758"/>
            <a:ext cx="1703276" cy="73432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Flödesschema: Alternativ process 57">
            <a:extLst>
              <a:ext uri="{FF2B5EF4-FFF2-40B4-BE49-F238E27FC236}">
                <a16:creationId xmlns:a16="http://schemas.microsoft.com/office/drawing/2014/main" id="{71FA6CB0-8BCD-4E11-B3E6-32A06A898970}"/>
              </a:ext>
            </a:extLst>
          </p:cNvPr>
          <p:cNvSpPr/>
          <p:nvPr/>
        </p:nvSpPr>
        <p:spPr>
          <a:xfrm>
            <a:off x="4529354" y="4026079"/>
            <a:ext cx="2121368" cy="378824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400" b="1" dirty="0">
                <a:solidFill>
                  <a:schemeClr val="tx1"/>
                </a:solidFill>
              </a:rPr>
              <a:t>Indatastöd</a:t>
            </a:r>
          </a:p>
        </p:txBody>
      </p:sp>
      <p:cxnSp>
        <p:nvCxnSpPr>
          <p:cNvPr id="65" name="Rak pilkoppling 64">
            <a:extLst>
              <a:ext uri="{FF2B5EF4-FFF2-40B4-BE49-F238E27FC236}">
                <a16:creationId xmlns:a16="http://schemas.microsoft.com/office/drawing/2014/main" id="{77B208B1-86B0-4478-ABC0-A78054E41826}"/>
              </a:ext>
            </a:extLst>
          </p:cNvPr>
          <p:cNvCxnSpPr>
            <a:cxnSpLocks/>
          </p:cNvCxnSpPr>
          <p:nvPr/>
        </p:nvCxnSpPr>
        <p:spPr>
          <a:xfrm>
            <a:off x="6642942" y="4224290"/>
            <a:ext cx="57661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ak pilkoppling 69">
            <a:extLst>
              <a:ext uri="{FF2B5EF4-FFF2-40B4-BE49-F238E27FC236}">
                <a16:creationId xmlns:a16="http://schemas.microsoft.com/office/drawing/2014/main" id="{110A9409-8D5C-4F4D-9873-CF8C39EB0DBC}"/>
              </a:ext>
            </a:extLst>
          </p:cNvPr>
          <p:cNvCxnSpPr>
            <a:cxnSpLocks/>
            <a:stCxn id="23" idx="2"/>
            <a:endCxn id="58" idx="0"/>
          </p:cNvCxnSpPr>
          <p:nvPr/>
        </p:nvCxnSpPr>
        <p:spPr>
          <a:xfrm rot="16200000" flipH="1">
            <a:off x="4880678" y="3316718"/>
            <a:ext cx="860867" cy="557853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Ellips 76">
            <a:extLst>
              <a:ext uri="{FF2B5EF4-FFF2-40B4-BE49-F238E27FC236}">
                <a16:creationId xmlns:a16="http://schemas.microsoft.com/office/drawing/2014/main" id="{2FB95DCE-B949-4B27-847D-71F456D17EB3}"/>
              </a:ext>
            </a:extLst>
          </p:cNvPr>
          <p:cNvSpPr/>
          <p:nvPr/>
        </p:nvSpPr>
        <p:spPr>
          <a:xfrm>
            <a:off x="9485913" y="3418793"/>
            <a:ext cx="2256111" cy="189305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3" name="Koppling: vinklad 82">
            <a:extLst>
              <a:ext uri="{FF2B5EF4-FFF2-40B4-BE49-F238E27FC236}">
                <a16:creationId xmlns:a16="http://schemas.microsoft.com/office/drawing/2014/main" id="{B5EB5746-A1AB-4CF7-AFB6-8FAF60969EE6}"/>
              </a:ext>
            </a:extLst>
          </p:cNvPr>
          <p:cNvCxnSpPr>
            <a:cxnSpLocks/>
          </p:cNvCxnSpPr>
          <p:nvPr/>
        </p:nvCxnSpPr>
        <p:spPr>
          <a:xfrm rot="5400000">
            <a:off x="3349874" y="3185926"/>
            <a:ext cx="506535" cy="3973792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ruta 84">
            <a:extLst>
              <a:ext uri="{FF2B5EF4-FFF2-40B4-BE49-F238E27FC236}">
                <a16:creationId xmlns:a16="http://schemas.microsoft.com/office/drawing/2014/main" id="{4C179412-38DD-463E-BD81-49AB967D1AE9}"/>
              </a:ext>
            </a:extLst>
          </p:cNvPr>
          <p:cNvSpPr txBox="1"/>
          <p:nvPr/>
        </p:nvSpPr>
        <p:spPr>
          <a:xfrm>
            <a:off x="2333283" y="5081504"/>
            <a:ext cx="24486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chemeClr val="tx1"/>
                </a:solidFill>
              </a:rPr>
              <a:t>Utredning</a:t>
            </a:r>
            <a:endParaRPr lang="sv-SE" sz="1100" b="1" dirty="0">
              <a:solidFill>
                <a:schemeClr val="tx1"/>
              </a:solidFill>
            </a:endParaRPr>
          </a:p>
        </p:txBody>
      </p:sp>
      <p:sp>
        <p:nvSpPr>
          <p:cNvPr id="86" name="Ellips 85">
            <a:extLst>
              <a:ext uri="{FF2B5EF4-FFF2-40B4-BE49-F238E27FC236}">
                <a16:creationId xmlns:a16="http://schemas.microsoft.com/office/drawing/2014/main" id="{CFD0CC46-9E25-4066-8D34-715C0AC8C5D3}"/>
              </a:ext>
            </a:extLst>
          </p:cNvPr>
          <p:cNvSpPr/>
          <p:nvPr/>
        </p:nvSpPr>
        <p:spPr>
          <a:xfrm>
            <a:off x="7079271" y="3012924"/>
            <a:ext cx="2256111" cy="241316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8" name="Koppling: vinklad 87">
            <a:extLst>
              <a:ext uri="{FF2B5EF4-FFF2-40B4-BE49-F238E27FC236}">
                <a16:creationId xmlns:a16="http://schemas.microsoft.com/office/drawing/2014/main" id="{8D4C356D-285D-421A-A6BE-6074D547F72D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08981" y="5423745"/>
            <a:ext cx="2080703" cy="518728"/>
          </a:xfrm>
          <a:prstGeom prst="bentConnector3">
            <a:avLst>
              <a:gd name="adj1" fmla="val 255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ruta 97">
            <a:extLst>
              <a:ext uri="{FF2B5EF4-FFF2-40B4-BE49-F238E27FC236}">
                <a16:creationId xmlns:a16="http://schemas.microsoft.com/office/drawing/2014/main" id="{F5AE9DA1-8907-4B33-84C6-E6B1699348F8}"/>
              </a:ext>
            </a:extLst>
          </p:cNvPr>
          <p:cNvSpPr txBox="1"/>
          <p:nvPr/>
        </p:nvSpPr>
        <p:spPr>
          <a:xfrm>
            <a:off x="2378806" y="5595870"/>
            <a:ext cx="24486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chemeClr val="tx1"/>
                </a:solidFill>
              </a:rPr>
              <a:t>Utredning på annat håll</a:t>
            </a:r>
            <a:endParaRPr lang="sv-SE" sz="1100" b="1" dirty="0">
              <a:solidFill>
                <a:schemeClr val="tx1"/>
              </a:solidFill>
            </a:endParaRPr>
          </a:p>
        </p:txBody>
      </p:sp>
      <p:sp>
        <p:nvSpPr>
          <p:cNvPr id="99" name="Ellips 98">
            <a:extLst>
              <a:ext uri="{FF2B5EF4-FFF2-40B4-BE49-F238E27FC236}">
                <a16:creationId xmlns:a16="http://schemas.microsoft.com/office/drawing/2014/main" id="{6A10C6D5-8A7D-474A-8B5A-E8F6942BE9BB}"/>
              </a:ext>
            </a:extLst>
          </p:cNvPr>
          <p:cNvSpPr/>
          <p:nvPr/>
        </p:nvSpPr>
        <p:spPr>
          <a:xfrm>
            <a:off x="127014" y="4147163"/>
            <a:ext cx="1366632" cy="48550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067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 animBg="1"/>
      <p:bldP spid="130" grpId="0" animBg="1"/>
      <p:bldP spid="143" grpId="0"/>
      <p:bldP spid="144" grpId="0"/>
      <p:bldP spid="57" grpId="0" animBg="1"/>
      <p:bldP spid="77" grpId="0" animBg="1"/>
      <p:bldP spid="85" grpId="0"/>
      <p:bldP spid="86" grpId="0" animBg="1"/>
      <p:bldP spid="98" grpId="0"/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lödesschema: Alternativ process 36">
            <a:extLst>
              <a:ext uri="{FF2B5EF4-FFF2-40B4-BE49-F238E27FC236}">
                <a16:creationId xmlns:a16="http://schemas.microsoft.com/office/drawing/2014/main" id="{3AC64505-5731-4675-B76A-7A3973EC6A3E}"/>
              </a:ext>
            </a:extLst>
          </p:cNvPr>
          <p:cNvSpPr/>
          <p:nvPr/>
        </p:nvSpPr>
        <p:spPr>
          <a:xfrm>
            <a:off x="7264181" y="3579306"/>
            <a:ext cx="1696939" cy="1276851"/>
          </a:xfrm>
          <a:prstGeom prst="flowChartAlternateProcess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200" b="1" u="sng" dirty="0">
              <a:solidFill>
                <a:schemeClr val="tx1"/>
              </a:solidFill>
            </a:endParaRPr>
          </a:p>
        </p:txBody>
      </p:sp>
      <p:sp>
        <p:nvSpPr>
          <p:cNvPr id="45" name="Flödesschema: Alternativ process 44">
            <a:extLst>
              <a:ext uri="{FF2B5EF4-FFF2-40B4-BE49-F238E27FC236}">
                <a16:creationId xmlns:a16="http://schemas.microsoft.com/office/drawing/2014/main" id="{F88AC385-515F-41BA-8D8E-C0C0D6583F33}"/>
              </a:ext>
            </a:extLst>
          </p:cNvPr>
          <p:cNvSpPr/>
          <p:nvPr/>
        </p:nvSpPr>
        <p:spPr>
          <a:xfrm>
            <a:off x="7264181" y="2752716"/>
            <a:ext cx="1696939" cy="1276212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400" b="1" u="sng" dirty="0">
                <a:solidFill>
                  <a:schemeClr val="tx1"/>
                </a:solidFill>
              </a:rPr>
              <a:t>Ajourhållning</a:t>
            </a:r>
            <a:endParaRPr lang="sv-SE" sz="1200" b="1" u="sng" dirty="0">
              <a:solidFill>
                <a:schemeClr val="tx1"/>
              </a:solidFill>
            </a:endParaRPr>
          </a:p>
        </p:txBody>
      </p:sp>
      <p:sp>
        <p:nvSpPr>
          <p:cNvPr id="128" name="Flödesschema: Alternativ process 127">
            <a:extLst>
              <a:ext uri="{FF2B5EF4-FFF2-40B4-BE49-F238E27FC236}">
                <a16:creationId xmlns:a16="http://schemas.microsoft.com/office/drawing/2014/main" id="{430363BB-9B6D-47CA-B1E5-288A3FC876F6}"/>
              </a:ext>
            </a:extLst>
          </p:cNvPr>
          <p:cNvSpPr/>
          <p:nvPr/>
        </p:nvSpPr>
        <p:spPr>
          <a:xfrm>
            <a:off x="300579" y="2962212"/>
            <a:ext cx="1503557" cy="2103441"/>
          </a:xfrm>
          <a:prstGeom prst="flowChartAlternateProcess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200" b="1" u="sng" dirty="0">
              <a:solidFill>
                <a:schemeClr val="tx1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0BBDC91-2705-40DB-B7F3-0D9C9B54381F}"/>
              </a:ext>
            </a:extLst>
          </p:cNvPr>
          <p:cNvSpPr txBox="1"/>
          <p:nvPr/>
        </p:nvSpPr>
        <p:spPr>
          <a:xfrm>
            <a:off x="8569889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dirty="0">
                <a:hlinkClick r:id="rId3"/>
              </a:rPr>
              <a:t>indatastod@trafikverket.se</a:t>
            </a:r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965FA93-771F-44C0-ACBD-19526A483631}"/>
              </a:ext>
            </a:extLst>
          </p:cNvPr>
          <p:cNvSpPr txBox="1"/>
          <p:nvPr/>
        </p:nvSpPr>
        <p:spPr>
          <a:xfrm>
            <a:off x="0" y="6380282"/>
            <a:ext cx="3782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Maj/juni 2026</a:t>
            </a:r>
          </a:p>
          <a:p>
            <a:r>
              <a:rPr lang="sv-SE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Konfidentialitetsnivå</a:t>
            </a:r>
            <a:r>
              <a:rPr lang="sv-S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1 – Ej känsligt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2BD0858-B01F-4928-93EC-A704118DEE3B}"/>
              </a:ext>
            </a:extLst>
          </p:cNvPr>
          <p:cNvSpPr txBox="1"/>
          <p:nvPr/>
        </p:nvSpPr>
        <p:spPr>
          <a:xfrm>
            <a:off x="409670" y="748714"/>
            <a:ext cx="6734931" cy="954107"/>
          </a:xfrm>
          <a:prstGeom prst="rect">
            <a:avLst/>
          </a:prstGeom>
          <a:noFill/>
          <a:effectLst>
            <a:glow rad="63500">
              <a:srgbClr val="969696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u="sng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XML – Synkroniserat tekniskt system för dataleveranser till NVDB</a:t>
            </a:r>
            <a:endParaRPr kumimoji="0" lang="sv-SE" sz="28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6" name="Rubrik 6">
            <a:extLst>
              <a:ext uri="{FF2B5EF4-FFF2-40B4-BE49-F238E27FC236}">
                <a16:creationId xmlns:a16="http://schemas.microsoft.com/office/drawing/2014/main" id="{9F82891D-31E9-426B-A1E8-B04C22E28E0A}"/>
              </a:ext>
            </a:extLst>
          </p:cNvPr>
          <p:cNvSpPr txBox="1">
            <a:spLocks/>
          </p:cNvSpPr>
          <p:nvPr/>
        </p:nvSpPr>
        <p:spPr>
          <a:xfrm>
            <a:off x="569759" y="12607"/>
            <a:ext cx="9733597" cy="6150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138" rtl="0" eaLnBrk="0" fontAlgn="base" hangingPunct="0">
              <a:spcBef>
                <a:spcPct val="0"/>
              </a:spcBef>
              <a:spcAft>
                <a:spcPct val="0"/>
              </a:spcAft>
              <a:defRPr sz="3979" kern="1200">
                <a:solidFill>
                  <a:schemeClr val="tx1"/>
                </a:solidFill>
                <a:latin typeface="+mj-lt"/>
                <a:ea typeface="ＭＳ Ｐゴシック" pitchFamily="31" charset="-128"/>
                <a:cs typeface="ＭＳ Ｐゴシック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r>
              <a:rPr lang="sv-SE" sz="2000" b="1" dirty="0">
                <a:solidFill>
                  <a:srgbClr val="E27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Webbinarie maj/juni 2026</a:t>
            </a:r>
          </a:p>
        </p:txBody>
      </p:sp>
      <p:sp>
        <p:nvSpPr>
          <p:cNvPr id="10" name="Flödesschema: Alternativ process 9">
            <a:extLst>
              <a:ext uri="{FF2B5EF4-FFF2-40B4-BE49-F238E27FC236}">
                <a16:creationId xmlns:a16="http://schemas.microsoft.com/office/drawing/2014/main" id="{6E6EBB58-862F-4939-9AED-AEAEA2D783FE}"/>
              </a:ext>
            </a:extLst>
          </p:cNvPr>
          <p:cNvSpPr/>
          <p:nvPr/>
        </p:nvSpPr>
        <p:spPr>
          <a:xfrm>
            <a:off x="2308350" y="4028928"/>
            <a:ext cx="1251734" cy="443884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XML-leverans Direktincheckning (DI)</a:t>
            </a:r>
          </a:p>
        </p:txBody>
      </p:sp>
      <p:sp>
        <p:nvSpPr>
          <p:cNvPr id="14" name="Flödesschema: Alternativ process 13">
            <a:extLst>
              <a:ext uri="{FF2B5EF4-FFF2-40B4-BE49-F238E27FC236}">
                <a16:creationId xmlns:a16="http://schemas.microsoft.com/office/drawing/2014/main" id="{BF361388-AF29-4F25-809B-6D701E7EABEB}"/>
              </a:ext>
            </a:extLst>
          </p:cNvPr>
          <p:cNvSpPr/>
          <p:nvPr/>
        </p:nvSpPr>
        <p:spPr>
          <a:xfrm>
            <a:off x="2200322" y="2962212"/>
            <a:ext cx="1422815" cy="1831194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400" b="1" u="sng" dirty="0">
                <a:solidFill>
                  <a:schemeClr val="tx1"/>
                </a:solidFill>
              </a:rPr>
              <a:t>Leveranssätt</a:t>
            </a:r>
            <a:endParaRPr lang="sv-SE" sz="1200" b="1" u="sng" dirty="0">
              <a:solidFill>
                <a:schemeClr val="tx1"/>
              </a:solidFill>
            </a:endParaRPr>
          </a:p>
        </p:txBody>
      </p:sp>
      <p:sp>
        <p:nvSpPr>
          <p:cNvPr id="23" name="Flödesschema: Alternativ process 22">
            <a:extLst>
              <a:ext uri="{FF2B5EF4-FFF2-40B4-BE49-F238E27FC236}">
                <a16:creationId xmlns:a16="http://schemas.microsoft.com/office/drawing/2014/main" id="{E4B1AEAA-C519-48A5-B25C-E4D9BCECBDDB}"/>
              </a:ext>
            </a:extLst>
          </p:cNvPr>
          <p:cNvSpPr/>
          <p:nvPr/>
        </p:nvSpPr>
        <p:spPr>
          <a:xfrm>
            <a:off x="4216894" y="3579306"/>
            <a:ext cx="2450237" cy="609830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400" b="1" dirty="0">
                <a:solidFill>
                  <a:schemeClr val="tx1"/>
                </a:solidFill>
              </a:rPr>
              <a:t>Indataloggen TRV - ärendehanteringssystem</a:t>
            </a:r>
          </a:p>
        </p:txBody>
      </p:sp>
      <p:sp>
        <p:nvSpPr>
          <p:cNvPr id="24" name="Flödesschema: Alternativ process 23">
            <a:extLst>
              <a:ext uri="{FF2B5EF4-FFF2-40B4-BE49-F238E27FC236}">
                <a16:creationId xmlns:a16="http://schemas.microsoft.com/office/drawing/2014/main" id="{0D4532B6-0E2E-4E52-947D-FEDD3465CA62}"/>
              </a:ext>
            </a:extLst>
          </p:cNvPr>
          <p:cNvSpPr/>
          <p:nvPr/>
        </p:nvSpPr>
        <p:spPr>
          <a:xfrm>
            <a:off x="7382836" y="3388253"/>
            <a:ext cx="1416919" cy="402745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Manuell kontroll</a:t>
            </a:r>
          </a:p>
        </p:txBody>
      </p:sp>
      <p:sp>
        <p:nvSpPr>
          <p:cNvPr id="25" name="Flödesschema: Alternativ process 24">
            <a:extLst>
              <a:ext uri="{FF2B5EF4-FFF2-40B4-BE49-F238E27FC236}">
                <a16:creationId xmlns:a16="http://schemas.microsoft.com/office/drawing/2014/main" id="{A84368DC-8704-43FE-80AC-DC45795DA0FE}"/>
              </a:ext>
            </a:extLst>
          </p:cNvPr>
          <p:cNvSpPr/>
          <p:nvPr/>
        </p:nvSpPr>
        <p:spPr>
          <a:xfrm>
            <a:off x="7382837" y="4203027"/>
            <a:ext cx="1416918" cy="422586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Direktincheckning (DI)</a:t>
            </a:r>
          </a:p>
        </p:txBody>
      </p:sp>
      <p:sp>
        <p:nvSpPr>
          <p:cNvPr id="31" name="Flödesschema: Alternativ process 30">
            <a:extLst>
              <a:ext uri="{FF2B5EF4-FFF2-40B4-BE49-F238E27FC236}">
                <a16:creationId xmlns:a16="http://schemas.microsoft.com/office/drawing/2014/main" id="{90238E6C-0048-4DB2-A887-7C34AA24C5A0}"/>
              </a:ext>
            </a:extLst>
          </p:cNvPr>
          <p:cNvSpPr/>
          <p:nvPr/>
        </p:nvSpPr>
        <p:spPr>
          <a:xfrm>
            <a:off x="300579" y="2962211"/>
            <a:ext cx="1503557" cy="1385749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sz="1400" b="1" u="sng" dirty="0">
                <a:solidFill>
                  <a:schemeClr val="tx1"/>
                </a:solidFill>
              </a:rPr>
              <a:t>Avtalade Leverantörer</a:t>
            </a:r>
            <a:endParaRPr lang="sv-SE" sz="1200" b="1" u="sng" dirty="0">
              <a:solidFill>
                <a:schemeClr val="tx1"/>
              </a:solidFill>
            </a:endParaRPr>
          </a:p>
        </p:txBody>
      </p:sp>
      <p:sp>
        <p:nvSpPr>
          <p:cNvPr id="33" name="Flödesschema: Alternativ process 32">
            <a:extLst>
              <a:ext uri="{FF2B5EF4-FFF2-40B4-BE49-F238E27FC236}">
                <a16:creationId xmlns:a16="http://schemas.microsoft.com/office/drawing/2014/main" id="{B4C576E6-44E2-4E26-9810-7866835776D6}"/>
              </a:ext>
            </a:extLst>
          </p:cNvPr>
          <p:cNvSpPr/>
          <p:nvPr/>
        </p:nvSpPr>
        <p:spPr>
          <a:xfrm>
            <a:off x="397921" y="3592233"/>
            <a:ext cx="1296452" cy="290426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Kommuner</a:t>
            </a:r>
          </a:p>
        </p:txBody>
      </p:sp>
      <p:sp>
        <p:nvSpPr>
          <p:cNvPr id="34" name="Flödesschema: Magnetskiva 33">
            <a:extLst>
              <a:ext uri="{FF2B5EF4-FFF2-40B4-BE49-F238E27FC236}">
                <a16:creationId xmlns:a16="http://schemas.microsoft.com/office/drawing/2014/main" id="{D2699EE0-F474-4C70-9A65-5A67F6EE25C6}"/>
              </a:ext>
            </a:extLst>
          </p:cNvPr>
          <p:cNvSpPr/>
          <p:nvPr/>
        </p:nvSpPr>
        <p:spPr>
          <a:xfrm>
            <a:off x="9882242" y="2945849"/>
            <a:ext cx="1503557" cy="1972062"/>
          </a:xfrm>
          <a:prstGeom prst="flowChartMagneticDisk">
            <a:avLst/>
          </a:prstGeom>
          <a:noFill/>
          <a:ln w="38100">
            <a:solidFill>
              <a:srgbClr val="E27F00"/>
            </a:solidFill>
          </a:ln>
          <a:effectLst>
            <a:outerShdw blurRad="127000" dist="76200" dir="3000000" algn="ctr" rotWithShape="0">
              <a:srgbClr val="E27F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b="1" u="sng" dirty="0">
                <a:solidFill>
                  <a:schemeClr val="tx1"/>
                </a:solidFill>
              </a:rPr>
              <a:t>NVDB</a:t>
            </a:r>
            <a:endParaRPr lang="sv-SE" b="1" u="sng" dirty="0">
              <a:solidFill>
                <a:schemeClr val="tx1"/>
              </a:solidFill>
            </a:endParaRPr>
          </a:p>
        </p:txBody>
      </p:sp>
      <p:sp>
        <p:nvSpPr>
          <p:cNvPr id="40" name="Flödesschema: Alternativ process 39">
            <a:extLst>
              <a:ext uri="{FF2B5EF4-FFF2-40B4-BE49-F238E27FC236}">
                <a16:creationId xmlns:a16="http://schemas.microsoft.com/office/drawing/2014/main" id="{24E40EA8-F531-4B89-9EB1-B6B196D8C83B}"/>
              </a:ext>
            </a:extLst>
          </p:cNvPr>
          <p:cNvSpPr/>
          <p:nvPr/>
        </p:nvSpPr>
        <p:spPr>
          <a:xfrm>
            <a:off x="2374474" y="3445590"/>
            <a:ext cx="1074511" cy="443884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XML-leverans</a:t>
            </a:r>
          </a:p>
          <a:p>
            <a:pPr algn="ctr"/>
            <a:r>
              <a:rPr lang="sv-SE" sz="1000" b="1" dirty="0">
                <a:solidFill>
                  <a:schemeClr val="tx1"/>
                </a:solidFill>
              </a:rPr>
              <a:t>Manuell kontroll</a:t>
            </a:r>
          </a:p>
        </p:txBody>
      </p:sp>
      <p:sp>
        <p:nvSpPr>
          <p:cNvPr id="41" name="Flödesschema: Alternativ process 40">
            <a:extLst>
              <a:ext uri="{FF2B5EF4-FFF2-40B4-BE49-F238E27FC236}">
                <a16:creationId xmlns:a16="http://schemas.microsoft.com/office/drawing/2014/main" id="{714972E7-AFBF-42CD-A761-0FD1B3183F98}"/>
              </a:ext>
            </a:extLst>
          </p:cNvPr>
          <p:cNvSpPr/>
          <p:nvPr/>
        </p:nvSpPr>
        <p:spPr>
          <a:xfrm>
            <a:off x="397921" y="3969543"/>
            <a:ext cx="1296452" cy="296908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accent1"/>
                </a:solidFill>
              </a:rPr>
              <a:t>Skogsnäringen</a:t>
            </a:r>
          </a:p>
        </p:txBody>
      </p:sp>
      <p:cxnSp>
        <p:nvCxnSpPr>
          <p:cNvPr id="42" name="Rak pilkoppling 41">
            <a:extLst>
              <a:ext uri="{FF2B5EF4-FFF2-40B4-BE49-F238E27FC236}">
                <a16:creationId xmlns:a16="http://schemas.microsoft.com/office/drawing/2014/main" id="{B134B6F7-8A7A-4BE0-AA50-FE6AD60769F6}"/>
              </a:ext>
            </a:extLst>
          </p:cNvPr>
          <p:cNvCxnSpPr>
            <a:cxnSpLocks/>
          </p:cNvCxnSpPr>
          <p:nvPr/>
        </p:nvCxnSpPr>
        <p:spPr>
          <a:xfrm>
            <a:off x="1804136" y="3938952"/>
            <a:ext cx="396186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ak pilkoppling 93">
            <a:extLst>
              <a:ext uri="{FF2B5EF4-FFF2-40B4-BE49-F238E27FC236}">
                <a16:creationId xmlns:a16="http://schemas.microsoft.com/office/drawing/2014/main" id="{2804639F-A871-47BC-84B3-4F370DF9762A}"/>
              </a:ext>
            </a:extLst>
          </p:cNvPr>
          <p:cNvCxnSpPr>
            <a:cxnSpLocks/>
          </p:cNvCxnSpPr>
          <p:nvPr/>
        </p:nvCxnSpPr>
        <p:spPr>
          <a:xfrm>
            <a:off x="3608351" y="3926400"/>
            <a:ext cx="593757" cy="64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ak pilkoppling 117">
            <a:extLst>
              <a:ext uri="{FF2B5EF4-FFF2-40B4-BE49-F238E27FC236}">
                <a16:creationId xmlns:a16="http://schemas.microsoft.com/office/drawing/2014/main" id="{0FA3C836-7D60-4ED7-8283-A4D39FEEBBAE}"/>
              </a:ext>
            </a:extLst>
          </p:cNvPr>
          <p:cNvCxnSpPr>
            <a:cxnSpLocks/>
          </p:cNvCxnSpPr>
          <p:nvPr/>
        </p:nvCxnSpPr>
        <p:spPr>
          <a:xfrm>
            <a:off x="6667131" y="3893916"/>
            <a:ext cx="58911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ak pilkoppling 119">
            <a:extLst>
              <a:ext uri="{FF2B5EF4-FFF2-40B4-BE49-F238E27FC236}">
                <a16:creationId xmlns:a16="http://schemas.microsoft.com/office/drawing/2014/main" id="{B3D7E57E-8284-4D23-837D-8BE80CF7EE03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9036424" y="3931880"/>
            <a:ext cx="845818" cy="93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Ellips 125">
            <a:extLst>
              <a:ext uri="{FF2B5EF4-FFF2-40B4-BE49-F238E27FC236}">
                <a16:creationId xmlns:a16="http://schemas.microsoft.com/office/drawing/2014/main" id="{9394A394-65D9-4993-8C0A-AE945B1A5CBB}"/>
              </a:ext>
            </a:extLst>
          </p:cNvPr>
          <p:cNvSpPr/>
          <p:nvPr/>
        </p:nvSpPr>
        <p:spPr>
          <a:xfrm>
            <a:off x="0" y="2736947"/>
            <a:ext cx="3798417" cy="239644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9" name="Flödesschema: Alternativ process 128">
            <a:extLst>
              <a:ext uri="{FF2B5EF4-FFF2-40B4-BE49-F238E27FC236}">
                <a16:creationId xmlns:a16="http://schemas.microsoft.com/office/drawing/2014/main" id="{2DDD1598-8686-404C-B13A-5653C3CA04F6}"/>
              </a:ext>
            </a:extLst>
          </p:cNvPr>
          <p:cNvSpPr/>
          <p:nvPr/>
        </p:nvSpPr>
        <p:spPr>
          <a:xfrm>
            <a:off x="409670" y="4438559"/>
            <a:ext cx="1296453" cy="426198"/>
          </a:xfrm>
          <a:prstGeom prst="flowChartAlternate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accent1"/>
                </a:solidFill>
              </a:rPr>
              <a:t>Lantmäteriet</a:t>
            </a:r>
          </a:p>
        </p:txBody>
      </p:sp>
      <p:sp>
        <p:nvSpPr>
          <p:cNvPr id="130" name="Ellips 129">
            <a:extLst>
              <a:ext uri="{FF2B5EF4-FFF2-40B4-BE49-F238E27FC236}">
                <a16:creationId xmlns:a16="http://schemas.microsoft.com/office/drawing/2014/main" id="{52D5CA88-BC78-4EA0-91D8-0333C62C9F02}"/>
              </a:ext>
            </a:extLst>
          </p:cNvPr>
          <p:cNvSpPr/>
          <p:nvPr/>
        </p:nvSpPr>
        <p:spPr>
          <a:xfrm>
            <a:off x="4279947" y="3515595"/>
            <a:ext cx="2256111" cy="72279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1" name="Ellips 130">
            <a:extLst>
              <a:ext uri="{FF2B5EF4-FFF2-40B4-BE49-F238E27FC236}">
                <a16:creationId xmlns:a16="http://schemas.microsoft.com/office/drawing/2014/main" id="{E73D94D8-0061-4BFE-ADCC-B9BE6065CC9C}"/>
              </a:ext>
            </a:extLst>
          </p:cNvPr>
          <p:cNvSpPr/>
          <p:nvPr/>
        </p:nvSpPr>
        <p:spPr>
          <a:xfrm>
            <a:off x="7144601" y="3202025"/>
            <a:ext cx="1891823" cy="79150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7" name="Rak pilkoppling 46">
            <a:extLst>
              <a:ext uri="{FF2B5EF4-FFF2-40B4-BE49-F238E27FC236}">
                <a16:creationId xmlns:a16="http://schemas.microsoft.com/office/drawing/2014/main" id="{D8763577-E953-408F-BD14-8A07F2BAAD98}"/>
              </a:ext>
            </a:extLst>
          </p:cNvPr>
          <p:cNvCxnSpPr>
            <a:cxnSpLocks/>
            <a:stCxn id="37" idx="2"/>
            <a:endCxn id="128" idx="2"/>
          </p:cNvCxnSpPr>
          <p:nvPr/>
        </p:nvCxnSpPr>
        <p:spPr>
          <a:xfrm rot="5400000">
            <a:off x="4477757" y="1430759"/>
            <a:ext cx="209496" cy="7060293"/>
          </a:xfrm>
          <a:prstGeom prst="bentConnector3">
            <a:avLst>
              <a:gd name="adj1" fmla="val 327225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pilkoppling 47">
            <a:extLst>
              <a:ext uri="{FF2B5EF4-FFF2-40B4-BE49-F238E27FC236}">
                <a16:creationId xmlns:a16="http://schemas.microsoft.com/office/drawing/2014/main" id="{34AD3F17-935F-44AC-B760-6C7B5CA1F286}"/>
              </a:ext>
            </a:extLst>
          </p:cNvPr>
          <p:cNvCxnSpPr>
            <a:cxnSpLocks/>
            <a:stCxn id="45" idx="0"/>
            <a:endCxn id="31" idx="0"/>
          </p:cNvCxnSpPr>
          <p:nvPr/>
        </p:nvCxnSpPr>
        <p:spPr>
          <a:xfrm rot="16200000" flipH="1" flipV="1">
            <a:off x="4477757" y="-672684"/>
            <a:ext cx="209495" cy="7060293"/>
          </a:xfrm>
          <a:prstGeom prst="bentConnector3">
            <a:avLst>
              <a:gd name="adj1" fmla="val -20155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ruta 55">
            <a:extLst>
              <a:ext uri="{FF2B5EF4-FFF2-40B4-BE49-F238E27FC236}">
                <a16:creationId xmlns:a16="http://schemas.microsoft.com/office/drawing/2014/main" id="{8D09F325-D954-4FA8-8F2C-6709923D93E2}"/>
              </a:ext>
            </a:extLst>
          </p:cNvPr>
          <p:cNvSpPr txBox="1"/>
          <p:nvPr/>
        </p:nvSpPr>
        <p:spPr>
          <a:xfrm>
            <a:off x="3425873" y="1942358"/>
            <a:ext cx="31101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chemeClr val="tx1"/>
                </a:solidFill>
              </a:rPr>
              <a:t>Nekad incheckning vid </a:t>
            </a:r>
            <a:r>
              <a:rPr lang="sv-SE" sz="1200" b="1" u="sng" dirty="0">
                <a:solidFill>
                  <a:schemeClr val="tx1"/>
                </a:solidFill>
              </a:rPr>
              <a:t>manuell kontroll</a:t>
            </a:r>
            <a:endParaRPr lang="sv-SE" sz="1100" b="1" u="sng" dirty="0">
              <a:solidFill>
                <a:schemeClr val="tx1"/>
              </a:solidFill>
            </a:endParaRP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62A6DC51-48A9-418D-B992-D48D05596F40}"/>
              </a:ext>
            </a:extLst>
          </p:cNvPr>
          <p:cNvSpPr txBox="1"/>
          <p:nvPr/>
        </p:nvSpPr>
        <p:spPr>
          <a:xfrm>
            <a:off x="3425873" y="5155591"/>
            <a:ext cx="33622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chemeClr val="tx1"/>
                </a:solidFill>
              </a:rPr>
              <a:t>Nekad incheckning vid </a:t>
            </a:r>
            <a:r>
              <a:rPr lang="sv-SE" sz="1200" b="1" u="sng" dirty="0">
                <a:solidFill>
                  <a:schemeClr val="tx1"/>
                </a:solidFill>
              </a:rPr>
              <a:t>maskinell kontroll</a:t>
            </a:r>
            <a:endParaRPr lang="sv-SE" sz="1100" b="1" u="sng" dirty="0">
              <a:solidFill>
                <a:schemeClr val="tx1"/>
              </a:solidFill>
            </a:endParaRPr>
          </a:p>
        </p:txBody>
      </p:sp>
      <p:sp>
        <p:nvSpPr>
          <p:cNvPr id="59" name="Ellips 58">
            <a:extLst>
              <a:ext uri="{FF2B5EF4-FFF2-40B4-BE49-F238E27FC236}">
                <a16:creationId xmlns:a16="http://schemas.microsoft.com/office/drawing/2014/main" id="{DE0D740F-A2E7-4401-9A4E-67D0CCC94CEA}"/>
              </a:ext>
            </a:extLst>
          </p:cNvPr>
          <p:cNvSpPr/>
          <p:nvPr/>
        </p:nvSpPr>
        <p:spPr>
          <a:xfrm>
            <a:off x="7142895" y="4034117"/>
            <a:ext cx="1891823" cy="79150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Ellips 59">
            <a:extLst>
              <a:ext uri="{FF2B5EF4-FFF2-40B4-BE49-F238E27FC236}">
                <a16:creationId xmlns:a16="http://schemas.microsoft.com/office/drawing/2014/main" id="{76307D94-9FE3-4742-92A6-6F07BB6AC8E2}"/>
              </a:ext>
            </a:extLst>
          </p:cNvPr>
          <p:cNvSpPr/>
          <p:nvPr/>
        </p:nvSpPr>
        <p:spPr>
          <a:xfrm>
            <a:off x="9513894" y="3202025"/>
            <a:ext cx="2256111" cy="189305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6828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30" grpId="0" animBg="1"/>
      <p:bldP spid="131" grpId="0" animBg="1"/>
      <p:bldP spid="56" grpId="0"/>
      <p:bldP spid="57" grpId="0"/>
      <p:bldP spid="59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>
            <a:extLst>
              <a:ext uri="{FF2B5EF4-FFF2-40B4-BE49-F238E27FC236}">
                <a16:creationId xmlns:a16="http://schemas.microsoft.com/office/drawing/2014/main" id="{A0BBDC91-2705-40DB-B7F3-0D9C9B54381F}"/>
              </a:ext>
            </a:extLst>
          </p:cNvPr>
          <p:cNvSpPr txBox="1"/>
          <p:nvPr/>
        </p:nvSpPr>
        <p:spPr>
          <a:xfrm>
            <a:off x="8569889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dirty="0">
                <a:hlinkClick r:id="rId3"/>
              </a:rPr>
              <a:t>indatastod@trafikverket.se</a:t>
            </a:r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965FA93-771F-44C0-ACBD-19526A483631}"/>
              </a:ext>
            </a:extLst>
          </p:cNvPr>
          <p:cNvSpPr txBox="1"/>
          <p:nvPr/>
        </p:nvSpPr>
        <p:spPr>
          <a:xfrm>
            <a:off x="0" y="6380282"/>
            <a:ext cx="3782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Maj/juni 2026</a:t>
            </a:r>
          </a:p>
          <a:p>
            <a:r>
              <a:rPr lang="sv-SE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Konfidentialitetsnivå</a:t>
            </a:r>
            <a:r>
              <a:rPr lang="sv-S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1 – Ej känsligt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2BD0858-B01F-4928-93EC-A704118DEE3B}"/>
              </a:ext>
            </a:extLst>
          </p:cNvPr>
          <p:cNvSpPr txBox="1"/>
          <p:nvPr/>
        </p:nvSpPr>
        <p:spPr>
          <a:xfrm>
            <a:off x="409670" y="748714"/>
            <a:ext cx="6846572" cy="523220"/>
          </a:xfrm>
          <a:prstGeom prst="rect">
            <a:avLst/>
          </a:prstGeom>
          <a:noFill/>
          <a:effectLst>
            <a:glow rad="63500">
              <a:srgbClr val="969696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u="sng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Handläggning av dataleveranser</a:t>
            </a:r>
            <a:endParaRPr kumimoji="0" lang="sv-SE" sz="28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6" name="Rubrik 6">
            <a:extLst>
              <a:ext uri="{FF2B5EF4-FFF2-40B4-BE49-F238E27FC236}">
                <a16:creationId xmlns:a16="http://schemas.microsoft.com/office/drawing/2014/main" id="{9F82891D-31E9-426B-A1E8-B04C22E28E0A}"/>
              </a:ext>
            </a:extLst>
          </p:cNvPr>
          <p:cNvSpPr txBox="1">
            <a:spLocks/>
          </p:cNvSpPr>
          <p:nvPr/>
        </p:nvSpPr>
        <p:spPr>
          <a:xfrm>
            <a:off x="569759" y="12607"/>
            <a:ext cx="9733597" cy="6150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138" rtl="0" eaLnBrk="0" fontAlgn="base" hangingPunct="0">
              <a:spcBef>
                <a:spcPct val="0"/>
              </a:spcBef>
              <a:spcAft>
                <a:spcPct val="0"/>
              </a:spcAft>
              <a:defRPr sz="3979" kern="1200">
                <a:solidFill>
                  <a:schemeClr val="tx1"/>
                </a:solidFill>
                <a:latin typeface="+mj-lt"/>
                <a:ea typeface="ＭＳ Ｐゴシック" pitchFamily="31" charset="-128"/>
                <a:cs typeface="ＭＳ Ｐゴシック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r>
              <a:rPr lang="sv-SE" sz="2000" b="1" dirty="0">
                <a:solidFill>
                  <a:srgbClr val="E27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Webbinarie maj/juni 2026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147BF1E-943E-40A0-A821-424BDB95308B}"/>
              </a:ext>
            </a:extLst>
          </p:cNvPr>
          <p:cNvSpPr txBox="1"/>
          <p:nvPr/>
        </p:nvSpPr>
        <p:spPr>
          <a:xfrm>
            <a:off x="409670" y="1479295"/>
            <a:ext cx="446362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Ärendehanteringssystem </a:t>
            </a:r>
            <a:br>
              <a:rPr lang="sv-SE" sz="2000" dirty="0"/>
            </a:br>
            <a:r>
              <a:rPr lang="sv-SE" sz="1600" dirty="0"/>
              <a:t>- Status på ärenden </a:t>
            </a:r>
            <a:br>
              <a:rPr lang="sv-SE" sz="1600" dirty="0"/>
            </a:br>
            <a:r>
              <a:rPr lang="sv-SE" sz="1600" dirty="0"/>
              <a:t>(Inskickat, kontrollerat, komplettering)</a:t>
            </a:r>
            <a:br>
              <a:rPr lang="sv-SE" sz="1600" dirty="0"/>
            </a:br>
            <a:r>
              <a:rPr lang="sv-SE" sz="1600" dirty="0"/>
              <a:t>- ”Mina ärenden”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Mottagning av leveranser</a:t>
            </a:r>
            <a:br>
              <a:rPr lang="sv-SE" dirty="0"/>
            </a:br>
            <a:r>
              <a:rPr lang="sv-SE" dirty="0"/>
              <a:t>- </a:t>
            </a:r>
            <a:r>
              <a:rPr lang="sv-SE" sz="1600" dirty="0"/>
              <a:t>Kontrollera</a:t>
            </a:r>
            <a:br>
              <a:rPr lang="sv-SE" sz="1600" dirty="0"/>
            </a:br>
            <a:r>
              <a:rPr lang="sv-SE" sz="1600" dirty="0"/>
              <a:t>- Begära komplettering</a:t>
            </a:r>
            <a:br>
              <a:rPr lang="sv-SE" dirty="0"/>
            </a:b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Ajourhållning</a:t>
            </a:r>
            <a:r>
              <a:rPr lang="sv-SE" dirty="0"/>
              <a:t> </a:t>
            </a:r>
            <a:br>
              <a:rPr lang="sv-SE" dirty="0"/>
            </a:br>
            <a:r>
              <a:rPr lang="sv-SE" sz="1600" dirty="0"/>
              <a:t>- 18 </a:t>
            </a:r>
            <a:r>
              <a:rPr lang="sv-SE" sz="1600" dirty="0" err="1"/>
              <a:t>st</a:t>
            </a:r>
            <a:r>
              <a:rPr lang="sv-SE" sz="1600" dirty="0"/>
              <a:t> </a:t>
            </a:r>
            <a:r>
              <a:rPr lang="sv-SE" sz="1600" dirty="0" err="1"/>
              <a:t>ajourhållare</a:t>
            </a:r>
            <a:br>
              <a:rPr lang="sv-SE" sz="1600" dirty="0"/>
            </a:br>
            <a:r>
              <a:rPr lang="sv-SE" sz="1600" dirty="0"/>
              <a:t>- Beredning </a:t>
            </a:r>
            <a:br>
              <a:rPr lang="sv-SE" sz="1600" dirty="0"/>
            </a:br>
            <a:r>
              <a:rPr lang="sv-SE" sz="1600" dirty="0"/>
              <a:t>- Registrering</a:t>
            </a:r>
            <a:br>
              <a:rPr lang="sv-SE" sz="1600" dirty="0"/>
            </a:br>
            <a:r>
              <a:rPr lang="sv-SE" sz="1600" dirty="0"/>
              <a:t>- Incheckning</a:t>
            </a:r>
            <a:br>
              <a:rPr lang="sv-SE" sz="1600" dirty="0"/>
            </a:br>
            <a:r>
              <a:rPr lang="sv-SE" sz="1600" dirty="0"/>
              <a:t>- Återkoppling</a:t>
            </a:r>
            <a:br>
              <a:rPr lang="sv-SE" dirty="0"/>
            </a:b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endParaRPr lang="sv-SE" sz="18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8C12BBE-6946-40CE-8238-26846F678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494946"/>
            <a:ext cx="7364785" cy="361434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3122373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886220" y="860178"/>
            <a:ext cx="9733597" cy="615095"/>
          </a:xfrm>
        </p:spPr>
        <p:txBody>
          <a:bodyPr>
            <a:noAutofit/>
          </a:bodyPr>
          <a:lstStyle/>
          <a:p>
            <a:pPr algn="l"/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Webbinarie maj/juni 2026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0BBDC91-2705-40DB-B7F3-0D9C9B54381F}"/>
              </a:ext>
            </a:extLst>
          </p:cNvPr>
          <p:cNvSpPr txBox="1"/>
          <p:nvPr/>
        </p:nvSpPr>
        <p:spPr>
          <a:xfrm>
            <a:off x="8569889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dirty="0">
                <a:hlinkClick r:id="rId3"/>
              </a:rPr>
              <a:t>indatastod@trafikverket.se</a:t>
            </a:r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965FA93-771F-44C0-ACBD-19526A483631}"/>
              </a:ext>
            </a:extLst>
          </p:cNvPr>
          <p:cNvSpPr txBox="1"/>
          <p:nvPr/>
        </p:nvSpPr>
        <p:spPr>
          <a:xfrm>
            <a:off x="0" y="6380282"/>
            <a:ext cx="3782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Maj/juni 2026</a:t>
            </a:r>
          </a:p>
          <a:p>
            <a:r>
              <a:rPr lang="sv-SE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Konfidentialitetsnivå</a:t>
            </a:r>
            <a:r>
              <a:rPr lang="sv-S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1 – Ej känsligt</a:t>
            </a:r>
          </a:p>
        </p:txBody>
      </p:sp>
      <p:sp>
        <p:nvSpPr>
          <p:cNvPr id="10" name="Rubrik 6">
            <a:extLst>
              <a:ext uri="{FF2B5EF4-FFF2-40B4-BE49-F238E27FC236}">
                <a16:creationId xmlns:a16="http://schemas.microsoft.com/office/drawing/2014/main" id="{DD254360-D36C-4A25-BEC8-AA0F2DEA94F4}"/>
              </a:ext>
            </a:extLst>
          </p:cNvPr>
          <p:cNvSpPr txBox="1">
            <a:spLocks/>
          </p:cNvSpPr>
          <p:nvPr/>
        </p:nvSpPr>
        <p:spPr>
          <a:xfrm>
            <a:off x="886219" y="1680134"/>
            <a:ext cx="9733597" cy="61509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baseline="0">
                <a:solidFill>
                  <a:srgbClr val="E27F00"/>
                </a:solidFill>
                <a:latin typeface="Bell Gothic Black"/>
                <a:ea typeface="ＭＳ Ｐゴシック" pitchFamily="31" charset="-128"/>
                <a:cs typeface="Bell Gothic Black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pPr algn="l"/>
            <a:r>
              <a:rPr lang="sv-SE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Trafikregler i NVDB</a:t>
            </a:r>
          </a:p>
        </p:txBody>
      </p:sp>
      <p:sp>
        <p:nvSpPr>
          <p:cNvPr id="87" name="Rektangel: rundade hörn 86">
            <a:extLst>
              <a:ext uri="{FF2B5EF4-FFF2-40B4-BE49-F238E27FC236}">
                <a16:creationId xmlns:a16="http://schemas.microsoft.com/office/drawing/2014/main" id="{EB51DE97-78A1-4A37-9436-732DFAD3A091}"/>
              </a:ext>
            </a:extLst>
          </p:cNvPr>
          <p:cNvSpPr/>
          <p:nvPr/>
        </p:nvSpPr>
        <p:spPr>
          <a:xfrm>
            <a:off x="1067707" y="2711489"/>
            <a:ext cx="9618846" cy="3180428"/>
          </a:xfrm>
          <a:prstGeom prst="roundRect">
            <a:avLst/>
          </a:prstGeom>
          <a:solidFill>
            <a:srgbClr val="E27F00">
              <a:alpha val="73000"/>
            </a:srgbClr>
          </a:solidFill>
          <a:ln w="6350" cap="flat" cmpd="sng" algn="ctr">
            <a:solidFill>
              <a:srgbClr val="6C0000"/>
            </a:solidFill>
            <a:prstDash val="solid"/>
            <a:miter lim="800000"/>
          </a:ln>
          <a:effectLst>
            <a:softEdge rad="63500"/>
          </a:effectLst>
        </p:spPr>
        <p:txBody>
          <a:bodyPr wrap="square" numCol="1" spcCol="0" rtlCol="0" anchor="ctr" anchorCtr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textruta 88">
            <a:extLst>
              <a:ext uri="{FF2B5EF4-FFF2-40B4-BE49-F238E27FC236}">
                <a16:creationId xmlns:a16="http://schemas.microsoft.com/office/drawing/2014/main" id="{B9629489-9140-4152-ADCF-15319E273530}"/>
              </a:ext>
            </a:extLst>
          </p:cNvPr>
          <p:cNvSpPr txBox="1"/>
          <p:nvPr/>
        </p:nvSpPr>
        <p:spPr>
          <a:xfrm>
            <a:off x="1336070" y="3074629"/>
            <a:ext cx="30990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Begränsad bruttovikt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Begränsad fordonsbredd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Begränsad fordonslängd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Begränsat axel - boggitryck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Bärighet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Cirkulationsplats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Cykelgata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Fordonståg 34,5m</a:t>
            </a:r>
          </a:p>
        </p:txBody>
      </p:sp>
      <p:sp>
        <p:nvSpPr>
          <p:cNvPr id="91" name="textruta 90">
            <a:extLst>
              <a:ext uri="{FF2B5EF4-FFF2-40B4-BE49-F238E27FC236}">
                <a16:creationId xmlns:a16="http://schemas.microsoft.com/office/drawing/2014/main" id="{3950A343-C869-4FEA-A5DF-38184DCC6D08}"/>
              </a:ext>
            </a:extLst>
          </p:cNvPr>
          <p:cNvSpPr txBox="1"/>
          <p:nvPr/>
        </p:nvSpPr>
        <p:spPr>
          <a:xfrm>
            <a:off x="4761093" y="3078926"/>
            <a:ext cx="289228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Förbjuden färdriktning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Förbjuden sväng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Förbud mot omkörning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Förbud mot trafik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Gågata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Gångfartsområde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Hastighetsgräns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Huvudled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3" name="textruta 92">
            <a:extLst>
              <a:ext uri="{FF2B5EF4-FFF2-40B4-BE49-F238E27FC236}">
                <a16:creationId xmlns:a16="http://schemas.microsoft.com/office/drawing/2014/main" id="{DA6410E3-05C8-46DF-8F21-243ED218D3AE}"/>
              </a:ext>
            </a:extLst>
          </p:cNvPr>
          <p:cNvSpPr txBox="1"/>
          <p:nvPr/>
        </p:nvSpPr>
        <p:spPr>
          <a:xfrm>
            <a:off x="7687421" y="3074629"/>
            <a:ext cx="27454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Inskränkningar för transport av farligt gods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Kollektivkörfält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Miljözon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Motortrafikled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Motorväg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Stopplikt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Tättbebyggt område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Väjningsplikt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836858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886220" y="860178"/>
            <a:ext cx="9733597" cy="615095"/>
          </a:xfrm>
        </p:spPr>
        <p:txBody>
          <a:bodyPr>
            <a:noAutofit/>
          </a:bodyPr>
          <a:lstStyle/>
          <a:p>
            <a:pPr algn="l"/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Webbinarie maj/juni 2026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0BBDC91-2705-40DB-B7F3-0D9C9B54381F}"/>
              </a:ext>
            </a:extLst>
          </p:cNvPr>
          <p:cNvSpPr txBox="1"/>
          <p:nvPr/>
        </p:nvSpPr>
        <p:spPr>
          <a:xfrm>
            <a:off x="8569889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dirty="0">
                <a:hlinkClick r:id="rId3"/>
              </a:rPr>
              <a:t>indatastod@trafikverket.se</a:t>
            </a:r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965FA93-771F-44C0-ACBD-19526A483631}"/>
              </a:ext>
            </a:extLst>
          </p:cNvPr>
          <p:cNvSpPr txBox="1"/>
          <p:nvPr/>
        </p:nvSpPr>
        <p:spPr>
          <a:xfrm>
            <a:off x="0" y="6380282"/>
            <a:ext cx="3782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Maj/juni 2026</a:t>
            </a:r>
          </a:p>
          <a:p>
            <a:r>
              <a:rPr lang="sv-SE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Konfidentialitetsnivå</a:t>
            </a:r>
            <a:r>
              <a:rPr lang="sv-S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1 – Ej känsligt</a:t>
            </a:r>
          </a:p>
        </p:txBody>
      </p:sp>
      <p:sp>
        <p:nvSpPr>
          <p:cNvPr id="10" name="Rubrik 6">
            <a:extLst>
              <a:ext uri="{FF2B5EF4-FFF2-40B4-BE49-F238E27FC236}">
                <a16:creationId xmlns:a16="http://schemas.microsoft.com/office/drawing/2014/main" id="{DD254360-D36C-4A25-BEC8-AA0F2DEA94F4}"/>
              </a:ext>
            </a:extLst>
          </p:cNvPr>
          <p:cNvSpPr txBox="1">
            <a:spLocks/>
          </p:cNvSpPr>
          <p:nvPr/>
        </p:nvSpPr>
        <p:spPr>
          <a:xfrm>
            <a:off x="886219" y="1660780"/>
            <a:ext cx="9733597" cy="61509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baseline="0">
                <a:solidFill>
                  <a:srgbClr val="E27F00"/>
                </a:solidFill>
                <a:latin typeface="Bell Gothic Black"/>
                <a:ea typeface="ＭＳ Ｐゴシック" pitchFamily="31" charset="-128"/>
                <a:cs typeface="Bell Gothic Black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pPr algn="l"/>
            <a:r>
              <a:rPr lang="sv-SE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Trafikregler i NVDB - ärendeflöde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961645A-AD3C-46AB-90BE-74EF68ECEFC9}"/>
              </a:ext>
            </a:extLst>
          </p:cNvPr>
          <p:cNvSpPr/>
          <p:nvPr/>
        </p:nvSpPr>
        <p:spPr>
          <a:xfrm>
            <a:off x="1050132" y="2473073"/>
            <a:ext cx="2011740" cy="3620489"/>
          </a:xfrm>
          <a:prstGeom prst="rect">
            <a:avLst/>
          </a:prstGeom>
          <a:noFill/>
          <a:ln>
            <a:solidFill>
              <a:srgbClr val="E2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39" name="Grupp 38">
            <a:extLst>
              <a:ext uri="{FF2B5EF4-FFF2-40B4-BE49-F238E27FC236}">
                <a16:creationId xmlns:a16="http://schemas.microsoft.com/office/drawing/2014/main" id="{387FB212-6292-46A5-A1D0-FA135CF41058}"/>
              </a:ext>
            </a:extLst>
          </p:cNvPr>
          <p:cNvGrpSpPr/>
          <p:nvPr/>
        </p:nvGrpSpPr>
        <p:grpSpPr>
          <a:xfrm>
            <a:off x="1359826" y="2708385"/>
            <a:ext cx="1430141" cy="3070247"/>
            <a:chOff x="1359826" y="2708385"/>
            <a:chExt cx="1430141" cy="3070247"/>
          </a:xfrm>
        </p:grpSpPr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6042BF0D-1E28-47A6-BB11-C3BA1BFF1C5A}"/>
                </a:ext>
              </a:extLst>
            </p:cNvPr>
            <p:cNvSpPr txBox="1"/>
            <p:nvPr/>
          </p:nvSpPr>
          <p:spPr>
            <a:xfrm>
              <a:off x="1383975" y="2708385"/>
              <a:ext cx="1405992" cy="560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600" b="1" dirty="0"/>
                <a:t>Beslutande </a:t>
              </a:r>
              <a:br>
                <a:rPr lang="sv-SE" sz="1600" b="1" dirty="0"/>
              </a:br>
              <a:r>
                <a:rPr lang="sv-SE" sz="1600" b="1" dirty="0"/>
                <a:t>myndighet</a:t>
              </a:r>
            </a:p>
          </p:txBody>
        </p: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6EBFB5A1-6C83-40C0-8B96-9FD44FA6D2B0}"/>
                </a:ext>
              </a:extLst>
            </p:cNvPr>
            <p:cNvSpPr txBox="1"/>
            <p:nvPr/>
          </p:nvSpPr>
          <p:spPr>
            <a:xfrm>
              <a:off x="1405913" y="3615286"/>
              <a:ext cx="1346485" cy="2653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/>
                <a:t>Trafikföreskrifter</a:t>
              </a:r>
            </a:p>
          </p:txBody>
        </p:sp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E77AF51C-57FA-4AC9-A5E6-D1C389A66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16" r="3003" b="1783"/>
            <a:stretch/>
          </p:blipFill>
          <p:spPr>
            <a:xfrm>
              <a:off x="1359826" y="3915944"/>
              <a:ext cx="1392352" cy="18626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48EB786B-2B3A-44D9-86D8-60226079450D}"/>
              </a:ext>
            </a:extLst>
          </p:cNvPr>
          <p:cNvGrpSpPr/>
          <p:nvPr/>
        </p:nvGrpSpPr>
        <p:grpSpPr>
          <a:xfrm>
            <a:off x="6891701" y="4301038"/>
            <a:ext cx="1911109" cy="954774"/>
            <a:chOff x="6891701" y="4301038"/>
            <a:chExt cx="1911109" cy="954774"/>
          </a:xfrm>
        </p:grpSpPr>
        <p:cxnSp>
          <p:nvCxnSpPr>
            <p:cNvPr id="28" name="Rak pilkoppling 27">
              <a:extLst>
                <a:ext uri="{FF2B5EF4-FFF2-40B4-BE49-F238E27FC236}">
                  <a16:creationId xmlns:a16="http://schemas.microsoft.com/office/drawing/2014/main" id="{62D75370-5F45-4D16-939F-80563BE29E4A}"/>
                </a:ext>
              </a:extLst>
            </p:cNvPr>
            <p:cNvCxnSpPr>
              <a:cxnSpLocks/>
              <a:stCxn id="15" idx="3"/>
              <a:endCxn id="16" idx="1"/>
            </p:cNvCxnSpPr>
            <p:nvPr/>
          </p:nvCxnSpPr>
          <p:spPr>
            <a:xfrm flipV="1">
              <a:off x="6891701" y="4301038"/>
              <a:ext cx="1911109" cy="954774"/>
            </a:xfrm>
            <a:prstGeom prst="straightConnector1">
              <a:avLst/>
            </a:prstGeom>
            <a:ln w="57150">
              <a:solidFill>
                <a:srgbClr val="E27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Ellips 69">
              <a:extLst>
                <a:ext uri="{FF2B5EF4-FFF2-40B4-BE49-F238E27FC236}">
                  <a16:creationId xmlns:a16="http://schemas.microsoft.com/office/drawing/2014/main" id="{FC66BCDC-D461-4341-BC3B-2C1935C04F14}"/>
                </a:ext>
              </a:extLst>
            </p:cNvPr>
            <p:cNvSpPr/>
            <p:nvPr/>
          </p:nvSpPr>
          <p:spPr>
            <a:xfrm>
              <a:off x="7331077" y="4569906"/>
              <a:ext cx="1278310" cy="60640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00" b="1" i="0" strike="noStrike" kern="1200" cap="none" spc="0" normalizeH="0" baseline="0" noProof="0" dirty="0">
                  <a:ln>
                    <a:noFill/>
                  </a:ln>
                  <a:solidFill>
                    <a:srgbClr val="2123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Hämtning</a:t>
              </a:r>
              <a:br>
                <a:rPr kumimoji="0" lang="sv-SE" sz="900" b="1" i="0" strike="noStrike" kern="1200" cap="none" spc="0" normalizeH="0" baseline="0" noProof="0" dirty="0">
                  <a:ln>
                    <a:noFill/>
                  </a:ln>
                  <a:solidFill>
                    <a:srgbClr val="2123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sv-SE" sz="900" b="1" i="0" strike="noStrike" kern="1200" cap="none" spc="0" normalizeH="0" baseline="0" noProof="0" dirty="0">
                  <a:ln>
                    <a:noFill/>
                  </a:ln>
                  <a:solidFill>
                    <a:srgbClr val="2123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 g/vecka</a:t>
              </a:r>
            </a:p>
          </p:txBody>
        </p:sp>
      </p:grpSp>
      <p:grpSp>
        <p:nvGrpSpPr>
          <p:cNvPr id="44" name="Grupp 43">
            <a:extLst>
              <a:ext uri="{FF2B5EF4-FFF2-40B4-BE49-F238E27FC236}">
                <a16:creationId xmlns:a16="http://schemas.microsoft.com/office/drawing/2014/main" id="{735D5398-0FBF-4F29-B182-89E4E4083132}"/>
              </a:ext>
            </a:extLst>
          </p:cNvPr>
          <p:cNvGrpSpPr/>
          <p:nvPr/>
        </p:nvGrpSpPr>
        <p:grpSpPr>
          <a:xfrm>
            <a:off x="3061872" y="2473073"/>
            <a:ext cx="3834220" cy="3648431"/>
            <a:chOff x="3061872" y="2473073"/>
            <a:chExt cx="3834220" cy="3648431"/>
          </a:xfrm>
        </p:grpSpPr>
        <p:grpSp>
          <p:nvGrpSpPr>
            <p:cNvPr id="40" name="Grupp 39">
              <a:extLst>
                <a:ext uri="{FF2B5EF4-FFF2-40B4-BE49-F238E27FC236}">
                  <a16:creationId xmlns:a16="http://schemas.microsoft.com/office/drawing/2014/main" id="{84119770-FAB4-420D-BE8A-B379F960C6B7}"/>
                </a:ext>
              </a:extLst>
            </p:cNvPr>
            <p:cNvGrpSpPr/>
            <p:nvPr/>
          </p:nvGrpSpPr>
          <p:grpSpPr>
            <a:xfrm>
              <a:off x="3061872" y="2473073"/>
              <a:ext cx="3834220" cy="1917046"/>
              <a:chOff x="3061872" y="2473073"/>
              <a:chExt cx="3834220" cy="1917046"/>
            </a:xfrm>
          </p:grpSpPr>
          <p:cxnSp>
            <p:nvCxnSpPr>
              <p:cNvPr id="27" name="Rak pilkoppling 26">
                <a:extLst>
                  <a:ext uri="{FF2B5EF4-FFF2-40B4-BE49-F238E27FC236}">
                    <a16:creationId xmlns:a16="http://schemas.microsoft.com/office/drawing/2014/main" id="{4CEE4D09-4BF9-440F-8C88-4C525A753910}"/>
                  </a:ext>
                </a:extLst>
              </p:cNvPr>
              <p:cNvCxnSpPr>
                <a:cxnSpLocks/>
                <a:stCxn id="24" idx="2"/>
                <a:endCxn id="15" idx="0"/>
              </p:cNvCxnSpPr>
              <p:nvPr/>
            </p:nvCxnSpPr>
            <p:spPr>
              <a:xfrm flipH="1">
                <a:off x="5926210" y="4023665"/>
                <a:ext cx="3634" cy="366454"/>
              </a:xfrm>
              <a:prstGeom prst="straightConnector1">
                <a:avLst/>
              </a:prstGeom>
              <a:ln w="57150">
                <a:solidFill>
                  <a:srgbClr val="E27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upp 32">
                <a:extLst>
                  <a:ext uri="{FF2B5EF4-FFF2-40B4-BE49-F238E27FC236}">
                    <a16:creationId xmlns:a16="http://schemas.microsoft.com/office/drawing/2014/main" id="{05B59397-AF95-4D17-9F8E-2EFA86749990}"/>
                  </a:ext>
                </a:extLst>
              </p:cNvPr>
              <p:cNvGrpSpPr/>
              <p:nvPr/>
            </p:nvGrpSpPr>
            <p:grpSpPr>
              <a:xfrm>
                <a:off x="3061872" y="2473073"/>
                <a:ext cx="3834220" cy="1810245"/>
                <a:chOff x="3061872" y="2473073"/>
                <a:chExt cx="3834220" cy="1810245"/>
              </a:xfrm>
            </p:grpSpPr>
            <p:grpSp>
              <p:nvGrpSpPr>
                <p:cNvPr id="80" name="Grupp 79">
                  <a:extLst>
                    <a:ext uri="{FF2B5EF4-FFF2-40B4-BE49-F238E27FC236}">
                      <a16:creationId xmlns:a16="http://schemas.microsoft.com/office/drawing/2014/main" id="{2B359DE0-1EFC-44B7-B5BC-C83F04B647E9}"/>
                    </a:ext>
                  </a:extLst>
                </p:cNvPr>
                <p:cNvGrpSpPr/>
                <p:nvPr/>
              </p:nvGrpSpPr>
              <p:grpSpPr>
                <a:xfrm>
                  <a:off x="4963596" y="2473073"/>
                  <a:ext cx="1932496" cy="1550592"/>
                  <a:chOff x="6695573" y="4420925"/>
                  <a:chExt cx="1932496" cy="1550592"/>
                </a:xfrm>
                <a:noFill/>
              </p:grpSpPr>
              <p:sp>
                <p:nvSpPr>
                  <p:cNvPr id="24" name="Rektangel 23">
                    <a:extLst>
                      <a:ext uri="{FF2B5EF4-FFF2-40B4-BE49-F238E27FC236}">
                        <a16:creationId xmlns:a16="http://schemas.microsoft.com/office/drawing/2014/main" id="{F56CC7D5-DBE7-4140-BE93-A6E592E60C84}"/>
                      </a:ext>
                    </a:extLst>
                  </p:cNvPr>
                  <p:cNvSpPr/>
                  <p:nvPr/>
                </p:nvSpPr>
                <p:spPr>
                  <a:xfrm>
                    <a:off x="6695573" y="4420925"/>
                    <a:ext cx="1932496" cy="1550592"/>
                  </a:xfrm>
                  <a:prstGeom prst="rect">
                    <a:avLst/>
                  </a:prstGeom>
                  <a:grpFill/>
                  <a:ln>
                    <a:solidFill>
                      <a:srgbClr val="E27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 dirty="0"/>
                  </a:p>
                </p:txBody>
              </p:sp>
              <p:pic>
                <p:nvPicPr>
                  <p:cNvPr id="25" name="Bildobjekt 24">
                    <a:extLst>
                      <a:ext uri="{FF2B5EF4-FFF2-40B4-BE49-F238E27FC236}">
                        <a16:creationId xmlns:a16="http://schemas.microsoft.com/office/drawing/2014/main" id="{E6E90FB5-2C61-40A4-A840-FF515F0623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058418" y="4950458"/>
                    <a:ext cx="1199538" cy="901666"/>
                  </a:xfrm>
                  <a:prstGeom prst="rect">
                    <a:avLst/>
                  </a:prstGeom>
                  <a:grpFill/>
                  <a:ln>
                    <a:solidFill>
                      <a:schemeClr val="accent2"/>
                    </a:solidFill>
                  </a:ln>
                </p:spPr>
              </p:pic>
              <p:sp>
                <p:nvSpPr>
                  <p:cNvPr id="26" name="textruta 25">
                    <a:extLst>
                      <a:ext uri="{FF2B5EF4-FFF2-40B4-BE49-F238E27FC236}">
                        <a16:creationId xmlns:a16="http://schemas.microsoft.com/office/drawing/2014/main" id="{64DE5F9C-B898-45D0-8F51-2856E43346A8}"/>
                      </a:ext>
                    </a:extLst>
                  </p:cNvPr>
                  <p:cNvSpPr txBox="1"/>
                  <p:nvPr/>
                </p:nvSpPr>
                <p:spPr>
                  <a:xfrm>
                    <a:off x="6896911" y="4474713"/>
                    <a:ext cx="1487907" cy="461665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sv-SE" sz="1200" dirty="0"/>
                      <a:t>BTR-information</a:t>
                    </a:r>
                    <a:br>
                      <a:rPr lang="sv-SE" sz="1200" dirty="0"/>
                    </a:br>
                    <a:r>
                      <a:rPr lang="sv-SE" sz="1200" dirty="0"/>
                      <a:t>Vägnätsanknytning</a:t>
                    </a:r>
                  </a:p>
                </p:txBody>
              </p:sp>
            </p:grpSp>
            <p:cxnSp>
              <p:nvCxnSpPr>
                <p:cNvPr id="30" name="Rak pilkoppling 29">
                  <a:extLst>
                    <a:ext uri="{FF2B5EF4-FFF2-40B4-BE49-F238E27FC236}">
                      <a16:creationId xmlns:a16="http://schemas.microsoft.com/office/drawing/2014/main" id="{79029BCC-8721-4398-A734-EBDD02F64425}"/>
                    </a:ext>
                  </a:extLst>
                </p:cNvPr>
                <p:cNvCxnSpPr>
                  <a:cxnSpLocks/>
                  <a:stCxn id="14" idx="3"/>
                  <a:endCxn id="24" idx="1"/>
                </p:cNvCxnSpPr>
                <p:nvPr/>
              </p:nvCxnSpPr>
              <p:spPr>
                <a:xfrm flipV="1">
                  <a:off x="3061872" y="3248369"/>
                  <a:ext cx="1901724" cy="1034949"/>
                </a:xfrm>
                <a:prstGeom prst="straightConnector1">
                  <a:avLst/>
                </a:prstGeom>
                <a:ln w="57150">
                  <a:solidFill>
                    <a:srgbClr val="E27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Ellips 56">
                  <a:extLst>
                    <a:ext uri="{FF2B5EF4-FFF2-40B4-BE49-F238E27FC236}">
                      <a16:creationId xmlns:a16="http://schemas.microsoft.com/office/drawing/2014/main" id="{8EE15D34-6BD1-4CBA-B6E4-6D450C165D4A}"/>
                    </a:ext>
                  </a:extLst>
                </p:cNvPr>
                <p:cNvSpPr/>
                <p:nvPr/>
              </p:nvSpPr>
              <p:spPr>
                <a:xfrm>
                  <a:off x="3272712" y="2988527"/>
                  <a:ext cx="1291438" cy="95978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v-SE" sz="900" b="0" i="0" u="sng" strike="noStrike" kern="1200" cap="none" spc="0" normalizeH="0" baseline="0" noProof="0" dirty="0">
                      <a:ln>
                        <a:noFill/>
                      </a:ln>
                      <a:solidFill>
                        <a:srgbClr val="212324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Med </a:t>
                  </a:r>
                  <a:r>
                    <a:rPr kumimoji="0" lang="sv-SE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12324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IT-stöd för utformning av föreskrifter</a:t>
                  </a: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sv-SE" sz="900" dirty="0">
                      <a:solidFill>
                        <a:srgbClr val="21232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(LTF-system)</a:t>
                  </a:r>
                  <a:endParaRPr kumimoji="0" lang="sv-S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23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597D4CEA-EC46-4DB8-9D35-068E6403055D}"/>
                </a:ext>
              </a:extLst>
            </p:cNvPr>
            <p:cNvSpPr/>
            <p:nvPr/>
          </p:nvSpPr>
          <p:spPr>
            <a:xfrm>
              <a:off x="4960719" y="4390119"/>
              <a:ext cx="1930982" cy="1731385"/>
            </a:xfrm>
            <a:prstGeom prst="rect">
              <a:avLst/>
            </a:prstGeom>
            <a:noFill/>
            <a:ln>
              <a:solidFill>
                <a:srgbClr val="E2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4A20A035-3D1D-45CD-8208-EC305F0A16BD}"/>
              </a:ext>
            </a:extLst>
          </p:cNvPr>
          <p:cNvGrpSpPr/>
          <p:nvPr/>
        </p:nvGrpSpPr>
        <p:grpSpPr>
          <a:xfrm>
            <a:off x="5227844" y="4517731"/>
            <a:ext cx="1342488" cy="1337533"/>
            <a:chOff x="5227844" y="4467723"/>
            <a:chExt cx="1342488" cy="1337533"/>
          </a:xfrm>
        </p:grpSpPr>
        <p:sp>
          <p:nvSpPr>
            <p:cNvPr id="13" name="Cylinder 12">
              <a:extLst>
                <a:ext uri="{FF2B5EF4-FFF2-40B4-BE49-F238E27FC236}">
                  <a16:creationId xmlns:a16="http://schemas.microsoft.com/office/drawing/2014/main" id="{12657258-E15C-41C0-BD9A-4C8F761F0FF8}"/>
                </a:ext>
              </a:extLst>
            </p:cNvPr>
            <p:cNvSpPr/>
            <p:nvPr/>
          </p:nvSpPr>
          <p:spPr>
            <a:xfrm>
              <a:off x="5356980" y="4954823"/>
              <a:ext cx="1084217" cy="850433"/>
            </a:xfrm>
            <a:prstGeom prst="can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>
                  <a:solidFill>
                    <a:schemeClr val="tx1"/>
                  </a:solidFill>
                </a:rPr>
                <a:t>STFS</a:t>
              </a:r>
            </a:p>
          </p:txBody>
        </p:sp>
        <p:pic>
          <p:nvPicPr>
            <p:cNvPr id="84" name="Bildobjekt 83">
              <a:extLst>
                <a:ext uri="{FF2B5EF4-FFF2-40B4-BE49-F238E27FC236}">
                  <a16:creationId xmlns:a16="http://schemas.microsoft.com/office/drawing/2014/main" id="{7CEDCAC8-D008-459F-8332-985E2B792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27844" y="4467723"/>
              <a:ext cx="1342488" cy="365455"/>
            </a:xfrm>
            <a:prstGeom prst="rect">
              <a:avLst/>
            </a:prstGeom>
          </p:spPr>
        </p:pic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88E9FB91-E5AB-4897-B9D2-F627FB630FED}"/>
              </a:ext>
            </a:extLst>
          </p:cNvPr>
          <p:cNvGrpSpPr/>
          <p:nvPr/>
        </p:nvGrpSpPr>
        <p:grpSpPr>
          <a:xfrm>
            <a:off x="6525979" y="2473074"/>
            <a:ext cx="4129982" cy="3655927"/>
            <a:chOff x="6525979" y="2473074"/>
            <a:chExt cx="4129982" cy="3655927"/>
          </a:xfrm>
        </p:grpSpPr>
        <p:grpSp>
          <p:nvGrpSpPr>
            <p:cNvPr id="2" name="Grupp 1">
              <a:extLst>
                <a:ext uri="{FF2B5EF4-FFF2-40B4-BE49-F238E27FC236}">
                  <a16:creationId xmlns:a16="http://schemas.microsoft.com/office/drawing/2014/main" id="{BC77474D-93AD-440F-A6A0-9E4918121E0B}"/>
                </a:ext>
              </a:extLst>
            </p:cNvPr>
            <p:cNvGrpSpPr/>
            <p:nvPr/>
          </p:nvGrpSpPr>
          <p:grpSpPr>
            <a:xfrm>
              <a:off x="8802810" y="2473074"/>
              <a:ext cx="1853151" cy="3655927"/>
              <a:chOff x="7852936" y="2120236"/>
              <a:chExt cx="1853151" cy="2991480"/>
            </a:xfrm>
          </p:grpSpPr>
          <p:grpSp>
            <p:nvGrpSpPr>
              <p:cNvPr id="69" name="Grupp 68">
                <a:extLst>
                  <a:ext uri="{FF2B5EF4-FFF2-40B4-BE49-F238E27FC236}">
                    <a16:creationId xmlns:a16="http://schemas.microsoft.com/office/drawing/2014/main" id="{AC92DD86-64DC-4523-90D4-03E052A342D2}"/>
                  </a:ext>
                </a:extLst>
              </p:cNvPr>
              <p:cNvGrpSpPr/>
              <p:nvPr/>
            </p:nvGrpSpPr>
            <p:grpSpPr>
              <a:xfrm>
                <a:off x="7852936" y="2120236"/>
                <a:ext cx="1853151" cy="2991480"/>
                <a:chOff x="9586445" y="1844683"/>
                <a:chExt cx="1853151" cy="2991481"/>
              </a:xfrm>
            </p:grpSpPr>
            <p:sp>
              <p:nvSpPr>
                <p:cNvPr id="16" name="Rektangel 15">
                  <a:extLst>
                    <a:ext uri="{FF2B5EF4-FFF2-40B4-BE49-F238E27FC236}">
                      <a16:creationId xmlns:a16="http://schemas.microsoft.com/office/drawing/2014/main" id="{5DA3B1B6-7B45-4C44-97B8-3A5CBBAC1B81}"/>
                    </a:ext>
                  </a:extLst>
                </p:cNvPr>
                <p:cNvSpPr/>
                <p:nvPr/>
              </p:nvSpPr>
              <p:spPr>
                <a:xfrm>
                  <a:off x="9586445" y="1844683"/>
                  <a:ext cx="1853151" cy="2991481"/>
                </a:xfrm>
                <a:prstGeom prst="rect">
                  <a:avLst/>
                </a:prstGeom>
                <a:noFill/>
                <a:ln>
                  <a:solidFill>
                    <a:srgbClr val="E2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 dirty="0"/>
                </a:p>
              </p:txBody>
            </p:sp>
            <p:sp>
              <p:nvSpPr>
                <p:cNvPr id="12" name="Cylinder 11">
                  <a:extLst>
                    <a:ext uri="{FF2B5EF4-FFF2-40B4-BE49-F238E27FC236}">
                      <a16:creationId xmlns:a16="http://schemas.microsoft.com/office/drawing/2014/main" id="{0A6EDAD5-1553-4900-A0EE-96300AD7360F}"/>
                    </a:ext>
                  </a:extLst>
                </p:cNvPr>
                <p:cNvSpPr/>
                <p:nvPr/>
              </p:nvSpPr>
              <p:spPr>
                <a:xfrm>
                  <a:off x="9883317" y="2936954"/>
                  <a:ext cx="1296000" cy="1355030"/>
                </a:xfrm>
                <a:prstGeom prst="can">
                  <a:avLst/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v-SE" b="1" dirty="0">
                      <a:solidFill>
                        <a:schemeClr val="tx1"/>
                      </a:solidFill>
                    </a:rPr>
                    <a:t>NVDB</a:t>
                  </a:r>
                </a:p>
              </p:txBody>
            </p:sp>
          </p:grpSp>
          <p:pic>
            <p:nvPicPr>
              <p:cNvPr id="86" name="Bildobjekt 85">
                <a:extLst>
                  <a:ext uri="{FF2B5EF4-FFF2-40B4-BE49-F238E27FC236}">
                    <a16:creationId xmlns:a16="http://schemas.microsoft.com/office/drawing/2014/main" id="{40440127-8A78-4A99-8C8F-F4565F224F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89595" y="2306349"/>
                <a:ext cx="1427215" cy="471315"/>
              </a:xfrm>
              <a:prstGeom prst="rect">
                <a:avLst/>
              </a:prstGeom>
            </p:spPr>
          </p:pic>
        </p:grpSp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39DB0983-61DC-48E7-BCF9-F4FEE12BA26D}"/>
                </a:ext>
              </a:extLst>
            </p:cNvPr>
            <p:cNvGrpSpPr/>
            <p:nvPr/>
          </p:nvGrpSpPr>
          <p:grpSpPr>
            <a:xfrm>
              <a:off x="6525979" y="3453439"/>
              <a:ext cx="2872966" cy="514643"/>
              <a:chOff x="6525979" y="3477257"/>
              <a:chExt cx="2872966" cy="514643"/>
            </a:xfrm>
          </p:grpSpPr>
          <p:cxnSp>
            <p:nvCxnSpPr>
              <p:cNvPr id="31" name="Rak pilkoppling 30">
                <a:extLst>
                  <a:ext uri="{FF2B5EF4-FFF2-40B4-BE49-F238E27FC236}">
                    <a16:creationId xmlns:a16="http://schemas.microsoft.com/office/drawing/2014/main" id="{62ED8905-983F-4F23-9B11-815BBDCAA1F3}"/>
                  </a:ext>
                </a:extLst>
              </p:cNvPr>
              <p:cNvCxnSpPr>
                <a:cxnSpLocks/>
                <a:stCxn id="25" idx="3"/>
              </p:cNvCxnSpPr>
              <p:nvPr/>
            </p:nvCxnSpPr>
            <p:spPr>
              <a:xfrm>
                <a:off x="6525979" y="3477257"/>
                <a:ext cx="2872966" cy="514643"/>
              </a:xfrm>
              <a:prstGeom prst="straightConnector1">
                <a:avLst/>
              </a:prstGeom>
              <a:ln w="15875">
                <a:solidFill>
                  <a:schemeClr val="tx2"/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ruta 35">
                <a:extLst>
                  <a:ext uri="{FF2B5EF4-FFF2-40B4-BE49-F238E27FC236}">
                    <a16:creationId xmlns:a16="http://schemas.microsoft.com/office/drawing/2014/main" id="{DF116D07-892D-4DDF-9943-75C8D6837953}"/>
                  </a:ext>
                </a:extLst>
              </p:cNvPr>
              <p:cNvSpPr txBox="1"/>
              <p:nvPr/>
            </p:nvSpPr>
            <p:spPr>
              <a:xfrm rot="607697">
                <a:off x="6997104" y="3503981"/>
                <a:ext cx="176843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900" dirty="0"/>
                  <a:t>NVDB:s vägnät i LTF-systemet</a:t>
                </a:r>
              </a:p>
            </p:txBody>
          </p:sp>
        </p:grp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F454320D-5334-4874-A2FD-EDAF6847427C}"/>
              </a:ext>
            </a:extLst>
          </p:cNvPr>
          <p:cNvGrpSpPr/>
          <p:nvPr/>
        </p:nvGrpSpPr>
        <p:grpSpPr>
          <a:xfrm>
            <a:off x="3061872" y="4283318"/>
            <a:ext cx="1898847" cy="1267114"/>
            <a:chOff x="3061872" y="4283318"/>
            <a:chExt cx="1898847" cy="1267114"/>
          </a:xfrm>
        </p:grpSpPr>
        <p:cxnSp>
          <p:nvCxnSpPr>
            <p:cNvPr id="29" name="Rak pilkoppling 28">
              <a:extLst>
                <a:ext uri="{FF2B5EF4-FFF2-40B4-BE49-F238E27FC236}">
                  <a16:creationId xmlns:a16="http://schemas.microsoft.com/office/drawing/2014/main" id="{11952A86-EC5D-4A51-ACB0-B93C42E8E4DA}"/>
                </a:ext>
              </a:extLst>
            </p:cNvPr>
            <p:cNvCxnSpPr>
              <a:cxnSpLocks/>
              <a:stCxn id="14" idx="3"/>
              <a:endCxn id="15" idx="1"/>
            </p:cNvCxnSpPr>
            <p:nvPr/>
          </p:nvCxnSpPr>
          <p:spPr>
            <a:xfrm>
              <a:off x="3061872" y="4283318"/>
              <a:ext cx="1898847" cy="972494"/>
            </a:xfrm>
            <a:prstGeom prst="straightConnector1">
              <a:avLst/>
            </a:prstGeom>
            <a:ln w="57150">
              <a:solidFill>
                <a:srgbClr val="E27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Ellips 55">
              <a:extLst>
                <a:ext uri="{FF2B5EF4-FFF2-40B4-BE49-F238E27FC236}">
                  <a16:creationId xmlns:a16="http://schemas.microsoft.com/office/drawing/2014/main" id="{2F808885-F62D-4CBD-8527-90A221F16EA1}"/>
                </a:ext>
              </a:extLst>
            </p:cNvPr>
            <p:cNvSpPr/>
            <p:nvPr/>
          </p:nvSpPr>
          <p:spPr>
            <a:xfrm>
              <a:off x="3303394" y="4615649"/>
              <a:ext cx="1278310" cy="93478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00" b="0" i="0" u="sng" strike="noStrike" kern="1200" cap="none" spc="0" normalizeH="0" baseline="0" noProof="0" dirty="0">
                  <a:ln>
                    <a:noFill/>
                  </a:ln>
                  <a:solidFill>
                    <a:srgbClr val="2123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Utan</a:t>
              </a:r>
              <a:r>
                <a:rPr kumimoji="0" lang="sv-S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123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IT-stöd för utformning av föreskrifter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900" dirty="0">
                  <a:solidFill>
                    <a:srgbClr val="2123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(STFS webb)</a:t>
              </a:r>
              <a:endPara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2123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84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1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5A56E023-8A30-4F78-BC3C-64FB6BC75F41}"/>
    </a:ext>
  </a:extLst>
</a:theme>
</file>

<file path=ppt/theme/theme2.xml><?xml version="1.0" encoding="utf-8"?>
<a:theme xmlns:a="http://schemas.openxmlformats.org/drawingml/2006/main" name="2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D4A4AB15-BA20-43F8-8468-5709253D5ED5}"/>
    </a:ext>
  </a:extLst>
</a:theme>
</file>

<file path=ppt/theme/theme3.xml><?xml version="1.0" encoding="utf-8"?>
<a:theme xmlns:a="http://schemas.openxmlformats.org/drawingml/2006/main" name="2_Ämne/tema namn på talare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368154D1-D5B3-46D9-8553-62F6A175A82A}"/>
    </a:ext>
  </a:extLst>
</a:theme>
</file>

<file path=ppt/theme/theme4.xml><?xml version="1.0" encoding="utf-8"?>
<a:theme xmlns:a="http://schemas.openxmlformats.org/drawingml/2006/main" name="1_Office-tema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8F83B684-922C-408B-B96C-417D8F10B384}"/>
    </a:ext>
  </a:extLst>
</a:theme>
</file>

<file path=ppt/theme/theme5.xml><?xml version="1.0" encoding="utf-8"?>
<a:theme xmlns:a="http://schemas.openxmlformats.org/drawingml/2006/main" name="LANTMÄTERIET">
  <a:themeElements>
    <a:clrScheme name="Lantmäteriet">
      <a:dk1>
        <a:sysClr val="windowText" lastClr="000000"/>
      </a:dk1>
      <a:lt1>
        <a:sysClr val="window" lastClr="FFFFFF"/>
      </a:lt1>
      <a:dk2>
        <a:srgbClr val="000000"/>
      </a:dk2>
      <a:lt2>
        <a:srgbClr val="E40427"/>
      </a:lt2>
      <a:accent1>
        <a:srgbClr val="7AB800"/>
      </a:accent1>
      <a:accent2>
        <a:srgbClr val="2D7CAD"/>
      </a:accent2>
      <a:accent3>
        <a:srgbClr val="8455A1"/>
      </a:accent3>
      <a:accent4>
        <a:srgbClr val="EF8604"/>
      </a:accent4>
      <a:accent5>
        <a:srgbClr val="000000"/>
      </a:accent5>
      <a:accent6>
        <a:srgbClr val="000000"/>
      </a:accent6>
      <a:hlink>
        <a:srgbClr val="AEABAB"/>
      </a:hlink>
      <a:folHlink>
        <a:srgbClr val="AEABAB"/>
      </a:folHlink>
    </a:clrScheme>
    <a:fontScheme name="Lantmäteri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tmäteriet-mall-2025.pptx" id="{5F2BE519-A223-4F5F-81D9-31639A0E1DDE}" vid="{F40EF680-2541-457C-912E-B75C9AD2026D}"/>
    </a:ext>
  </a:extLst>
</a:theme>
</file>

<file path=ppt/theme/theme6.xml><?xml version="1.0" encoding="utf-8"?>
<a:theme xmlns:a="http://schemas.openxmlformats.org/drawingml/2006/main" name="1_LANTMÄTERIET">
  <a:themeElements>
    <a:clrScheme name="Lantmäteriet">
      <a:dk1>
        <a:sysClr val="windowText" lastClr="000000"/>
      </a:dk1>
      <a:lt1>
        <a:sysClr val="window" lastClr="FFFFFF"/>
      </a:lt1>
      <a:dk2>
        <a:srgbClr val="000000"/>
      </a:dk2>
      <a:lt2>
        <a:srgbClr val="E40427"/>
      </a:lt2>
      <a:accent1>
        <a:srgbClr val="7AB800"/>
      </a:accent1>
      <a:accent2>
        <a:srgbClr val="2D7CAD"/>
      </a:accent2>
      <a:accent3>
        <a:srgbClr val="8455A1"/>
      </a:accent3>
      <a:accent4>
        <a:srgbClr val="EF8604"/>
      </a:accent4>
      <a:accent5>
        <a:srgbClr val="000000"/>
      </a:accent5>
      <a:accent6>
        <a:srgbClr val="000000"/>
      </a:accent6>
      <a:hlink>
        <a:srgbClr val="AEABAB"/>
      </a:hlink>
      <a:folHlink>
        <a:srgbClr val="AEABAB"/>
      </a:folHlink>
    </a:clrScheme>
    <a:fontScheme name="Lantmäteri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tmäteriet-mall-2025.pptx" id="{5F2BE519-A223-4F5F-81D9-31639A0E1DDE}" vid="{F40EF680-2541-457C-912E-B75C9AD2026D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datum_x0020_NY xmlns="Trafikverket">2021-10-20T22:00:00+00:00</Dokumentdatum_x0020_NY>
    <Skapat_x0020_av_x0020_NY xmlns="Trafikverket">Göransson Staffan, UHvädi Konsult</Skapat_x0020_av_x0020_NY>
    <TRVversionNY xmlns="Trafikverket">0.2</TRVversionNY>
    <TaxCatchAll xmlns="a0fc29a5-e8c2-4770-ab5a-0e35f67373e1">
      <Value>28</Value>
    </TaxCatchAll>
    <TrvUploadedDocumentTypeTaxHTField0 xmlns="a0fc29a5-e8c2-4770-ab5a-0e35f67373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ARBETSMATERIAL</TermName>
          <TermId xmlns="http://schemas.microsoft.com/office/infopath/2007/PartnerControls">a2894791-a90f-4fd8-bd38-5426c743cb42</TermId>
        </TermInfo>
      </Terms>
    </TrvUploadedDocumentTypeTaxHTField0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Uppladdat arbetsrumsdokument" ma:contentTypeID="0x0101002EE44F411E754ABAB6EB27FC7D8442BF00FBDC29B7F7B140FA848AB6ABEF7636D900F1895E12A6F3C849A0714188E5B04942" ma:contentTypeVersion="4" ma:contentTypeDescription="Skapa ett nytt dokument." ma:contentTypeScope="" ma:versionID="f35f253959b37b378d76142c8d407235">
  <xsd:schema xmlns:xsd="http://www.w3.org/2001/XMLSchema" xmlns:xs="http://www.w3.org/2001/XMLSchema" xmlns:p="http://schemas.microsoft.com/office/2006/metadata/properties" xmlns:ns1="Trafikverket" xmlns:ns3="a0fc29a5-e8c2-4770-ab5a-0e35f67373e1" targetNamespace="http://schemas.microsoft.com/office/2006/metadata/properties" ma:root="true" ma:fieldsID="d23bc5663fae010e8ff40bf66f6a8bbb" ns1:_="" ns3:_="">
    <xsd:import namespace="Trafikverket"/>
    <xsd:import namespace="a0fc29a5-e8c2-4770-ab5a-0e35f67373e1"/>
    <xsd:element name="properties">
      <xsd:complexType>
        <xsd:sequence>
          <xsd:element name="documentManagement">
            <xsd:complexType>
              <xsd:all>
                <xsd:element ref="ns1:Skapat_x0020_av_x0020_NY"/>
                <xsd:element ref="ns1:Dokumentdatum_x0020_NY"/>
                <xsd:element ref="ns1:TRVversionNY" minOccurs="0"/>
                <xsd:element ref="ns1:TrvDocumentTemplateId" minOccurs="0"/>
                <xsd:element ref="ns1:TrvDocumentTemplateVersion" minOccurs="0"/>
                <xsd:element ref="ns3:TrvUploadedDocumentTypeTaxHTField0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Trafikverket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0" ma:displayName="Skapat av" ma:description="Namn och organisationsbeteckning för den person som skapat dokumentet." ma:internalName="TrvCreatedBy" ma:readOnly="false">
      <xsd:simpleType>
        <xsd:restriction base="dms:Text"/>
      </xsd:simpleType>
    </xsd:element>
    <xsd:element name="Dokumentdatum_x0020_NY" ma:index="2" ma:displayName="Dokumentdatum" ma:description="Datum för nuvarande version" ma:format="DateOnly" ma:internalName="TrvDocumentDate" ma:readOnly="false">
      <xsd:simpleType>
        <xsd:restriction base="dms:DateTime"/>
      </xsd:simpleType>
    </xsd:element>
    <xsd:element name="TRVversionNY" ma:index="8" nillable="true" ma:displayName="Version" ma:description="Dokumentets versionsnummer" ma:internalName="TrvVersion" ma:readOnly="true">
      <xsd:simpleType>
        <xsd:restriction base="dms:Text"/>
      </xsd:simpleType>
    </xsd:element>
    <xsd:element name="TrvDocumentTemplateId" ma:index="9" nillable="true" ma:displayName="TMALL-nummer" ma:description="Unik sträng eller nummer som identifierar dokumentmallen. Värdet sätts av respektive system." ma:internalName="TrvDocumentTemplateId" ma:readOnly="true">
      <xsd:simpleType>
        <xsd:restriction base="dms:Text"/>
      </xsd:simpleType>
    </xsd:element>
    <xsd:element name="TrvDocumentTemplateVersion" ma:index="10" nillable="true" ma:displayName="Mallversion" ma:description="Dokumentmallens versionsnummer" ma:internalName="TrvDocumentTemplateVers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c29a5-e8c2-4770-ab5a-0e35f67373e1" elementFormDefault="qualified">
    <xsd:import namespace="http://schemas.microsoft.com/office/2006/documentManagement/types"/>
    <xsd:import namespace="http://schemas.microsoft.com/office/infopath/2007/PartnerControls"/>
    <xsd:element name="TrvUploadedDocumentTypeTaxHTField0" ma:index="13" ma:taxonomy="true" ma:internalName="TrvUploadedDocumentTypeTaxHTField0" ma:taxonomyFieldName="TrvUploadedDocumentType" ma:displayName="Dokumenttyp för uppladdade dokument" ma:readOnly="false" ma:fieldId="{eb96df49-af7b-4885-ae87-85b965eb0ad2}" ma:sspId="186cccb1-9fab-4187-b54f-d2fc3705fc8a" ma:termSetId="152f56a5-fdb2-4180-8a6e-79ef00400bc3" ma:anchorId="238613c4-8162-47c5-b0c8-3db178651ae8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4b28c2f6-f56f-4aeb-b69b-1f7e22a8d85f}" ma:internalName="TaxCatchAll" ma:showField="CatchAllData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description="" ma:hidden="true" ma:list="{4b28c2f6-f56f-4aeb-b69b-1f7e22a8d85f}" ma:internalName="TaxCatchAllLabel" ma:readOnly="true" ma:showField="CatchAllDataLabel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Innehållstyp"/>
        <xsd:element ref="dc:title" maxOccurs="1" ma:index="1" ma:displayName="Dokument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9DE687-7270-41C1-9B3B-83818E61D4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DA72A6-E798-4205-BB1C-EBAF88926E97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280BD662-5DA5-4401-9BAE-20DBDA3C6EA6}">
  <ds:schemaRefs>
    <ds:schemaRef ds:uri="http://schemas.openxmlformats.org/package/2006/metadata/core-properties"/>
    <ds:schemaRef ds:uri="http://purl.org/dc/dcmitype/"/>
    <ds:schemaRef ds:uri="Trafikverket"/>
    <ds:schemaRef ds:uri="http://purl.org/dc/terms/"/>
    <ds:schemaRef ds:uri="http://schemas.microsoft.com/office/2006/documentManagement/types"/>
    <ds:schemaRef ds:uri="http://schemas.microsoft.com/office/2006/metadata/properties"/>
    <ds:schemaRef ds:uri="a0fc29a5-e8c2-4770-ab5a-0e35f67373e1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C6D476CF-CEA5-4F78-A408-506450E6F9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Trafikverket"/>
    <ds:schemaRef ds:uri="a0fc29a5-e8c2-4770-ab5a-0e35f67373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Webbinarie 2021</Template>
  <TotalTime>5064</TotalTime>
  <Words>1106</Words>
  <Application>Microsoft Office PowerPoint</Application>
  <PresentationFormat>Anpassad</PresentationFormat>
  <Paragraphs>287</Paragraphs>
  <Slides>13</Slides>
  <Notes>10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13</vt:i4>
      </vt:variant>
      <vt:variant>
        <vt:lpstr>Anpassade bildspel</vt:lpstr>
      </vt:variant>
      <vt:variant>
        <vt:i4>1</vt:i4>
      </vt:variant>
    </vt:vector>
  </HeadingPairs>
  <TitlesOfParts>
    <vt:vector size="26" baseType="lpstr">
      <vt:lpstr>Arial</vt:lpstr>
      <vt:lpstr>Bell Gothic Black</vt:lpstr>
      <vt:lpstr>Bell Gothic Light</vt:lpstr>
      <vt:lpstr>Calibri</vt:lpstr>
      <vt:lpstr>Gill Sans MT</vt:lpstr>
      <vt:lpstr>Open sans</vt:lpstr>
      <vt:lpstr>1_startbild logo</vt:lpstr>
      <vt:lpstr>2_startbild logo</vt:lpstr>
      <vt:lpstr>2_Ämne/tema namn på talare</vt:lpstr>
      <vt:lpstr>1_Office-tema</vt:lpstr>
      <vt:lpstr>LANTMÄTERIET</vt:lpstr>
      <vt:lpstr>1_LANTMÄTERIET</vt:lpstr>
      <vt:lpstr>PowerPoint-presentation</vt:lpstr>
      <vt:lpstr>Webbinarie maj/juni 2026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Webbinarie maj/juni 2026</vt:lpstr>
      <vt:lpstr>Webbinarie maj/juni 2026</vt:lpstr>
      <vt:lpstr>Webbinarie maj/juni 2026</vt:lpstr>
      <vt:lpstr>PowerPoint-presentation</vt:lpstr>
      <vt:lpstr>PowerPoint-presentation</vt:lpstr>
      <vt:lpstr>Frågor??</vt:lpstr>
      <vt:lpstr>Test1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Webbinarie</dc:title>
  <dc:subject>NVDB</dc:subject>
  <dc:creator>Göransson Staffan, UHvädi Konsult</dc:creator>
  <cp:lastModifiedBy>Bruun Åsa, UHväda</cp:lastModifiedBy>
  <cp:revision>360</cp:revision>
  <dcterms:created xsi:type="dcterms:W3CDTF">2021-03-30T09:55:20Z</dcterms:created>
  <dcterms:modified xsi:type="dcterms:W3CDTF">2026-05-26T12:28:52Z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0x0101002EE44F411E754ABAB6EB27FC7D8442BF00FBDC29B7F7B140FA848AB6ABEF7636D900F1895E12A6F3C849A0714188E5B04942</vt:lpwstr>
  </property>
  <property fmtid="{D5CDD505-2E9C-101B-9397-08002B2CF9AE}" pid="3" name="Dokumenttyp_x0020_NY">
    <vt:lpwstr/>
  </property>
  <property fmtid="{D5CDD505-2E9C-101B-9397-08002B2CF9AE}" pid="4" name="Dokumenttyp NY">
    <vt:lpwstr/>
  </property>
  <property fmtid="{D5CDD505-2E9C-101B-9397-08002B2CF9AE}" pid="5" name="TrvDocumentType">
    <vt:lpwstr>28;#ARBETSMATERIAL|a2894791-a90f-4fd8-bd38-5426c743cb42</vt:lpwstr>
  </property>
  <property fmtid="{D5CDD505-2E9C-101B-9397-08002B2CF9AE}" pid="6" name="TrvUploadedDocumentType">
    <vt:lpwstr>28;#ARBETSMATERIAL|a2894791-a90f-4fd8-bd38-5426c743cb42</vt:lpwstr>
  </property>
  <property fmtid="{D5CDD505-2E9C-101B-9397-08002B2CF9AE}" pid="7" name="TrvDocumentTypeTaxHTField0">
    <vt:lpwstr>ARBETSMATERIAL|a2894791-a90f-4fd8-bd38-5426c743cb42</vt:lpwstr>
  </property>
</Properties>
</file>