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5"/>
    <p:sldMasterId id="2147483738" r:id="rId6"/>
    <p:sldMasterId id="2147483731" r:id="rId7"/>
    <p:sldMasterId id="2147483725" r:id="rId8"/>
    <p:sldMasterId id="2147483762" r:id="rId9"/>
    <p:sldMasterId id="2147483767" r:id="rId10"/>
  </p:sldMasterIdLst>
  <p:notesMasterIdLst>
    <p:notesMasterId r:id="rId24"/>
  </p:notesMasterIdLst>
  <p:handoutMasterIdLst>
    <p:handoutMasterId r:id="rId25"/>
  </p:handoutMasterIdLst>
  <p:sldIdLst>
    <p:sldId id="725" r:id="rId11"/>
    <p:sldId id="732" r:id="rId12"/>
    <p:sldId id="772" r:id="rId13"/>
    <p:sldId id="773" r:id="rId14"/>
    <p:sldId id="774" r:id="rId15"/>
    <p:sldId id="775" r:id="rId16"/>
    <p:sldId id="771" r:id="rId17"/>
    <p:sldId id="776" r:id="rId18"/>
    <p:sldId id="777" r:id="rId19"/>
    <p:sldId id="778" r:id="rId20"/>
    <p:sldId id="780" r:id="rId21"/>
    <p:sldId id="779" r:id="rId22"/>
    <p:sldId id="740" r:id="rId23"/>
  </p:sldIdLst>
  <p:sldSz cx="12126913" cy="6858000"/>
  <p:notesSz cx="9144000" cy="6858000"/>
  <p:custShowLst>
    <p:custShow name="Test1" id="0">
      <p:sldLst/>
    </p:custShow>
  </p:custShowLst>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öjd Stina, UHnvf" initials="FSU" lastIdx="200" clrIdx="0">
    <p:extLst>
      <p:ext uri="{19B8F6BF-5375-455C-9EA6-DF929625EA0E}">
        <p15:presenceInfo xmlns:p15="http://schemas.microsoft.com/office/powerpoint/2012/main" userId="S-1-5-21-3282178652-2823510310-3805757255-423658" providerId="AD"/>
      </p:ext>
    </p:extLst>
  </p:cmAuthor>
  <p:cmAuthor id="2" name="Elfwing Yngwe, UHväda Konsult" initials="EYUK" lastIdx="36" clrIdx="1">
    <p:extLst>
      <p:ext uri="{19B8F6BF-5375-455C-9EA6-DF929625EA0E}">
        <p15:presenceInfo xmlns:p15="http://schemas.microsoft.com/office/powerpoint/2012/main" userId="S-1-5-21-3282178652-2823510310-3805757255-8923" providerId="AD"/>
      </p:ext>
    </p:extLst>
  </p:cmAuthor>
  <p:cmAuthor id="3" name="Åström Åsa, UHvädi" initials="ÅÅU" lastIdx="17" clrIdx="2">
    <p:extLst>
      <p:ext uri="{19B8F6BF-5375-455C-9EA6-DF929625EA0E}">
        <p15:presenceInfo xmlns:p15="http://schemas.microsoft.com/office/powerpoint/2012/main" userId="S-1-5-21-3282178652-2823510310-3805757255-8652" providerId="AD"/>
      </p:ext>
    </p:extLst>
  </p:cmAuthor>
  <p:cmAuthor id="4" name="Göransson Staffan, UHvädi Konsult" initials="GSUK" lastIdx="2" clrIdx="3">
    <p:extLst>
      <p:ext uri="{19B8F6BF-5375-455C-9EA6-DF929625EA0E}">
        <p15:presenceInfo xmlns:p15="http://schemas.microsoft.com/office/powerpoint/2012/main" userId="S-1-5-21-3282178652-2823510310-3805757255-5307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a:srgbClr val="77D795"/>
    <a:srgbClr val="FF7C80"/>
    <a:srgbClr val="3BC566"/>
    <a:srgbClr val="4ACA72"/>
    <a:srgbClr val="34B25B"/>
    <a:srgbClr val="298B47"/>
    <a:srgbClr val="0099CC"/>
    <a:srgbClr val="E27F00"/>
    <a:srgbClr val="F9E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Format med tema 1 - dekorfärg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47957" autoAdjust="0"/>
  </p:normalViewPr>
  <p:slideViewPr>
    <p:cSldViewPr snapToGrid="0">
      <p:cViewPr varScale="1">
        <p:scale>
          <a:sx n="110" d="100"/>
          <a:sy n="110" d="100"/>
        </p:scale>
        <p:origin x="108" y="168"/>
      </p:cViewPr>
      <p:guideLst>
        <p:guide orient="horz" pos="2160"/>
        <p:guide pos="3797"/>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09" d="100"/>
          <a:sy n="109" d="100"/>
        </p:scale>
        <p:origin x="165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sv-SE"/>
          </a:p>
        </p:txBody>
      </p:sp>
      <p:sp>
        <p:nvSpPr>
          <p:cNvPr id="21507"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5F425B34-1DFE-4C52-8B4F-32D6793076A7}" type="datetimeFigureOut">
              <a:rPr lang="sv-SE"/>
              <a:pPr>
                <a:defRPr/>
              </a:pPr>
              <a:t>2026-04-15</a:t>
            </a:fld>
            <a:endParaRPr lang="sv-SE"/>
          </a:p>
        </p:txBody>
      </p:sp>
      <p:sp>
        <p:nvSpPr>
          <p:cNvPr id="21508"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r>
              <a:rPr lang="sv-SE"/>
              <a:t>indatastod@trafikverket.se</a:t>
            </a:r>
          </a:p>
        </p:txBody>
      </p:sp>
      <p:sp>
        <p:nvSpPr>
          <p:cNvPr id="21509"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C9373A4-397E-4E21-A295-6EDD2B3D3A56}" type="slidenum">
              <a:rPr lang="sv-SE"/>
              <a:pPr>
                <a:defRPr/>
              </a:pPr>
              <a:t>‹#›</a:t>
            </a:fld>
            <a:endParaRPr lang="sv-SE"/>
          </a:p>
        </p:txBody>
      </p:sp>
    </p:spTree>
    <p:extLst>
      <p:ext uri="{BB962C8B-B14F-4D97-AF65-F5344CB8AC3E}">
        <p14:creationId xmlns:p14="http://schemas.microsoft.com/office/powerpoint/2010/main" val="992331655"/>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CA073F4F-D731-4C1E-A56D-4BF22DC87330}" type="datetimeFigureOut">
              <a:rPr lang="sv-SE"/>
              <a:pPr>
                <a:defRPr/>
              </a:pPr>
              <a:t>2026-04-15</a:t>
            </a:fld>
            <a:endParaRPr lang="sv-SE"/>
          </a:p>
        </p:txBody>
      </p:sp>
      <p:sp>
        <p:nvSpPr>
          <p:cNvPr id="4" name="Platshållare för bildobjekt 3"/>
          <p:cNvSpPr>
            <a:spLocks noGrp="1" noRot="1" noChangeAspect="1"/>
          </p:cNvSpPr>
          <p:nvPr>
            <p:ph type="sldImg" idx="2"/>
          </p:nvPr>
        </p:nvSpPr>
        <p:spPr>
          <a:xfrm>
            <a:off x="2298700" y="514350"/>
            <a:ext cx="4546600" cy="257175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914400" y="3257550"/>
            <a:ext cx="7315200" cy="3086100"/>
          </a:xfrm>
          <a:prstGeom prst="rect">
            <a:avLst/>
          </a:prstGeom>
        </p:spPr>
        <p:txBody>
          <a:bodyPr vert="horz" wrap="square" lIns="91440" tIns="45720" rIns="91440" bIns="45720" numCol="1" anchor="t" anchorCtr="0" compatLnSpc="1">
            <a:prstTxWarp prst="textNoShape">
              <a:avLst/>
            </a:prstTxWarp>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pPr>
              <a:defRPr/>
            </a:pPr>
            <a:r>
              <a:rPr lang="sv-SE"/>
              <a:t>indatastod@trafikverket.se</a:t>
            </a:r>
          </a:p>
        </p:txBody>
      </p:sp>
      <p:sp>
        <p:nvSpPr>
          <p:cNvPr id="7" name="Platshållare för bildnumm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AA2E70D1-CE96-4DC2-85BE-F93092C95A78}" type="slidenum">
              <a:rPr lang="sv-SE"/>
              <a:pPr>
                <a:defRPr/>
              </a:pPr>
              <a:t>‹#›</a:t>
            </a:fld>
            <a:endParaRPr lang="sv-SE"/>
          </a:p>
        </p:txBody>
      </p:sp>
    </p:spTree>
    <p:extLst>
      <p:ext uri="{BB962C8B-B14F-4D97-AF65-F5344CB8AC3E}">
        <p14:creationId xmlns:p14="http://schemas.microsoft.com/office/powerpoint/2010/main" val="4235089388"/>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i="0" baseline="0"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3259121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fot 3"/>
          <p:cNvSpPr>
            <a:spLocks noGrp="1"/>
          </p:cNvSpPr>
          <p:nvPr>
            <p:ph type="ftr" sz="quarter" idx="4"/>
          </p:nvPr>
        </p:nvSpPr>
        <p:spPr/>
        <p:txBody>
          <a:bodyPr/>
          <a:lstStyle/>
          <a:p>
            <a:pPr>
              <a:defRPr/>
            </a:pPr>
            <a:r>
              <a:rPr lang="sv-SE"/>
              <a:t>indatastod@trafikverket.se</a:t>
            </a:r>
          </a:p>
        </p:txBody>
      </p:sp>
    </p:spTree>
    <p:extLst>
      <p:ext uri="{BB962C8B-B14F-4D97-AF65-F5344CB8AC3E}">
        <p14:creationId xmlns:p14="http://schemas.microsoft.com/office/powerpoint/2010/main" val="23473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fot 3"/>
          <p:cNvSpPr>
            <a:spLocks noGrp="1"/>
          </p:cNvSpPr>
          <p:nvPr>
            <p:ph type="ftr" sz="quarter" idx="4"/>
          </p:nvPr>
        </p:nvSpPr>
        <p:spPr/>
        <p:txBody>
          <a:bodyPr/>
          <a:lstStyle/>
          <a:p>
            <a:pPr>
              <a:defRPr/>
            </a:pPr>
            <a:r>
              <a:rPr lang="sv-SE"/>
              <a:t>indatastod@trafikverket.se</a:t>
            </a:r>
          </a:p>
        </p:txBody>
      </p:sp>
    </p:spTree>
    <p:extLst>
      <p:ext uri="{BB962C8B-B14F-4D97-AF65-F5344CB8AC3E}">
        <p14:creationId xmlns:p14="http://schemas.microsoft.com/office/powerpoint/2010/main" val="3765720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baseline="0"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3578263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28379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baseline="0"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3888033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baseline="0"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2714137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baseline="0"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1327836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baseline="0"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1591259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baseline="0"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2872211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fot 3"/>
          <p:cNvSpPr>
            <a:spLocks noGrp="1"/>
          </p:cNvSpPr>
          <p:nvPr>
            <p:ph type="ftr" sz="quarter" idx="4"/>
          </p:nvPr>
        </p:nvSpPr>
        <p:spPr/>
        <p:txBody>
          <a:bodyPr/>
          <a:lstStyle/>
          <a:p>
            <a:pPr>
              <a:defRPr/>
            </a:pPr>
            <a:r>
              <a:rPr lang="sv-SE"/>
              <a:t>indatastod@trafikverket.se</a:t>
            </a:r>
          </a:p>
        </p:txBody>
      </p:sp>
    </p:spTree>
    <p:extLst>
      <p:ext uri="{BB962C8B-B14F-4D97-AF65-F5344CB8AC3E}">
        <p14:creationId xmlns:p14="http://schemas.microsoft.com/office/powerpoint/2010/main" val="75019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fot 3"/>
          <p:cNvSpPr>
            <a:spLocks noGrp="1"/>
          </p:cNvSpPr>
          <p:nvPr>
            <p:ph type="ftr" sz="quarter" idx="4"/>
          </p:nvPr>
        </p:nvSpPr>
        <p:spPr/>
        <p:txBody>
          <a:bodyPr/>
          <a:lstStyle/>
          <a:p>
            <a:pPr>
              <a:defRPr/>
            </a:pPr>
            <a:r>
              <a:rPr lang="sv-SE"/>
              <a:t>indatastod@trafikverket.se</a:t>
            </a:r>
          </a:p>
        </p:txBody>
      </p:sp>
    </p:spTree>
    <p:extLst>
      <p:ext uri="{BB962C8B-B14F-4D97-AF65-F5344CB8AC3E}">
        <p14:creationId xmlns:p14="http://schemas.microsoft.com/office/powerpoint/2010/main" val="340070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fot 3"/>
          <p:cNvSpPr>
            <a:spLocks noGrp="1"/>
          </p:cNvSpPr>
          <p:nvPr>
            <p:ph type="ftr" sz="quarter" idx="4"/>
          </p:nvPr>
        </p:nvSpPr>
        <p:spPr/>
        <p:txBody>
          <a:bodyPr/>
          <a:lstStyle/>
          <a:p>
            <a:pPr>
              <a:defRPr/>
            </a:pPr>
            <a:r>
              <a:rPr lang="sv-SE"/>
              <a:t>indatastod@trafikverket.se</a:t>
            </a:r>
          </a:p>
        </p:txBody>
      </p:sp>
    </p:spTree>
    <p:extLst>
      <p:ext uri="{BB962C8B-B14F-4D97-AF65-F5344CB8AC3E}">
        <p14:creationId xmlns:p14="http://schemas.microsoft.com/office/powerpoint/2010/main" val="94438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rtbild logo">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A4A3A4"/>
          </p15:clr>
        </p15:guide>
        <p15:guide id="2" pos="3820" userDrawn="1">
          <p15:clr>
            <a:srgbClr val="FBAE40"/>
          </p15:clr>
        </p15:guide>
        <p15:guide id="3" pos="812" userDrawn="1">
          <p15:clr>
            <a:srgbClr val="FBAE40"/>
          </p15:clr>
        </p15:guide>
        <p15:guide id="4" orient="horz" pos="1321" userDrawn="1">
          <p15:clr>
            <a:srgbClr val="A4A3A4"/>
          </p15:clr>
        </p15:guide>
        <p15:guide id="5" pos="902" userDrawn="1">
          <p15:clr>
            <a:srgbClr val="A4A3A4"/>
          </p15:clr>
        </p15:guide>
        <p15:guide id="6" orient="horz" pos="1979" userDrawn="1">
          <p15:clr>
            <a:srgbClr val="F26B43"/>
          </p15:clr>
        </p15:guide>
        <p15:guide id="7" orient="horz" pos="935"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Endast rubrik">
    <p:spTree>
      <p:nvGrpSpPr>
        <p:cNvPr id="1" name=""/>
        <p:cNvGrpSpPr/>
        <p:nvPr/>
      </p:nvGrpSpPr>
      <p:grpSpPr>
        <a:xfrm>
          <a:off x="0" y="0"/>
          <a:ext cx="0" cy="0"/>
          <a:chOff x="0" y="0"/>
          <a:chExt cx="0" cy="0"/>
        </a:xfrm>
      </p:grpSpPr>
      <p:sp>
        <p:nvSpPr>
          <p:cNvPr id="2" name="Rubrik 1"/>
          <p:cNvSpPr>
            <a:spLocks noGrp="1"/>
          </p:cNvSpPr>
          <p:nvPr>
            <p:ph type="ctrTitle"/>
          </p:nvPr>
        </p:nvSpPr>
        <p:spPr>
          <a:xfrm>
            <a:off x="853123" y="1239520"/>
            <a:ext cx="9733597" cy="624461"/>
          </a:xfrm>
          <a:prstGeom prst="rect">
            <a:avLst/>
          </a:prstGeom>
        </p:spPr>
        <p:txBody>
          <a:bodyPr/>
          <a:lstStyle>
            <a:lvl1pPr algn="l">
              <a:defRPr sz="3600" b="1">
                <a:solidFill>
                  <a:srgbClr val="E27F00"/>
                </a:solidFill>
                <a:latin typeface="Bell Gothic Black"/>
                <a:cs typeface="Bell Gothic Black"/>
              </a:defRPr>
            </a:lvl1pPr>
          </a:lstStyle>
          <a:p>
            <a:r>
              <a:rPr lang="sv-SE" dirty="0"/>
              <a:t>Klicka här för att ändra format</a:t>
            </a:r>
          </a:p>
        </p:txBody>
      </p:sp>
      <p:sp>
        <p:nvSpPr>
          <p:cNvPr id="3" name="Platshållare för datum 3"/>
          <p:cNvSpPr>
            <a:spLocks noGrp="1"/>
          </p:cNvSpPr>
          <p:nvPr>
            <p:ph type="dt" sz="half" idx="2"/>
          </p:nvPr>
        </p:nvSpPr>
        <p:spPr>
          <a:xfrm>
            <a:off x="842963" y="6418496"/>
            <a:ext cx="1278800" cy="365125"/>
          </a:xfrm>
          <a:prstGeom prst="rect">
            <a:avLst/>
          </a:prstGeom>
        </p:spPr>
        <p:txBody>
          <a:bodyPr/>
          <a:lstStyle/>
          <a:p>
            <a:pPr>
              <a:defRPr/>
            </a:pPr>
            <a:endParaRPr lang="sv-SE" sz="1200" dirty="0">
              <a:solidFill>
                <a:srgbClr val="E27F00"/>
              </a:solidFill>
              <a:latin typeface="Bell Gothic Light"/>
            </a:endParaRPr>
          </a:p>
        </p:txBody>
      </p:sp>
      <p:sp>
        <p:nvSpPr>
          <p:cNvPr id="4" name="Platshållare för sidfot 4"/>
          <p:cNvSpPr>
            <a:spLocks noGrp="1"/>
          </p:cNvSpPr>
          <p:nvPr>
            <p:ph type="ftr" sz="quarter" idx="3"/>
          </p:nvPr>
        </p:nvSpPr>
        <p:spPr>
          <a:xfrm>
            <a:off x="2636669" y="6418496"/>
            <a:ext cx="6711518" cy="365125"/>
          </a:xfrm>
          <a:prstGeom prst="rect">
            <a:avLst/>
          </a:prstGeom>
        </p:spPr>
        <p:txBody>
          <a:bodyPr/>
          <a:lstStyle/>
          <a:p>
            <a:pPr>
              <a:defRPr/>
            </a:pPr>
            <a:r>
              <a:rPr lang="sv-SE" sz="1200">
                <a:solidFill>
                  <a:srgbClr val="E27F00"/>
                </a:solidFill>
                <a:latin typeface="Bell Gothic Light"/>
              </a:rPr>
              <a:t>indatastod@trafikverket.se</a:t>
            </a:r>
            <a:endParaRPr lang="sv-SE" sz="1200" dirty="0">
              <a:solidFill>
                <a:srgbClr val="E27F00"/>
              </a:solidFill>
              <a:latin typeface="Bell Gothic Light"/>
            </a:endParaRPr>
          </a:p>
        </p:txBody>
      </p:sp>
      <p:sp>
        <p:nvSpPr>
          <p:cNvPr id="5" name="Platshållare för bildnummer 5"/>
          <p:cNvSpPr>
            <a:spLocks noGrp="1"/>
          </p:cNvSpPr>
          <p:nvPr>
            <p:ph type="sldNum" sz="quarter" idx="4"/>
          </p:nvPr>
        </p:nvSpPr>
        <p:spPr>
          <a:xfrm>
            <a:off x="10058400" y="6418496"/>
            <a:ext cx="1526958" cy="365125"/>
          </a:xfrm>
          <a:prstGeom prst="rect">
            <a:avLst/>
          </a:prstGeom>
        </p:spPr>
        <p:txBody>
          <a:bodyPr/>
          <a:lstStyle/>
          <a:p>
            <a:pPr algn="r">
              <a:defRPr/>
            </a:pPr>
            <a:fld id="{20D37FCA-3DE3-40B4-AA6D-F4C03BA9DED3}" type="slidenum">
              <a:rPr lang="sv-SE" sz="1200" smtClean="0">
                <a:solidFill>
                  <a:srgbClr val="E27F00"/>
                </a:solidFill>
                <a:latin typeface="Bell Gothic Light"/>
              </a:rPr>
              <a:pPr algn="r">
                <a:defRPr/>
              </a:pPr>
              <a:t>‹#›</a:t>
            </a:fld>
            <a:endParaRPr lang="sv-SE" sz="1200" dirty="0">
              <a:solidFill>
                <a:srgbClr val="E27F00"/>
              </a:solidFill>
              <a:latin typeface="Bell Gothic Light"/>
            </a:endParaRPr>
          </a:p>
        </p:txBody>
      </p:sp>
    </p:spTree>
    <p:extLst>
      <p:ext uri="{BB962C8B-B14F-4D97-AF65-F5344CB8AC3E}">
        <p14:creationId xmlns:p14="http://schemas.microsoft.com/office/powerpoint/2010/main" val="2863637902"/>
      </p:ext>
    </p:extLst>
  </p:cSld>
  <p:clrMapOvr>
    <a:masterClrMapping/>
  </p:clrMapOvr>
  <p:extLst>
    <p:ext uri="{DCECCB84-F9BA-43D5-87BE-67443E8EF086}">
      <p15:sldGuideLst xmlns:p15="http://schemas.microsoft.com/office/powerpoint/2012/main">
        <p15:guide id="1" orient="horz" pos="1729">
          <p15:clr>
            <a:srgbClr val="A4A3A4"/>
          </p15:clr>
        </p15:guide>
        <p15:guide id="2" pos="3820">
          <p15:clr>
            <a:srgbClr val="FBAE40"/>
          </p15:clr>
        </p15:guide>
        <p15:guide id="3" pos="531">
          <p15:clr>
            <a:srgbClr val="FBAE40"/>
          </p15:clr>
        </p15:guide>
        <p15:guide id="4" orient="horz" pos="1480">
          <p15:clr>
            <a:srgbClr val="A4A3A4"/>
          </p15:clr>
        </p15:guide>
        <p15:guide id="5" pos="758">
          <p15:clr>
            <a:srgbClr val="A4A3A4"/>
          </p15:clr>
        </p15:guide>
        <p15:guide id="6" orient="horz" pos="1253">
          <p15:clr>
            <a:srgbClr val="F26B43"/>
          </p15:clr>
        </p15:guide>
        <p15:guide id="7" orient="horz" pos="1094">
          <p15:clr>
            <a:srgbClr val="F26B43"/>
          </p15:clr>
        </p15:guide>
        <p15:guide id="8" pos="710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Rubrik punktlista plats för bild">
    <p:spTree>
      <p:nvGrpSpPr>
        <p:cNvPr id="1" name=""/>
        <p:cNvGrpSpPr/>
        <p:nvPr/>
      </p:nvGrpSpPr>
      <p:grpSpPr>
        <a:xfrm>
          <a:off x="0" y="0"/>
          <a:ext cx="0" cy="0"/>
          <a:chOff x="0" y="0"/>
          <a:chExt cx="0" cy="0"/>
        </a:xfrm>
      </p:grpSpPr>
      <p:sp>
        <p:nvSpPr>
          <p:cNvPr id="2" name="Rubrik 1"/>
          <p:cNvSpPr>
            <a:spLocks noGrp="1"/>
          </p:cNvSpPr>
          <p:nvPr>
            <p:ph type="ctrTitle"/>
          </p:nvPr>
        </p:nvSpPr>
        <p:spPr>
          <a:xfrm>
            <a:off x="853123" y="1239520"/>
            <a:ext cx="9733597" cy="624461"/>
          </a:xfrm>
          <a:prstGeom prst="rect">
            <a:avLst/>
          </a:prstGeom>
        </p:spPr>
        <p:txBody>
          <a:bodyPr/>
          <a:lstStyle>
            <a:lvl1pPr algn="l">
              <a:defRPr sz="3600" b="1">
                <a:solidFill>
                  <a:srgbClr val="E27F00"/>
                </a:solidFill>
                <a:latin typeface="Bell Gothic Black"/>
                <a:cs typeface="Bell Gothic Black"/>
              </a:defRPr>
            </a:lvl1pPr>
          </a:lstStyle>
          <a:p>
            <a:r>
              <a:rPr lang="sv-SE" dirty="0"/>
              <a:t>Klicka här för att ändra format</a:t>
            </a:r>
          </a:p>
        </p:txBody>
      </p:sp>
      <p:sp>
        <p:nvSpPr>
          <p:cNvPr id="8" name="Platshållare för innehåll 2"/>
          <p:cNvSpPr>
            <a:spLocks noGrp="1"/>
          </p:cNvSpPr>
          <p:nvPr>
            <p:ph idx="1"/>
          </p:nvPr>
        </p:nvSpPr>
        <p:spPr>
          <a:xfrm>
            <a:off x="853123" y="1989138"/>
            <a:ext cx="4993495" cy="3680142"/>
          </a:xfrm>
          <a:prstGeom prst="rect">
            <a:avLst/>
          </a:prstGeom>
        </p:spPr>
        <p:txBody>
          <a:bodyPr/>
          <a:lstStyle>
            <a:lvl1pPr>
              <a:defRPr sz="2400"/>
            </a:lvl1pPr>
            <a:lvl2pPr>
              <a:defRPr sz="2000"/>
            </a:lvl2pPr>
            <a:lvl3pPr>
              <a:defRPr sz="1800"/>
            </a:lvl3pPr>
            <a:lvl4pPr>
              <a:defRPr sz="1400"/>
            </a:lvl4pPr>
            <a:lvl5pPr>
              <a:defRPr sz="1400"/>
            </a:lvl5pPr>
          </a:lstStyle>
          <a:p>
            <a:pPr lvl="0"/>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4" name="Platshållare för datum 3"/>
          <p:cNvSpPr>
            <a:spLocks noGrp="1"/>
          </p:cNvSpPr>
          <p:nvPr>
            <p:ph type="dt" sz="half" idx="2"/>
          </p:nvPr>
        </p:nvSpPr>
        <p:spPr>
          <a:xfrm>
            <a:off x="842963" y="6418496"/>
            <a:ext cx="1278800" cy="365125"/>
          </a:xfrm>
          <a:prstGeom prst="rect">
            <a:avLst/>
          </a:prstGeom>
        </p:spPr>
        <p:txBody>
          <a:bodyPr/>
          <a:lstStyle/>
          <a:p>
            <a:pPr>
              <a:defRPr/>
            </a:pPr>
            <a:endParaRPr lang="sv-SE" sz="1200" dirty="0">
              <a:solidFill>
                <a:srgbClr val="E27F00"/>
              </a:solidFill>
              <a:latin typeface="Bell Gothic Light"/>
            </a:endParaRPr>
          </a:p>
        </p:txBody>
      </p:sp>
      <p:sp>
        <p:nvSpPr>
          <p:cNvPr id="5" name="Platshållare för sidfot 4"/>
          <p:cNvSpPr>
            <a:spLocks noGrp="1"/>
          </p:cNvSpPr>
          <p:nvPr>
            <p:ph type="ftr" sz="quarter" idx="3"/>
          </p:nvPr>
        </p:nvSpPr>
        <p:spPr>
          <a:xfrm>
            <a:off x="2636669" y="6418496"/>
            <a:ext cx="6711518" cy="365125"/>
          </a:xfrm>
          <a:prstGeom prst="rect">
            <a:avLst/>
          </a:prstGeom>
        </p:spPr>
        <p:txBody>
          <a:bodyPr/>
          <a:lstStyle/>
          <a:p>
            <a:pPr>
              <a:defRPr/>
            </a:pPr>
            <a:r>
              <a:rPr lang="sv-SE" sz="1200">
                <a:solidFill>
                  <a:srgbClr val="E27F00"/>
                </a:solidFill>
                <a:latin typeface="Bell Gothic Light"/>
              </a:rPr>
              <a:t>indatastod@trafikverket.se</a:t>
            </a:r>
            <a:endParaRPr lang="sv-SE" sz="1200" dirty="0">
              <a:solidFill>
                <a:srgbClr val="E27F00"/>
              </a:solidFill>
              <a:latin typeface="Bell Gothic Light"/>
            </a:endParaRPr>
          </a:p>
        </p:txBody>
      </p:sp>
      <p:sp>
        <p:nvSpPr>
          <p:cNvPr id="6" name="Platshållare för bildnummer 5"/>
          <p:cNvSpPr>
            <a:spLocks noGrp="1"/>
          </p:cNvSpPr>
          <p:nvPr>
            <p:ph type="sldNum" sz="quarter" idx="4"/>
          </p:nvPr>
        </p:nvSpPr>
        <p:spPr>
          <a:xfrm>
            <a:off x="10058400" y="6418496"/>
            <a:ext cx="1526958" cy="365125"/>
          </a:xfrm>
          <a:prstGeom prst="rect">
            <a:avLst/>
          </a:prstGeom>
        </p:spPr>
        <p:txBody>
          <a:bodyPr/>
          <a:lstStyle/>
          <a:p>
            <a:pPr algn="r">
              <a:defRPr/>
            </a:pPr>
            <a:fld id="{20D37FCA-3DE3-40B4-AA6D-F4C03BA9DED3}" type="slidenum">
              <a:rPr lang="sv-SE" sz="1200" smtClean="0">
                <a:solidFill>
                  <a:srgbClr val="E27F00"/>
                </a:solidFill>
                <a:latin typeface="Bell Gothic Light"/>
              </a:rPr>
              <a:pPr algn="r">
                <a:defRPr/>
              </a:pPr>
              <a:t>‹#›</a:t>
            </a:fld>
            <a:endParaRPr lang="sv-SE" sz="1200" dirty="0">
              <a:solidFill>
                <a:srgbClr val="E27F00"/>
              </a:solidFill>
              <a:latin typeface="Bell Gothic Light"/>
            </a:endParaRPr>
          </a:p>
        </p:txBody>
      </p:sp>
    </p:spTree>
    <p:extLst>
      <p:ext uri="{BB962C8B-B14F-4D97-AF65-F5344CB8AC3E}">
        <p14:creationId xmlns:p14="http://schemas.microsoft.com/office/powerpoint/2010/main" val="1296428391"/>
      </p:ext>
    </p:extLst>
  </p:cSld>
  <p:clrMapOvr>
    <a:masterClrMapping/>
  </p:clrMapOvr>
  <p:extLst>
    <p:ext uri="{DCECCB84-F9BA-43D5-87BE-67443E8EF086}">
      <p15:sldGuideLst xmlns:p15="http://schemas.microsoft.com/office/powerpoint/2012/main">
        <p15:guide id="1" orient="horz" pos="1729">
          <p15:clr>
            <a:srgbClr val="A4A3A4"/>
          </p15:clr>
        </p15:guide>
        <p15:guide id="2" pos="3820">
          <p15:clr>
            <a:srgbClr val="FBAE40"/>
          </p15:clr>
        </p15:guide>
        <p15:guide id="3" pos="531">
          <p15:clr>
            <a:srgbClr val="FBAE40"/>
          </p15:clr>
        </p15:guide>
        <p15:guide id="4" orient="horz" pos="1480">
          <p15:clr>
            <a:srgbClr val="A4A3A4"/>
          </p15:clr>
        </p15:guide>
        <p15:guide id="5" pos="758">
          <p15:clr>
            <a:srgbClr val="A4A3A4"/>
          </p15:clr>
        </p15:guide>
        <p15:guide id="6" orient="horz" pos="1253">
          <p15:clr>
            <a:srgbClr val="F26B43"/>
          </p15:clr>
        </p15:guide>
        <p15:guide id="7" orient="horz" pos="1094">
          <p15:clr>
            <a:srgbClr val="F26B43"/>
          </p15:clr>
        </p15:guide>
        <p15:guide id="8" pos="71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3"/>
          <p:cNvSpPr>
            <a:spLocks noGrp="1"/>
          </p:cNvSpPr>
          <p:nvPr>
            <p:ph type="dt" sz="half" idx="2"/>
          </p:nvPr>
        </p:nvSpPr>
        <p:spPr>
          <a:xfrm>
            <a:off x="842963" y="6418496"/>
            <a:ext cx="1278800" cy="365125"/>
          </a:xfrm>
          <a:prstGeom prst="rect">
            <a:avLst/>
          </a:prstGeom>
        </p:spPr>
        <p:txBody>
          <a:bodyPr/>
          <a:lstStyle/>
          <a:p>
            <a:pPr>
              <a:defRPr/>
            </a:pPr>
            <a:endParaRPr lang="sv-SE" sz="1200" dirty="0">
              <a:solidFill>
                <a:srgbClr val="E27F00"/>
              </a:solidFill>
              <a:latin typeface="Bell Gothic Light"/>
            </a:endParaRPr>
          </a:p>
        </p:txBody>
      </p:sp>
      <p:sp>
        <p:nvSpPr>
          <p:cNvPr id="3" name="Platshållare för sidfot 4"/>
          <p:cNvSpPr>
            <a:spLocks noGrp="1"/>
          </p:cNvSpPr>
          <p:nvPr>
            <p:ph type="ftr" sz="quarter" idx="3"/>
          </p:nvPr>
        </p:nvSpPr>
        <p:spPr>
          <a:xfrm>
            <a:off x="2636669" y="6418496"/>
            <a:ext cx="6711518" cy="365125"/>
          </a:xfrm>
          <a:prstGeom prst="rect">
            <a:avLst/>
          </a:prstGeom>
        </p:spPr>
        <p:txBody>
          <a:bodyPr/>
          <a:lstStyle/>
          <a:p>
            <a:pPr>
              <a:defRPr/>
            </a:pPr>
            <a:r>
              <a:rPr lang="sv-SE" sz="1200">
                <a:solidFill>
                  <a:srgbClr val="E27F00"/>
                </a:solidFill>
                <a:latin typeface="Bell Gothic Light"/>
              </a:rPr>
              <a:t>indatastod@trafikverket.se</a:t>
            </a:r>
            <a:endParaRPr lang="sv-SE" sz="1200" dirty="0">
              <a:solidFill>
                <a:srgbClr val="E27F00"/>
              </a:solidFill>
              <a:latin typeface="Bell Gothic Light"/>
            </a:endParaRPr>
          </a:p>
        </p:txBody>
      </p:sp>
      <p:sp>
        <p:nvSpPr>
          <p:cNvPr id="4" name="Platshållare för bildnummer 5"/>
          <p:cNvSpPr>
            <a:spLocks noGrp="1"/>
          </p:cNvSpPr>
          <p:nvPr>
            <p:ph type="sldNum" sz="quarter" idx="4"/>
          </p:nvPr>
        </p:nvSpPr>
        <p:spPr>
          <a:xfrm>
            <a:off x="10058400" y="6418496"/>
            <a:ext cx="1526958" cy="365125"/>
          </a:xfrm>
          <a:prstGeom prst="rect">
            <a:avLst/>
          </a:prstGeom>
        </p:spPr>
        <p:txBody>
          <a:bodyPr/>
          <a:lstStyle/>
          <a:p>
            <a:pPr algn="r">
              <a:defRPr/>
            </a:pPr>
            <a:fld id="{20D37FCA-3DE3-40B4-AA6D-F4C03BA9DED3}" type="slidenum">
              <a:rPr lang="sv-SE" sz="1200" smtClean="0">
                <a:solidFill>
                  <a:srgbClr val="E27F00"/>
                </a:solidFill>
                <a:latin typeface="Bell Gothic Light"/>
              </a:rPr>
              <a:pPr algn="r">
                <a:defRPr/>
              </a:pPr>
              <a:t>‹#›</a:t>
            </a:fld>
            <a:endParaRPr lang="sv-SE" sz="1200" dirty="0">
              <a:solidFill>
                <a:srgbClr val="E27F00"/>
              </a:solidFill>
              <a:latin typeface="Bell Gothic Light"/>
            </a:endParaRPr>
          </a:p>
        </p:txBody>
      </p:sp>
    </p:spTree>
    <p:extLst>
      <p:ext uri="{BB962C8B-B14F-4D97-AF65-F5344CB8AC3E}">
        <p14:creationId xmlns:p14="http://schemas.microsoft.com/office/powerpoint/2010/main" val="2534234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Ämne Namn Titel">
    <p:spTree>
      <p:nvGrpSpPr>
        <p:cNvPr id="1" name=""/>
        <p:cNvGrpSpPr/>
        <p:nvPr/>
      </p:nvGrpSpPr>
      <p:grpSpPr>
        <a:xfrm>
          <a:off x="0" y="0"/>
          <a:ext cx="0" cy="0"/>
          <a:chOff x="0" y="0"/>
          <a:chExt cx="0" cy="0"/>
        </a:xfrm>
      </p:grpSpPr>
      <p:sp>
        <p:nvSpPr>
          <p:cNvPr id="6" name="Rubrik 1"/>
          <p:cNvSpPr>
            <a:spLocks noGrp="1"/>
          </p:cNvSpPr>
          <p:nvPr>
            <p:ph type="ctrTitle" hasCustomPrompt="1"/>
          </p:nvPr>
        </p:nvSpPr>
        <p:spPr>
          <a:xfrm>
            <a:off x="-1" y="1899505"/>
            <a:ext cx="12126913" cy="615095"/>
          </a:xfrm>
          <a:prstGeom prst="rect">
            <a:avLst/>
          </a:prstGeom>
        </p:spPr>
        <p:txBody>
          <a:bodyPr/>
          <a:lstStyle>
            <a:lvl1pPr algn="ctr">
              <a:defRPr sz="4800" b="1" baseline="0">
                <a:solidFill>
                  <a:srgbClr val="E27F00"/>
                </a:solidFill>
                <a:latin typeface="Bell Gothic Black"/>
                <a:cs typeface="Bell Gothic Black"/>
              </a:defRPr>
            </a:lvl1pPr>
          </a:lstStyle>
          <a:p>
            <a:r>
              <a:rPr lang="sv-SE" dirty="0"/>
              <a:t>Klicka för att skriva tema/ämne</a:t>
            </a:r>
          </a:p>
        </p:txBody>
      </p:sp>
      <p:sp>
        <p:nvSpPr>
          <p:cNvPr id="7" name="Underrubrik 2"/>
          <p:cNvSpPr>
            <a:spLocks noGrp="1"/>
          </p:cNvSpPr>
          <p:nvPr>
            <p:ph type="subTitle" idx="1" hasCustomPrompt="1"/>
          </p:nvPr>
        </p:nvSpPr>
        <p:spPr>
          <a:xfrm>
            <a:off x="-1" y="2723540"/>
            <a:ext cx="12126913" cy="705460"/>
          </a:xfrm>
          <a:prstGeom prst="rect">
            <a:avLst/>
          </a:prstGeom>
        </p:spPr>
        <p:txBody>
          <a:bodyPr>
            <a:normAutofit/>
          </a:bodyPr>
          <a:lstStyle>
            <a:lvl1pPr marL="0" indent="0" algn="ctr">
              <a:buNone/>
              <a:defRPr sz="3200">
                <a:solidFill>
                  <a:srgbClr val="E27F00"/>
                </a:solidFill>
                <a:latin typeface="Bell Gothic Light"/>
                <a:cs typeface="Bell Gothic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Förnamn Efternamn Titel</a:t>
            </a:r>
          </a:p>
        </p:txBody>
      </p:sp>
    </p:spTree>
    <p:extLst>
      <p:ext uri="{BB962C8B-B14F-4D97-AF65-F5344CB8AC3E}">
        <p14:creationId xmlns:p14="http://schemas.microsoft.com/office/powerpoint/2010/main" val="2325579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tart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C0AC0-93CA-4951-8A4B-6874E531254D}"/>
              </a:ext>
            </a:extLst>
          </p:cNvPr>
          <p:cNvSpPr>
            <a:spLocks noGrp="1"/>
          </p:cNvSpPr>
          <p:nvPr>
            <p:ph type="ctrTitle" hasCustomPrompt="1"/>
          </p:nvPr>
        </p:nvSpPr>
        <p:spPr>
          <a:xfrm>
            <a:off x="960704" y="2766951"/>
            <a:ext cx="10437807" cy="1657408"/>
          </a:xfrm>
        </p:spPr>
        <p:txBody>
          <a:bodyPr anchor="b"/>
          <a:lstStyle>
            <a:lvl1pPr algn="l">
              <a:defRPr sz="5371" baseline="0"/>
            </a:lvl1pPr>
          </a:lstStyle>
          <a:p>
            <a:r>
              <a:rPr lang="sv-SE" dirty="0"/>
              <a:t>Startsida – skriv rubrik här</a:t>
            </a:r>
          </a:p>
        </p:txBody>
      </p:sp>
      <p:sp>
        <p:nvSpPr>
          <p:cNvPr id="3" name="Underrubrik 2">
            <a:extLst>
              <a:ext uri="{FF2B5EF4-FFF2-40B4-BE49-F238E27FC236}">
                <a16:creationId xmlns:a16="http://schemas.microsoft.com/office/drawing/2014/main" id="{45419166-2568-481F-9233-BD169E157983}"/>
              </a:ext>
            </a:extLst>
          </p:cNvPr>
          <p:cNvSpPr>
            <a:spLocks noGrp="1"/>
          </p:cNvSpPr>
          <p:nvPr>
            <p:ph type="subTitle" idx="1" hasCustomPrompt="1"/>
          </p:nvPr>
        </p:nvSpPr>
        <p:spPr>
          <a:xfrm>
            <a:off x="960704" y="4682685"/>
            <a:ext cx="10437807" cy="886843"/>
          </a:xfrm>
        </p:spPr>
        <p:txBody>
          <a:bodyPr/>
          <a:lstStyle>
            <a:lvl1pPr marL="0" indent="0" algn="l">
              <a:buNone/>
              <a:defRPr sz="2188" cap="all" baseline="0"/>
            </a:lvl1pPr>
            <a:lvl2pPr marL="454777" indent="0" algn="ctr">
              <a:buNone/>
              <a:defRPr sz="1989"/>
            </a:lvl2pPr>
            <a:lvl3pPr marL="909554" indent="0" algn="ctr">
              <a:buNone/>
              <a:defRPr sz="1790"/>
            </a:lvl3pPr>
            <a:lvl4pPr marL="1364331" indent="0" algn="ctr">
              <a:buNone/>
              <a:defRPr sz="1592"/>
            </a:lvl4pPr>
            <a:lvl5pPr marL="1819107" indent="0" algn="ctr">
              <a:buNone/>
              <a:defRPr sz="1592"/>
            </a:lvl5pPr>
            <a:lvl6pPr marL="2273884" indent="0" algn="ctr">
              <a:buNone/>
              <a:defRPr sz="1592"/>
            </a:lvl6pPr>
            <a:lvl7pPr marL="2728661" indent="0" algn="ctr">
              <a:buNone/>
              <a:defRPr sz="1592"/>
            </a:lvl7pPr>
            <a:lvl8pPr marL="3183438" indent="0" algn="ctr">
              <a:buNone/>
              <a:defRPr sz="1592"/>
            </a:lvl8pPr>
            <a:lvl9pPr marL="3638215" indent="0" algn="ctr">
              <a:buNone/>
              <a:defRPr sz="1592"/>
            </a:lvl9pPr>
          </a:lstStyle>
          <a:p>
            <a:r>
              <a:rPr lang="sv-SE" dirty="0"/>
              <a:t>Underrubrik </a:t>
            </a:r>
          </a:p>
        </p:txBody>
      </p:sp>
      <p:cxnSp>
        <p:nvCxnSpPr>
          <p:cNvPr id="14" name="Rak koppling 13">
            <a:extLst>
              <a:ext uri="{FF2B5EF4-FFF2-40B4-BE49-F238E27FC236}">
                <a16:creationId xmlns:a16="http://schemas.microsoft.com/office/drawing/2014/main" id="{23419EF5-F930-48F5-9570-AA7E47DA438B}"/>
              </a:ext>
            </a:extLst>
          </p:cNvPr>
          <p:cNvCxnSpPr/>
          <p:nvPr userDrawn="1"/>
        </p:nvCxnSpPr>
        <p:spPr>
          <a:xfrm>
            <a:off x="944954" y="4500752"/>
            <a:ext cx="10465369" cy="0"/>
          </a:xfrm>
          <a:prstGeom prst="line">
            <a:avLst/>
          </a:prstGeom>
          <a:ln w="66675" cap="rnd">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48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09299" y="723207"/>
            <a:ext cx="10459462" cy="549412"/>
          </a:xfrm>
        </p:spPr>
        <p:txBody>
          <a:bodyPr/>
          <a:lstStyle>
            <a:lvl1pPr>
              <a:defRPr/>
            </a:lvl1pPr>
          </a:lstStyle>
          <a:p>
            <a:r>
              <a:rPr lang="sv-SE" dirty="0"/>
              <a:t>Normalsida – skriv rubrik här</a:t>
            </a:r>
          </a:p>
        </p:txBody>
      </p:sp>
      <p:sp>
        <p:nvSpPr>
          <p:cNvPr id="3" name="Platshållare för innehåll 2">
            <a:extLst>
              <a:ext uri="{FF2B5EF4-FFF2-40B4-BE49-F238E27FC236}">
                <a16:creationId xmlns:a16="http://schemas.microsoft.com/office/drawing/2014/main" id="{99AFB94F-C428-4DFB-8665-A0894593D04E}"/>
              </a:ext>
            </a:extLst>
          </p:cNvPr>
          <p:cNvSpPr>
            <a:spLocks noGrp="1"/>
          </p:cNvSpPr>
          <p:nvPr>
            <p:ph idx="1"/>
          </p:nvPr>
        </p:nvSpPr>
        <p:spPr>
          <a:xfrm>
            <a:off x="609299" y="1415134"/>
            <a:ext cx="10459462" cy="4874803"/>
          </a:xfrm>
        </p:spPr>
        <p:txBody>
          <a:bodyPr/>
          <a:lstStyle>
            <a:lvl1pPr marL="0" indent="0">
              <a:buFontTx/>
              <a:buNone/>
              <a:defRPr sz="2785"/>
            </a:lvl1pPr>
            <a:lvl2pPr marL="454777" indent="0">
              <a:buFontTx/>
              <a:buNone/>
              <a:defRPr/>
            </a:lvl2pPr>
            <a:lvl3pPr marL="909554" indent="0">
              <a:buFontTx/>
              <a:buNone/>
              <a:defRPr/>
            </a:lvl3pPr>
            <a:lvl4pPr marL="1364331" indent="0">
              <a:buFontTx/>
              <a:buNone/>
              <a:defRPr/>
            </a:lvl4pPr>
            <a:lvl5pPr marL="1819107" indent="0">
              <a:buFontTx/>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76545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Övergångsida/Cita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186C626-F1B6-49F8-BFBF-A500CD82B242}"/>
              </a:ext>
            </a:extLst>
          </p:cNvPr>
          <p:cNvSpPr/>
          <p:nvPr userDrawn="1"/>
        </p:nvSpPr>
        <p:spPr>
          <a:xfrm>
            <a:off x="0" y="0"/>
            <a:ext cx="12126913" cy="4286992"/>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448E062A-0485-42BC-BA34-5C3D7A215FD6}"/>
              </a:ext>
            </a:extLst>
          </p:cNvPr>
          <p:cNvSpPr/>
          <p:nvPr userDrawn="1"/>
        </p:nvSpPr>
        <p:spPr>
          <a:xfrm>
            <a:off x="0" y="4144488"/>
            <a:ext cx="12126913" cy="2713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09299" y="3381455"/>
            <a:ext cx="10459462" cy="620530"/>
          </a:xfrm>
        </p:spPr>
        <p:txBody>
          <a:bodyPr/>
          <a:lstStyle>
            <a:lvl1pPr>
              <a:defRPr/>
            </a:lvl1pPr>
          </a:lstStyle>
          <a:p>
            <a:r>
              <a:rPr lang="sv-SE" dirty="0"/>
              <a:t>Övergångssida eller citat</a:t>
            </a:r>
          </a:p>
        </p:txBody>
      </p:sp>
      <p:pic>
        <p:nvPicPr>
          <p:cNvPr id="7" name="Bildobjekt 6">
            <a:extLst>
              <a:ext uri="{FF2B5EF4-FFF2-40B4-BE49-F238E27FC236}">
                <a16:creationId xmlns:a16="http://schemas.microsoft.com/office/drawing/2014/main" id="{92AE39C3-4403-4075-A1DC-906BDF51BB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8859" y="108060"/>
            <a:ext cx="1290536" cy="198945"/>
          </a:xfrm>
          <a:prstGeom prst="rect">
            <a:avLst/>
          </a:prstGeom>
        </p:spPr>
      </p:pic>
      <p:sp>
        <p:nvSpPr>
          <p:cNvPr id="9" name="Likbent triangel 8">
            <a:extLst>
              <a:ext uri="{FF2B5EF4-FFF2-40B4-BE49-F238E27FC236}">
                <a16:creationId xmlns:a16="http://schemas.microsoft.com/office/drawing/2014/main" id="{4F4AADD8-469A-4ACC-A562-FEA83CE4C587}"/>
              </a:ext>
            </a:extLst>
          </p:cNvPr>
          <p:cNvSpPr/>
          <p:nvPr userDrawn="1"/>
        </p:nvSpPr>
        <p:spPr>
          <a:xfrm rot="10800000">
            <a:off x="1473893" y="4110881"/>
            <a:ext cx="388901" cy="333897"/>
          </a:xfrm>
          <a:prstGeom prs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61335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utsi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630BE71-6D9C-42A6-A9CB-CC6A60AFE82E}"/>
              </a:ext>
            </a:extLst>
          </p:cNvPr>
          <p:cNvSpPr/>
          <p:nvPr userDrawn="1"/>
        </p:nvSpPr>
        <p:spPr>
          <a:xfrm>
            <a:off x="0" y="0"/>
            <a:ext cx="12126913" cy="68580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Platshållare för innehåll 3">
            <a:extLst>
              <a:ext uri="{FF2B5EF4-FFF2-40B4-BE49-F238E27FC236}">
                <a16:creationId xmlns:a16="http://schemas.microsoft.com/office/drawing/2014/main" id="{EB1DB8EE-101B-45D9-A6EA-909E0CA290B7}"/>
              </a:ext>
            </a:extLst>
          </p:cNvPr>
          <p:cNvSpPr txBox="1">
            <a:spLocks noGrp="1"/>
          </p:cNvSpPr>
          <p:nvPr>
            <p:ph idx="1"/>
          </p:nvPr>
        </p:nvSpPr>
        <p:spPr>
          <a:xfrm>
            <a:off x="463220" y="1906219"/>
            <a:ext cx="9426575" cy="3901173"/>
          </a:xfrm>
          <a:prstGeom prst="rect">
            <a:avLst/>
          </a:prstGeom>
          <a:noFill/>
        </p:spPr>
        <p:txBody>
          <a:bodyPr wrap="square" lIns="0" tIns="0" rIns="0" bIns="0" rtlCol="0">
            <a:noAutofit/>
          </a:bodyPr>
          <a:lstStyle/>
          <a:p>
            <a:pPr marL="454777" lvl="0" indent="0">
              <a:lnSpc>
                <a:spcPct val="150000"/>
              </a:lnSpc>
              <a:buNone/>
            </a:pPr>
            <a:r>
              <a:rPr lang="sv-SE">
                <a:latin typeface="Gill Sans MT" panose="020B0502020104020203" pitchFamily="34" charset="0"/>
                <a:cs typeface="Times New Roman" panose="02020603050405020304" pitchFamily="18" charset="0"/>
              </a:rPr>
              <a:t>Klicka här för att ändra format på bakgrundstexten</a:t>
            </a:r>
          </a:p>
          <a:p>
            <a:pPr marL="454777" lvl="1" indent="0">
              <a:lnSpc>
                <a:spcPct val="150000"/>
              </a:lnSpc>
              <a:buNone/>
            </a:pPr>
            <a:r>
              <a:rPr lang="sv-SE">
                <a:latin typeface="Gill Sans MT" panose="020B0502020104020203" pitchFamily="34" charset="0"/>
                <a:cs typeface="Times New Roman" panose="02020603050405020304" pitchFamily="18" charset="0"/>
              </a:rPr>
              <a:t>Nivå två</a:t>
            </a:r>
          </a:p>
          <a:p>
            <a:pPr marL="454777" lvl="2" indent="0">
              <a:lnSpc>
                <a:spcPct val="150000"/>
              </a:lnSpc>
              <a:buNone/>
            </a:pPr>
            <a:r>
              <a:rPr lang="sv-SE">
                <a:latin typeface="Gill Sans MT" panose="020B0502020104020203" pitchFamily="34" charset="0"/>
                <a:cs typeface="Times New Roman" panose="02020603050405020304" pitchFamily="18" charset="0"/>
              </a:rPr>
              <a:t>Nivå tre</a:t>
            </a:r>
          </a:p>
          <a:p>
            <a:pPr marL="454777" lvl="3" indent="0">
              <a:lnSpc>
                <a:spcPct val="150000"/>
              </a:lnSpc>
              <a:buNone/>
            </a:pPr>
            <a:r>
              <a:rPr lang="sv-SE">
                <a:latin typeface="Gill Sans MT" panose="020B0502020104020203" pitchFamily="34" charset="0"/>
                <a:cs typeface="Times New Roman" panose="02020603050405020304" pitchFamily="18" charset="0"/>
              </a:rPr>
              <a:t>Nivå fyra</a:t>
            </a:r>
          </a:p>
          <a:p>
            <a:pPr marL="454777" lvl="4" indent="0">
              <a:lnSpc>
                <a:spcPct val="150000"/>
              </a:lnSpc>
              <a:buNone/>
            </a:pPr>
            <a:r>
              <a:rPr lang="sv-SE">
                <a:latin typeface="Gill Sans MT" panose="020B0502020104020203" pitchFamily="34" charset="0"/>
                <a:cs typeface="Times New Roman" panose="02020603050405020304" pitchFamily="18" charset="0"/>
              </a:rPr>
              <a:t>Nivå fem</a:t>
            </a:r>
            <a:endParaRPr lang="sv-SE" sz="2387" dirty="0"/>
          </a:p>
        </p:txBody>
      </p:sp>
      <p:sp>
        <p:nvSpPr>
          <p:cNvPr id="6" name="Rubrik 1">
            <a:extLst>
              <a:ext uri="{FF2B5EF4-FFF2-40B4-BE49-F238E27FC236}">
                <a16:creationId xmlns:a16="http://schemas.microsoft.com/office/drawing/2014/main" id="{76350F4E-D611-4329-B994-E1F3D3081016}"/>
              </a:ext>
            </a:extLst>
          </p:cNvPr>
          <p:cNvSpPr>
            <a:spLocks noGrp="1"/>
          </p:cNvSpPr>
          <p:nvPr>
            <p:ph type="title" hasCustomPrompt="1"/>
          </p:nvPr>
        </p:nvSpPr>
        <p:spPr>
          <a:xfrm>
            <a:off x="609299" y="723207"/>
            <a:ext cx="10459462" cy="549412"/>
          </a:xfrm>
        </p:spPr>
        <p:txBody>
          <a:bodyPr/>
          <a:lstStyle>
            <a:lvl1pPr>
              <a:defRPr/>
            </a:lvl1pPr>
          </a:lstStyle>
          <a:p>
            <a:r>
              <a:rPr lang="sv-SE" dirty="0"/>
              <a:t>Tack! Vi finns på…</a:t>
            </a:r>
          </a:p>
        </p:txBody>
      </p:sp>
    </p:spTree>
    <p:extLst>
      <p:ext uri="{BB962C8B-B14F-4D97-AF65-F5344CB8AC3E}">
        <p14:creationId xmlns:p14="http://schemas.microsoft.com/office/powerpoint/2010/main" val="86222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Start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C0AC0-93CA-4951-8A4B-6874E531254D}"/>
              </a:ext>
            </a:extLst>
          </p:cNvPr>
          <p:cNvSpPr>
            <a:spLocks noGrp="1"/>
          </p:cNvSpPr>
          <p:nvPr>
            <p:ph type="ctrTitle" hasCustomPrompt="1"/>
          </p:nvPr>
        </p:nvSpPr>
        <p:spPr>
          <a:xfrm>
            <a:off x="960704" y="2766951"/>
            <a:ext cx="10437807" cy="1657408"/>
          </a:xfrm>
        </p:spPr>
        <p:txBody>
          <a:bodyPr anchor="b"/>
          <a:lstStyle>
            <a:lvl1pPr algn="l">
              <a:defRPr sz="5371" baseline="0"/>
            </a:lvl1pPr>
          </a:lstStyle>
          <a:p>
            <a:r>
              <a:rPr lang="sv-SE" dirty="0"/>
              <a:t>Startsida – skriv rubrik här</a:t>
            </a:r>
          </a:p>
        </p:txBody>
      </p:sp>
      <p:sp>
        <p:nvSpPr>
          <p:cNvPr id="3" name="Underrubrik 2">
            <a:extLst>
              <a:ext uri="{FF2B5EF4-FFF2-40B4-BE49-F238E27FC236}">
                <a16:creationId xmlns:a16="http://schemas.microsoft.com/office/drawing/2014/main" id="{45419166-2568-481F-9233-BD169E157983}"/>
              </a:ext>
            </a:extLst>
          </p:cNvPr>
          <p:cNvSpPr>
            <a:spLocks noGrp="1"/>
          </p:cNvSpPr>
          <p:nvPr>
            <p:ph type="subTitle" idx="1" hasCustomPrompt="1"/>
          </p:nvPr>
        </p:nvSpPr>
        <p:spPr>
          <a:xfrm>
            <a:off x="960704" y="4682685"/>
            <a:ext cx="10437807" cy="886843"/>
          </a:xfrm>
        </p:spPr>
        <p:txBody>
          <a:bodyPr/>
          <a:lstStyle>
            <a:lvl1pPr marL="0" indent="0" algn="l">
              <a:buNone/>
              <a:defRPr sz="2188" cap="all" baseline="0"/>
            </a:lvl1pPr>
            <a:lvl2pPr marL="454777" indent="0" algn="ctr">
              <a:buNone/>
              <a:defRPr sz="1989"/>
            </a:lvl2pPr>
            <a:lvl3pPr marL="909554" indent="0" algn="ctr">
              <a:buNone/>
              <a:defRPr sz="1790"/>
            </a:lvl3pPr>
            <a:lvl4pPr marL="1364331" indent="0" algn="ctr">
              <a:buNone/>
              <a:defRPr sz="1592"/>
            </a:lvl4pPr>
            <a:lvl5pPr marL="1819107" indent="0" algn="ctr">
              <a:buNone/>
              <a:defRPr sz="1592"/>
            </a:lvl5pPr>
            <a:lvl6pPr marL="2273884" indent="0" algn="ctr">
              <a:buNone/>
              <a:defRPr sz="1592"/>
            </a:lvl6pPr>
            <a:lvl7pPr marL="2728661" indent="0" algn="ctr">
              <a:buNone/>
              <a:defRPr sz="1592"/>
            </a:lvl7pPr>
            <a:lvl8pPr marL="3183438" indent="0" algn="ctr">
              <a:buNone/>
              <a:defRPr sz="1592"/>
            </a:lvl8pPr>
            <a:lvl9pPr marL="3638215" indent="0" algn="ctr">
              <a:buNone/>
              <a:defRPr sz="1592"/>
            </a:lvl9pPr>
          </a:lstStyle>
          <a:p>
            <a:r>
              <a:rPr lang="sv-SE" dirty="0"/>
              <a:t>Underrubrik </a:t>
            </a:r>
          </a:p>
        </p:txBody>
      </p:sp>
      <p:cxnSp>
        <p:nvCxnSpPr>
          <p:cNvPr id="14" name="Rak koppling 13">
            <a:extLst>
              <a:ext uri="{FF2B5EF4-FFF2-40B4-BE49-F238E27FC236}">
                <a16:creationId xmlns:a16="http://schemas.microsoft.com/office/drawing/2014/main" id="{23419EF5-F930-48F5-9570-AA7E47DA438B}"/>
              </a:ext>
            </a:extLst>
          </p:cNvPr>
          <p:cNvCxnSpPr/>
          <p:nvPr userDrawn="1"/>
        </p:nvCxnSpPr>
        <p:spPr>
          <a:xfrm>
            <a:off x="944954" y="4500752"/>
            <a:ext cx="10465369" cy="0"/>
          </a:xfrm>
          <a:prstGeom prst="line">
            <a:avLst/>
          </a:prstGeom>
          <a:ln w="66675" cap="rnd">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63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09299" y="723207"/>
            <a:ext cx="10459462" cy="549412"/>
          </a:xfrm>
        </p:spPr>
        <p:txBody>
          <a:bodyPr/>
          <a:lstStyle>
            <a:lvl1pPr>
              <a:defRPr/>
            </a:lvl1pPr>
          </a:lstStyle>
          <a:p>
            <a:r>
              <a:rPr lang="sv-SE" dirty="0"/>
              <a:t>Normalsida – skriv rubrik här</a:t>
            </a:r>
          </a:p>
        </p:txBody>
      </p:sp>
      <p:sp>
        <p:nvSpPr>
          <p:cNvPr id="3" name="Platshållare för innehåll 2">
            <a:extLst>
              <a:ext uri="{FF2B5EF4-FFF2-40B4-BE49-F238E27FC236}">
                <a16:creationId xmlns:a16="http://schemas.microsoft.com/office/drawing/2014/main" id="{99AFB94F-C428-4DFB-8665-A0894593D04E}"/>
              </a:ext>
            </a:extLst>
          </p:cNvPr>
          <p:cNvSpPr>
            <a:spLocks noGrp="1"/>
          </p:cNvSpPr>
          <p:nvPr>
            <p:ph idx="1"/>
          </p:nvPr>
        </p:nvSpPr>
        <p:spPr>
          <a:xfrm>
            <a:off x="609299" y="1415134"/>
            <a:ext cx="10459462" cy="4874803"/>
          </a:xfrm>
        </p:spPr>
        <p:txBody>
          <a:bodyPr/>
          <a:lstStyle>
            <a:lvl1pPr marL="0" indent="0">
              <a:buFontTx/>
              <a:buNone/>
              <a:defRPr sz="2785"/>
            </a:lvl1pPr>
            <a:lvl2pPr marL="454777" indent="0">
              <a:buFontTx/>
              <a:buNone/>
              <a:defRPr/>
            </a:lvl2pPr>
            <a:lvl3pPr marL="909554" indent="0">
              <a:buFontTx/>
              <a:buNone/>
              <a:defRPr/>
            </a:lvl3pPr>
            <a:lvl4pPr marL="1364331" indent="0">
              <a:buFontTx/>
              <a:buNone/>
              <a:defRPr/>
            </a:lvl4pPr>
            <a:lvl5pPr marL="1819107" indent="0">
              <a:buFontTx/>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80998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rtbil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050242"/>
      </p:ext>
    </p:extLst>
  </p:cSld>
  <p:clrMapOvr>
    <a:masterClrMapping/>
  </p:clrMapOvr>
  <p:extLst>
    <p:ext uri="{DCECCB84-F9BA-43D5-87BE-67443E8EF086}">
      <p15:sldGuideLst xmlns:p15="http://schemas.microsoft.com/office/powerpoint/2012/main">
        <p15:guide id="1" orient="horz" pos="2160">
          <p15:clr>
            <a:srgbClr val="A4A3A4"/>
          </p15:clr>
        </p15:guide>
        <p15:guide id="2" pos="3820">
          <p15:clr>
            <a:srgbClr val="FBAE40"/>
          </p15:clr>
        </p15:guide>
        <p15:guide id="3" pos="812">
          <p15:clr>
            <a:srgbClr val="FBAE40"/>
          </p15:clr>
        </p15:guide>
        <p15:guide id="4" orient="horz" pos="1298" userDrawn="1">
          <p15:clr>
            <a:srgbClr val="A4A3A4"/>
          </p15:clr>
        </p15:guide>
        <p15:guide id="5" pos="902">
          <p15:clr>
            <a:srgbClr val="A4A3A4"/>
          </p15:clr>
        </p15:guide>
        <p15:guide id="6" orient="horz" pos="1979">
          <p15:clr>
            <a:srgbClr val="F26B43"/>
          </p15:clr>
        </p15:guide>
        <p15:guide id="7" orient="horz" pos="935">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Övergångsida/Cita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186C626-F1B6-49F8-BFBF-A500CD82B242}"/>
              </a:ext>
            </a:extLst>
          </p:cNvPr>
          <p:cNvSpPr/>
          <p:nvPr userDrawn="1"/>
        </p:nvSpPr>
        <p:spPr>
          <a:xfrm>
            <a:off x="0" y="0"/>
            <a:ext cx="12126913" cy="4286992"/>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448E062A-0485-42BC-BA34-5C3D7A215FD6}"/>
              </a:ext>
            </a:extLst>
          </p:cNvPr>
          <p:cNvSpPr/>
          <p:nvPr userDrawn="1"/>
        </p:nvSpPr>
        <p:spPr>
          <a:xfrm>
            <a:off x="0" y="4144488"/>
            <a:ext cx="12126913" cy="2713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09299" y="3381455"/>
            <a:ext cx="10459462" cy="620530"/>
          </a:xfrm>
        </p:spPr>
        <p:txBody>
          <a:bodyPr/>
          <a:lstStyle>
            <a:lvl1pPr>
              <a:defRPr/>
            </a:lvl1pPr>
          </a:lstStyle>
          <a:p>
            <a:r>
              <a:rPr lang="sv-SE" dirty="0"/>
              <a:t>Övergångssida eller citat</a:t>
            </a:r>
          </a:p>
        </p:txBody>
      </p:sp>
      <p:pic>
        <p:nvPicPr>
          <p:cNvPr id="7" name="Bildobjekt 6">
            <a:extLst>
              <a:ext uri="{FF2B5EF4-FFF2-40B4-BE49-F238E27FC236}">
                <a16:creationId xmlns:a16="http://schemas.microsoft.com/office/drawing/2014/main" id="{92AE39C3-4403-4075-A1DC-906BDF51BB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8859" y="108060"/>
            <a:ext cx="1290536" cy="198945"/>
          </a:xfrm>
          <a:prstGeom prst="rect">
            <a:avLst/>
          </a:prstGeom>
        </p:spPr>
      </p:pic>
      <p:sp>
        <p:nvSpPr>
          <p:cNvPr id="9" name="Likbent triangel 8">
            <a:extLst>
              <a:ext uri="{FF2B5EF4-FFF2-40B4-BE49-F238E27FC236}">
                <a16:creationId xmlns:a16="http://schemas.microsoft.com/office/drawing/2014/main" id="{4F4AADD8-469A-4ACC-A562-FEA83CE4C587}"/>
              </a:ext>
            </a:extLst>
          </p:cNvPr>
          <p:cNvSpPr/>
          <p:nvPr userDrawn="1"/>
        </p:nvSpPr>
        <p:spPr>
          <a:xfrm rot="10800000">
            <a:off x="1473893" y="4110881"/>
            <a:ext cx="388901" cy="333897"/>
          </a:xfrm>
          <a:prstGeom prs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12998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utsi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630BE71-6D9C-42A6-A9CB-CC6A60AFE82E}"/>
              </a:ext>
            </a:extLst>
          </p:cNvPr>
          <p:cNvSpPr/>
          <p:nvPr userDrawn="1"/>
        </p:nvSpPr>
        <p:spPr>
          <a:xfrm>
            <a:off x="0" y="0"/>
            <a:ext cx="12126913" cy="68580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Platshållare för innehåll 3">
            <a:extLst>
              <a:ext uri="{FF2B5EF4-FFF2-40B4-BE49-F238E27FC236}">
                <a16:creationId xmlns:a16="http://schemas.microsoft.com/office/drawing/2014/main" id="{EB1DB8EE-101B-45D9-A6EA-909E0CA290B7}"/>
              </a:ext>
            </a:extLst>
          </p:cNvPr>
          <p:cNvSpPr txBox="1">
            <a:spLocks noGrp="1"/>
          </p:cNvSpPr>
          <p:nvPr>
            <p:ph idx="1"/>
          </p:nvPr>
        </p:nvSpPr>
        <p:spPr>
          <a:xfrm>
            <a:off x="463220" y="1906219"/>
            <a:ext cx="9426575" cy="3901173"/>
          </a:xfrm>
          <a:prstGeom prst="rect">
            <a:avLst/>
          </a:prstGeom>
          <a:noFill/>
        </p:spPr>
        <p:txBody>
          <a:bodyPr wrap="square" lIns="0" tIns="0" rIns="0" bIns="0" rtlCol="0">
            <a:noAutofit/>
          </a:bodyPr>
          <a:lstStyle/>
          <a:p>
            <a:pPr marL="454777" lvl="0" indent="0">
              <a:lnSpc>
                <a:spcPct val="150000"/>
              </a:lnSpc>
              <a:buNone/>
            </a:pPr>
            <a:r>
              <a:rPr lang="sv-SE">
                <a:latin typeface="Gill Sans MT" panose="020B0502020104020203" pitchFamily="34" charset="0"/>
                <a:cs typeface="Times New Roman" panose="02020603050405020304" pitchFamily="18" charset="0"/>
              </a:rPr>
              <a:t>Klicka här för att ändra format på bakgrundstexten</a:t>
            </a:r>
          </a:p>
          <a:p>
            <a:pPr marL="454777" lvl="1" indent="0">
              <a:lnSpc>
                <a:spcPct val="150000"/>
              </a:lnSpc>
              <a:buNone/>
            </a:pPr>
            <a:r>
              <a:rPr lang="sv-SE">
                <a:latin typeface="Gill Sans MT" panose="020B0502020104020203" pitchFamily="34" charset="0"/>
                <a:cs typeface="Times New Roman" panose="02020603050405020304" pitchFamily="18" charset="0"/>
              </a:rPr>
              <a:t>Nivå två</a:t>
            </a:r>
          </a:p>
          <a:p>
            <a:pPr marL="454777" lvl="2" indent="0">
              <a:lnSpc>
                <a:spcPct val="150000"/>
              </a:lnSpc>
              <a:buNone/>
            </a:pPr>
            <a:r>
              <a:rPr lang="sv-SE">
                <a:latin typeface="Gill Sans MT" panose="020B0502020104020203" pitchFamily="34" charset="0"/>
                <a:cs typeface="Times New Roman" panose="02020603050405020304" pitchFamily="18" charset="0"/>
              </a:rPr>
              <a:t>Nivå tre</a:t>
            </a:r>
          </a:p>
          <a:p>
            <a:pPr marL="454777" lvl="3" indent="0">
              <a:lnSpc>
                <a:spcPct val="150000"/>
              </a:lnSpc>
              <a:buNone/>
            </a:pPr>
            <a:r>
              <a:rPr lang="sv-SE">
                <a:latin typeface="Gill Sans MT" panose="020B0502020104020203" pitchFamily="34" charset="0"/>
                <a:cs typeface="Times New Roman" panose="02020603050405020304" pitchFamily="18" charset="0"/>
              </a:rPr>
              <a:t>Nivå fyra</a:t>
            </a:r>
          </a:p>
          <a:p>
            <a:pPr marL="454777" lvl="4" indent="0">
              <a:lnSpc>
                <a:spcPct val="150000"/>
              </a:lnSpc>
              <a:buNone/>
            </a:pPr>
            <a:r>
              <a:rPr lang="sv-SE">
                <a:latin typeface="Gill Sans MT" panose="020B0502020104020203" pitchFamily="34" charset="0"/>
                <a:cs typeface="Times New Roman" panose="02020603050405020304" pitchFamily="18" charset="0"/>
              </a:rPr>
              <a:t>Nivå fem</a:t>
            </a:r>
            <a:endParaRPr lang="sv-SE" sz="2387" dirty="0"/>
          </a:p>
        </p:txBody>
      </p:sp>
      <p:sp>
        <p:nvSpPr>
          <p:cNvPr id="6" name="Rubrik 1">
            <a:extLst>
              <a:ext uri="{FF2B5EF4-FFF2-40B4-BE49-F238E27FC236}">
                <a16:creationId xmlns:a16="http://schemas.microsoft.com/office/drawing/2014/main" id="{76350F4E-D611-4329-B994-E1F3D3081016}"/>
              </a:ext>
            </a:extLst>
          </p:cNvPr>
          <p:cNvSpPr>
            <a:spLocks noGrp="1"/>
          </p:cNvSpPr>
          <p:nvPr>
            <p:ph type="title" hasCustomPrompt="1"/>
          </p:nvPr>
        </p:nvSpPr>
        <p:spPr>
          <a:xfrm>
            <a:off x="609299" y="723207"/>
            <a:ext cx="10459462" cy="549412"/>
          </a:xfrm>
        </p:spPr>
        <p:txBody>
          <a:bodyPr/>
          <a:lstStyle>
            <a:lvl1pPr>
              <a:defRPr/>
            </a:lvl1pPr>
          </a:lstStyle>
          <a:p>
            <a:r>
              <a:rPr lang="sv-SE" dirty="0"/>
              <a:t>Tack! Vi finns på…</a:t>
            </a:r>
          </a:p>
        </p:txBody>
      </p:sp>
    </p:spTree>
    <p:extLst>
      <p:ext uri="{BB962C8B-B14F-4D97-AF65-F5344CB8AC3E}">
        <p14:creationId xmlns:p14="http://schemas.microsoft.com/office/powerpoint/2010/main" val="187627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Rubrik Ämne Namn Titel">
    <p:spTree>
      <p:nvGrpSpPr>
        <p:cNvPr id="1" name=""/>
        <p:cNvGrpSpPr/>
        <p:nvPr/>
      </p:nvGrpSpPr>
      <p:grpSpPr>
        <a:xfrm>
          <a:off x="0" y="0"/>
          <a:ext cx="0" cy="0"/>
          <a:chOff x="0" y="0"/>
          <a:chExt cx="0" cy="0"/>
        </a:xfrm>
      </p:grpSpPr>
      <p:sp>
        <p:nvSpPr>
          <p:cNvPr id="6" name="Rubrik 1"/>
          <p:cNvSpPr>
            <a:spLocks noGrp="1"/>
          </p:cNvSpPr>
          <p:nvPr>
            <p:ph type="ctrTitle" hasCustomPrompt="1"/>
          </p:nvPr>
        </p:nvSpPr>
        <p:spPr>
          <a:xfrm>
            <a:off x="-1" y="1899505"/>
            <a:ext cx="12126913" cy="615095"/>
          </a:xfrm>
          <a:prstGeom prst="rect">
            <a:avLst/>
          </a:prstGeom>
        </p:spPr>
        <p:txBody>
          <a:bodyPr/>
          <a:lstStyle>
            <a:lvl1pPr algn="ctr">
              <a:defRPr sz="4800" b="1" baseline="0">
                <a:solidFill>
                  <a:srgbClr val="E27F00"/>
                </a:solidFill>
                <a:latin typeface="Bell Gothic Black"/>
                <a:cs typeface="Bell Gothic Black"/>
              </a:defRPr>
            </a:lvl1pPr>
          </a:lstStyle>
          <a:p>
            <a:r>
              <a:rPr lang="sv-SE" dirty="0"/>
              <a:t>Klicka för att skriva tema/ämne</a:t>
            </a:r>
          </a:p>
        </p:txBody>
      </p:sp>
      <p:sp>
        <p:nvSpPr>
          <p:cNvPr id="7" name="Underrubrik 2"/>
          <p:cNvSpPr>
            <a:spLocks noGrp="1"/>
          </p:cNvSpPr>
          <p:nvPr>
            <p:ph type="subTitle" idx="1" hasCustomPrompt="1"/>
          </p:nvPr>
        </p:nvSpPr>
        <p:spPr>
          <a:xfrm>
            <a:off x="-1" y="2723540"/>
            <a:ext cx="12126913" cy="705460"/>
          </a:xfrm>
          <a:prstGeom prst="rect">
            <a:avLst/>
          </a:prstGeom>
        </p:spPr>
        <p:txBody>
          <a:bodyPr>
            <a:normAutofit/>
          </a:bodyPr>
          <a:lstStyle>
            <a:lvl1pPr marL="0" indent="0" algn="ctr">
              <a:buNone/>
              <a:defRPr sz="3200">
                <a:solidFill>
                  <a:srgbClr val="E27F00"/>
                </a:solidFill>
                <a:latin typeface="Bell Gothic Light"/>
                <a:cs typeface="Bell Gothic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Förnamn Efternamn Titel</a:t>
            </a:r>
          </a:p>
        </p:txBody>
      </p:sp>
    </p:spTree>
    <p:extLst>
      <p:ext uri="{BB962C8B-B14F-4D97-AF65-F5344CB8AC3E}">
        <p14:creationId xmlns:p14="http://schemas.microsoft.com/office/powerpoint/2010/main" val="171606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Ämne Namn Titel">
    <p:spTree>
      <p:nvGrpSpPr>
        <p:cNvPr id="1" name=""/>
        <p:cNvGrpSpPr/>
        <p:nvPr/>
      </p:nvGrpSpPr>
      <p:grpSpPr>
        <a:xfrm>
          <a:off x="0" y="0"/>
          <a:ext cx="0" cy="0"/>
          <a:chOff x="0" y="0"/>
          <a:chExt cx="0" cy="0"/>
        </a:xfrm>
      </p:grpSpPr>
      <p:sp>
        <p:nvSpPr>
          <p:cNvPr id="6" name="Rubrik 1"/>
          <p:cNvSpPr>
            <a:spLocks noGrp="1"/>
          </p:cNvSpPr>
          <p:nvPr>
            <p:ph type="ctrTitle" hasCustomPrompt="1"/>
          </p:nvPr>
        </p:nvSpPr>
        <p:spPr>
          <a:xfrm>
            <a:off x="-1" y="1899505"/>
            <a:ext cx="12126913" cy="615095"/>
          </a:xfrm>
          <a:prstGeom prst="rect">
            <a:avLst/>
          </a:prstGeom>
        </p:spPr>
        <p:txBody>
          <a:bodyPr/>
          <a:lstStyle>
            <a:lvl1pPr algn="ctr">
              <a:defRPr sz="4800" b="1" baseline="0">
                <a:solidFill>
                  <a:srgbClr val="E27F00"/>
                </a:solidFill>
                <a:latin typeface="Bell Gothic Black"/>
                <a:cs typeface="Bell Gothic Black"/>
              </a:defRPr>
            </a:lvl1pPr>
          </a:lstStyle>
          <a:p>
            <a:r>
              <a:rPr lang="sv-SE" dirty="0"/>
              <a:t>Klicka för att skriva tema/ämne</a:t>
            </a:r>
          </a:p>
        </p:txBody>
      </p:sp>
      <p:sp>
        <p:nvSpPr>
          <p:cNvPr id="7" name="Underrubrik 2"/>
          <p:cNvSpPr>
            <a:spLocks noGrp="1"/>
          </p:cNvSpPr>
          <p:nvPr>
            <p:ph type="subTitle" idx="1" hasCustomPrompt="1"/>
          </p:nvPr>
        </p:nvSpPr>
        <p:spPr>
          <a:xfrm>
            <a:off x="-1" y="2723540"/>
            <a:ext cx="12126913" cy="705460"/>
          </a:xfrm>
          <a:prstGeom prst="rect">
            <a:avLst/>
          </a:prstGeom>
        </p:spPr>
        <p:txBody>
          <a:bodyPr>
            <a:normAutofit/>
          </a:bodyPr>
          <a:lstStyle>
            <a:lvl1pPr marL="0" indent="0" algn="ctr">
              <a:buNone/>
              <a:defRPr sz="3200">
                <a:solidFill>
                  <a:srgbClr val="E27F00"/>
                </a:solidFill>
                <a:latin typeface="Bell Gothic Light"/>
                <a:cs typeface="Bell Gothic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Förnamn Efternamn Titel</a:t>
            </a:r>
          </a:p>
        </p:txBody>
      </p:sp>
    </p:spTree>
    <p:extLst>
      <p:ext uri="{BB962C8B-B14F-4D97-AF65-F5344CB8AC3E}">
        <p14:creationId xmlns:p14="http://schemas.microsoft.com/office/powerpoint/2010/main" val="415142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Ämne/tema namn på tala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348345"/>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20" userDrawn="1">
          <p15:clr>
            <a:srgbClr val="FBAE40"/>
          </p15:clr>
        </p15:guide>
        <p15:guide id="3" pos="531" userDrawn="1">
          <p15:clr>
            <a:srgbClr val="FBAE40"/>
          </p15:clr>
        </p15:guide>
        <p15:guide id="4" orient="horz" pos="1321" userDrawn="1">
          <p15:clr>
            <a:srgbClr val="A4A3A4"/>
          </p15:clr>
        </p15:guide>
        <p15:guide id="5" pos="758" userDrawn="1">
          <p15:clr>
            <a:srgbClr val="A4A3A4"/>
          </p15:clr>
        </p15:guide>
        <p15:guide id="6" orient="horz" pos="2001" userDrawn="1">
          <p15:clr>
            <a:srgbClr val="F26B43"/>
          </p15:clr>
        </p15:guide>
        <p15:guide id="7" orient="horz" pos="935" userDrawn="1">
          <p15:clr>
            <a:srgbClr val="F26B43"/>
          </p15:clr>
        </p15:guide>
        <p15:guide id="8" pos="71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Rubrik Ämne Namn Titel">
    <p:spTree>
      <p:nvGrpSpPr>
        <p:cNvPr id="1" name=""/>
        <p:cNvGrpSpPr/>
        <p:nvPr/>
      </p:nvGrpSpPr>
      <p:grpSpPr>
        <a:xfrm>
          <a:off x="0" y="0"/>
          <a:ext cx="0" cy="0"/>
          <a:chOff x="0" y="0"/>
          <a:chExt cx="0" cy="0"/>
        </a:xfrm>
      </p:grpSpPr>
      <p:sp>
        <p:nvSpPr>
          <p:cNvPr id="6" name="Rubrik 1"/>
          <p:cNvSpPr>
            <a:spLocks noGrp="1"/>
          </p:cNvSpPr>
          <p:nvPr>
            <p:ph type="ctrTitle" hasCustomPrompt="1"/>
          </p:nvPr>
        </p:nvSpPr>
        <p:spPr>
          <a:xfrm>
            <a:off x="-1" y="1899505"/>
            <a:ext cx="12126913" cy="615095"/>
          </a:xfrm>
          <a:prstGeom prst="rect">
            <a:avLst/>
          </a:prstGeom>
        </p:spPr>
        <p:txBody>
          <a:bodyPr/>
          <a:lstStyle>
            <a:lvl1pPr algn="ctr">
              <a:defRPr sz="4800" b="1" baseline="0">
                <a:solidFill>
                  <a:srgbClr val="E27F00"/>
                </a:solidFill>
                <a:latin typeface="Bell Gothic Black"/>
                <a:cs typeface="Bell Gothic Black"/>
              </a:defRPr>
            </a:lvl1pPr>
          </a:lstStyle>
          <a:p>
            <a:r>
              <a:rPr lang="sv-SE" dirty="0"/>
              <a:t>Klicka för att skriva tema/ämne</a:t>
            </a:r>
          </a:p>
        </p:txBody>
      </p:sp>
      <p:sp>
        <p:nvSpPr>
          <p:cNvPr id="7" name="Underrubrik 2"/>
          <p:cNvSpPr>
            <a:spLocks noGrp="1"/>
          </p:cNvSpPr>
          <p:nvPr>
            <p:ph type="subTitle" idx="1" hasCustomPrompt="1"/>
          </p:nvPr>
        </p:nvSpPr>
        <p:spPr>
          <a:xfrm>
            <a:off x="-1" y="2723540"/>
            <a:ext cx="12126913" cy="705460"/>
          </a:xfrm>
          <a:prstGeom prst="rect">
            <a:avLst/>
          </a:prstGeom>
        </p:spPr>
        <p:txBody>
          <a:bodyPr>
            <a:normAutofit/>
          </a:bodyPr>
          <a:lstStyle>
            <a:lvl1pPr marL="0" indent="0" algn="ctr">
              <a:buNone/>
              <a:defRPr sz="3200">
                <a:solidFill>
                  <a:srgbClr val="E27F00"/>
                </a:solidFill>
                <a:latin typeface="Bell Gothic Light"/>
                <a:cs typeface="Bell Gothic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Förnamn Efternamn Titel</a:t>
            </a:r>
          </a:p>
        </p:txBody>
      </p:sp>
    </p:spTree>
    <p:extLst>
      <p:ext uri="{BB962C8B-B14F-4D97-AF65-F5344CB8AC3E}">
        <p14:creationId xmlns:p14="http://schemas.microsoft.com/office/powerpoint/2010/main" val="34494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Rubrik och text">
    <p:spTree>
      <p:nvGrpSpPr>
        <p:cNvPr id="1" name=""/>
        <p:cNvGrpSpPr/>
        <p:nvPr/>
      </p:nvGrpSpPr>
      <p:grpSpPr>
        <a:xfrm>
          <a:off x="0" y="0"/>
          <a:ext cx="0" cy="0"/>
          <a:chOff x="0" y="0"/>
          <a:chExt cx="0" cy="0"/>
        </a:xfrm>
      </p:grpSpPr>
      <p:sp>
        <p:nvSpPr>
          <p:cNvPr id="12" name="Underrubrik 2"/>
          <p:cNvSpPr>
            <a:spLocks noGrp="1"/>
          </p:cNvSpPr>
          <p:nvPr>
            <p:ph type="subTitle" idx="1"/>
          </p:nvPr>
        </p:nvSpPr>
        <p:spPr>
          <a:xfrm>
            <a:off x="854538" y="1989138"/>
            <a:ext cx="9743757" cy="2296160"/>
          </a:xfrm>
          <a:prstGeom prst="rect">
            <a:avLst/>
          </a:prstGeom>
        </p:spPr>
        <p:txBody>
          <a:bodyPr>
            <a:normAutofit/>
          </a:bodyPr>
          <a:lstStyle>
            <a:lvl1pPr marL="0" indent="0" algn="l">
              <a:buNone/>
              <a:defRPr sz="2400">
                <a:solidFill>
                  <a:schemeClr val="tx1"/>
                </a:solidFill>
                <a:latin typeface="Bell Gothic Light"/>
                <a:cs typeface="Bell Gothic Light"/>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3" indent="0" algn="ctr">
              <a:buNone/>
              <a:defRPr>
                <a:solidFill>
                  <a:schemeClr val="tx1">
                    <a:tint val="75000"/>
                  </a:schemeClr>
                </a:solidFill>
              </a:defRPr>
            </a:lvl5pPr>
            <a:lvl6pPr marL="2285691" indent="0" algn="ctr">
              <a:buNone/>
              <a:defRPr>
                <a:solidFill>
                  <a:schemeClr val="tx1">
                    <a:tint val="75000"/>
                  </a:schemeClr>
                </a:solidFill>
              </a:defRPr>
            </a:lvl6pPr>
            <a:lvl7pPr marL="2742828" indent="0" algn="ctr">
              <a:buNone/>
              <a:defRPr>
                <a:solidFill>
                  <a:schemeClr val="tx1">
                    <a:tint val="75000"/>
                  </a:schemeClr>
                </a:solidFill>
              </a:defRPr>
            </a:lvl7pPr>
            <a:lvl8pPr marL="3199965" indent="0" algn="ctr">
              <a:buNone/>
              <a:defRPr>
                <a:solidFill>
                  <a:schemeClr val="tx1">
                    <a:tint val="75000"/>
                  </a:schemeClr>
                </a:solidFill>
              </a:defRPr>
            </a:lvl8pPr>
            <a:lvl9pPr marL="3657104" indent="0" algn="ctr">
              <a:buNone/>
              <a:defRPr>
                <a:solidFill>
                  <a:schemeClr val="tx1">
                    <a:tint val="75000"/>
                  </a:schemeClr>
                </a:solidFill>
              </a:defRPr>
            </a:lvl9pPr>
          </a:lstStyle>
          <a:p>
            <a:r>
              <a:rPr lang="sv-SE" dirty="0"/>
              <a:t>Klicka här för att ändra format på underrubrik i bakgrunden</a:t>
            </a:r>
          </a:p>
        </p:txBody>
      </p:sp>
      <p:sp>
        <p:nvSpPr>
          <p:cNvPr id="13" name="Rubrik 1"/>
          <p:cNvSpPr>
            <a:spLocks noGrp="1"/>
          </p:cNvSpPr>
          <p:nvPr>
            <p:ph type="ctrTitle"/>
          </p:nvPr>
        </p:nvSpPr>
        <p:spPr>
          <a:xfrm>
            <a:off x="853123" y="1240093"/>
            <a:ext cx="9733597" cy="615095"/>
          </a:xfrm>
          <a:prstGeom prst="rect">
            <a:avLst/>
          </a:prstGeom>
        </p:spPr>
        <p:txBody>
          <a:bodyPr/>
          <a:lstStyle>
            <a:lvl1pPr algn="l">
              <a:defRPr sz="3600" b="1">
                <a:solidFill>
                  <a:srgbClr val="E27F00"/>
                </a:solidFill>
                <a:latin typeface="Bell Gothic Black"/>
                <a:cs typeface="Bell Gothic Black"/>
              </a:defRPr>
            </a:lvl1pPr>
          </a:lstStyle>
          <a:p>
            <a:r>
              <a:rPr lang="sv-SE" dirty="0"/>
              <a:t>Klicka här för att ändra format</a:t>
            </a:r>
          </a:p>
        </p:txBody>
      </p:sp>
      <p:sp>
        <p:nvSpPr>
          <p:cNvPr id="4" name="Platshållare för datum 3"/>
          <p:cNvSpPr>
            <a:spLocks noGrp="1"/>
          </p:cNvSpPr>
          <p:nvPr>
            <p:ph type="dt" sz="half" idx="2"/>
          </p:nvPr>
        </p:nvSpPr>
        <p:spPr>
          <a:xfrm>
            <a:off x="842963" y="6418496"/>
            <a:ext cx="1278800" cy="365125"/>
          </a:xfrm>
          <a:prstGeom prst="rect">
            <a:avLst/>
          </a:prstGeom>
        </p:spPr>
        <p:txBody>
          <a:bodyPr/>
          <a:lstStyle/>
          <a:p>
            <a:pPr>
              <a:defRPr/>
            </a:pPr>
            <a:endParaRPr lang="sv-SE" sz="1200" dirty="0">
              <a:solidFill>
                <a:srgbClr val="E27F00"/>
              </a:solidFill>
              <a:latin typeface="Bell Gothic Light"/>
            </a:endParaRPr>
          </a:p>
        </p:txBody>
      </p:sp>
      <p:sp>
        <p:nvSpPr>
          <p:cNvPr id="5" name="Platshållare för sidfot 4"/>
          <p:cNvSpPr>
            <a:spLocks noGrp="1"/>
          </p:cNvSpPr>
          <p:nvPr>
            <p:ph type="ftr" sz="quarter" idx="3"/>
          </p:nvPr>
        </p:nvSpPr>
        <p:spPr>
          <a:xfrm>
            <a:off x="2636669" y="6418496"/>
            <a:ext cx="6711518" cy="365125"/>
          </a:xfrm>
          <a:prstGeom prst="rect">
            <a:avLst/>
          </a:prstGeom>
        </p:spPr>
        <p:txBody>
          <a:bodyPr/>
          <a:lstStyle/>
          <a:p>
            <a:pPr>
              <a:defRPr/>
            </a:pPr>
            <a:r>
              <a:rPr lang="sv-SE" sz="1200">
                <a:solidFill>
                  <a:srgbClr val="E27F00"/>
                </a:solidFill>
                <a:latin typeface="Bell Gothic Light"/>
              </a:rPr>
              <a:t>indatastod@trafikverket.se</a:t>
            </a:r>
            <a:endParaRPr lang="sv-SE" sz="1200" dirty="0">
              <a:solidFill>
                <a:srgbClr val="E27F00"/>
              </a:solidFill>
              <a:latin typeface="Bell Gothic Light"/>
            </a:endParaRPr>
          </a:p>
        </p:txBody>
      </p:sp>
      <p:sp>
        <p:nvSpPr>
          <p:cNvPr id="6" name="Platshållare för bildnummer 5"/>
          <p:cNvSpPr>
            <a:spLocks noGrp="1"/>
          </p:cNvSpPr>
          <p:nvPr>
            <p:ph type="sldNum" sz="quarter" idx="4"/>
          </p:nvPr>
        </p:nvSpPr>
        <p:spPr>
          <a:xfrm>
            <a:off x="10058400" y="6418496"/>
            <a:ext cx="1526958" cy="365125"/>
          </a:xfrm>
          <a:prstGeom prst="rect">
            <a:avLst/>
          </a:prstGeom>
        </p:spPr>
        <p:txBody>
          <a:bodyPr/>
          <a:lstStyle/>
          <a:p>
            <a:pPr algn="r">
              <a:defRPr/>
            </a:pPr>
            <a:fld id="{20D37FCA-3DE3-40B4-AA6D-F4C03BA9DED3}" type="slidenum">
              <a:rPr lang="sv-SE" sz="1200" smtClean="0">
                <a:solidFill>
                  <a:srgbClr val="E27F00"/>
                </a:solidFill>
                <a:latin typeface="Bell Gothic Light"/>
              </a:rPr>
              <a:pPr algn="r">
                <a:defRPr/>
              </a:pPr>
              <a:t>‹#›</a:t>
            </a:fld>
            <a:endParaRPr lang="sv-SE" sz="1200" dirty="0">
              <a:solidFill>
                <a:srgbClr val="E27F00"/>
              </a:solidFill>
              <a:latin typeface="Bell Gothic Light"/>
            </a:endParaRPr>
          </a:p>
        </p:txBody>
      </p:sp>
    </p:spTree>
    <p:extLst>
      <p:ext uri="{BB962C8B-B14F-4D97-AF65-F5344CB8AC3E}">
        <p14:creationId xmlns:p14="http://schemas.microsoft.com/office/powerpoint/2010/main" val="3978138784"/>
      </p:ext>
    </p:extLst>
  </p:cSld>
  <p:clrMapOvr>
    <a:masterClrMapping/>
  </p:clrMapOvr>
  <p:extLst>
    <p:ext uri="{DCECCB84-F9BA-43D5-87BE-67443E8EF086}">
      <p15:sldGuideLst xmlns:p15="http://schemas.microsoft.com/office/powerpoint/2012/main">
        <p15:guide id="1" orient="horz" pos="1729">
          <p15:clr>
            <a:srgbClr val="A4A3A4"/>
          </p15:clr>
        </p15:guide>
        <p15:guide id="2" pos="3820">
          <p15:clr>
            <a:srgbClr val="FBAE40"/>
          </p15:clr>
        </p15:guide>
        <p15:guide id="3" pos="531">
          <p15:clr>
            <a:srgbClr val="FBAE40"/>
          </p15:clr>
        </p15:guide>
        <p15:guide id="4" orient="horz" pos="1480">
          <p15:clr>
            <a:srgbClr val="A4A3A4"/>
          </p15:clr>
        </p15:guide>
        <p15:guide id="5" pos="758">
          <p15:clr>
            <a:srgbClr val="A4A3A4"/>
          </p15:clr>
        </p15:guide>
        <p15:guide id="6" orient="horz" pos="1253">
          <p15:clr>
            <a:srgbClr val="F26B43"/>
          </p15:clr>
        </p15:guide>
        <p15:guide id="7" orient="horz" pos="1094">
          <p15:clr>
            <a:srgbClr val="F26B43"/>
          </p15:clr>
        </p15:guide>
        <p15:guide id="8" pos="710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Rubrik och text">
    <p:spTree>
      <p:nvGrpSpPr>
        <p:cNvPr id="1" name=""/>
        <p:cNvGrpSpPr/>
        <p:nvPr/>
      </p:nvGrpSpPr>
      <p:grpSpPr>
        <a:xfrm>
          <a:off x="0" y="0"/>
          <a:ext cx="0" cy="0"/>
          <a:chOff x="0" y="0"/>
          <a:chExt cx="0" cy="0"/>
        </a:xfrm>
      </p:grpSpPr>
      <p:sp>
        <p:nvSpPr>
          <p:cNvPr id="12" name="Underrubrik 2"/>
          <p:cNvSpPr>
            <a:spLocks noGrp="1"/>
          </p:cNvSpPr>
          <p:nvPr>
            <p:ph type="subTitle" idx="1"/>
          </p:nvPr>
        </p:nvSpPr>
        <p:spPr>
          <a:xfrm>
            <a:off x="854538" y="1989138"/>
            <a:ext cx="9743757" cy="2296160"/>
          </a:xfrm>
          <a:prstGeom prst="rect">
            <a:avLst/>
          </a:prstGeom>
        </p:spPr>
        <p:txBody>
          <a:bodyPr>
            <a:normAutofit/>
          </a:bodyPr>
          <a:lstStyle>
            <a:lvl1pPr marL="0" indent="0" algn="l">
              <a:buNone/>
              <a:defRPr sz="2400">
                <a:solidFill>
                  <a:schemeClr val="tx1"/>
                </a:solidFill>
                <a:latin typeface="Bell Gothic Light"/>
                <a:cs typeface="Bell Gothic Light"/>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3" indent="0" algn="ctr">
              <a:buNone/>
              <a:defRPr>
                <a:solidFill>
                  <a:schemeClr val="tx1">
                    <a:tint val="75000"/>
                  </a:schemeClr>
                </a:solidFill>
              </a:defRPr>
            </a:lvl5pPr>
            <a:lvl6pPr marL="2285691" indent="0" algn="ctr">
              <a:buNone/>
              <a:defRPr>
                <a:solidFill>
                  <a:schemeClr val="tx1">
                    <a:tint val="75000"/>
                  </a:schemeClr>
                </a:solidFill>
              </a:defRPr>
            </a:lvl6pPr>
            <a:lvl7pPr marL="2742828" indent="0" algn="ctr">
              <a:buNone/>
              <a:defRPr>
                <a:solidFill>
                  <a:schemeClr val="tx1">
                    <a:tint val="75000"/>
                  </a:schemeClr>
                </a:solidFill>
              </a:defRPr>
            </a:lvl7pPr>
            <a:lvl8pPr marL="3199965" indent="0" algn="ctr">
              <a:buNone/>
              <a:defRPr>
                <a:solidFill>
                  <a:schemeClr val="tx1">
                    <a:tint val="75000"/>
                  </a:schemeClr>
                </a:solidFill>
              </a:defRPr>
            </a:lvl8pPr>
            <a:lvl9pPr marL="3657104" indent="0" algn="ctr">
              <a:buNone/>
              <a:defRPr>
                <a:solidFill>
                  <a:schemeClr val="tx1">
                    <a:tint val="75000"/>
                  </a:schemeClr>
                </a:solidFill>
              </a:defRPr>
            </a:lvl9pPr>
          </a:lstStyle>
          <a:p>
            <a:r>
              <a:rPr lang="sv-SE" dirty="0"/>
              <a:t>Klicka här för att ändra format på underrubrik i bakgrunden</a:t>
            </a:r>
          </a:p>
        </p:txBody>
      </p:sp>
      <p:sp>
        <p:nvSpPr>
          <p:cNvPr id="13" name="Rubrik 1"/>
          <p:cNvSpPr>
            <a:spLocks noGrp="1"/>
          </p:cNvSpPr>
          <p:nvPr>
            <p:ph type="ctrTitle"/>
          </p:nvPr>
        </p:nvSpPr>
        <p:spPr>
          <a:xfrm>
            <a:off x="853123" y="1240093"/>
            <a:ext cx="9733597" cy="615095"/>
          </a:xfrm>
          <a:prstGeom prst="rect">
            <a:avLst/>
          </a:prstGeom>
        </p:spPr>
        <p:txBody>
          <a:bodyPr/>
          <a:lstStyle>
            <a:lvl1pPr algn="l">
              <a:defRPr sz="3600" b="1">
                <a:solidFill>
                  <a:srgbClr val="E27F00"/>
                </a:solidFill>
                <a:latin typeface="Bell Gothic Black"/>
                <a:cs typeface="Bell Gothic Black"/>
              </a:defRPr>
            </a:lvl1pPr>
          </a:lstStyle>
          <a:p>
            <a:r>
              <a:rPr lang="sv-SE" dirty="0"/>
              <a:t>Klicka här för att ändra format</a:t>
            </a:r>
          </a:p>
        </p:txBody>
      </p:sp>
      <p:sp>
        <p:nvSpPr>
          <p:cNvPr id="4" name="Platshållare för datum 3"/>
          <p:cNvSpPr>
            <a:spLocks noGrp="1"/>
          </p:cNvSpPr>
          <p:nvPr>
            <p:ph type="dt" sz="half" idx="2"/>
          </p:nvPr>
        </p:nvSpPr>
        <p:spPr>
          <a:xfrm>
            <a:off x="842963" y="6418496"/>
            <a:ext cx="1278800" cy="365125"/>
          </a:xfrm>
          <a:prstGeom prst="rect">
            <a:avLst/>
          </a:prstGeom>
        </p:spPr>
        <p:txBody>
          <a:bodyPr/>
          <a:lstStyle/>
          <a:p>
            <a:pPr>
              <a:defRPr/>
            </a:pPr>
            <a:endParaRPr lang="sv-SE" sz="1200" dirty="0">
              <a:solidFill>
                <a:srgbClr val="E27F00"/>
              </a:solidFill>
              <a:latin typeface="Bell Gothic Light"/>
            </a:endParaRPr>
          </a:p>
        </p:txBody>
      </p:sp>
      <p:sp>
        <p:nvSpPr>
          <p:cNvPr id="5" name="Platshållare för sidfot 4"/>
          <p:cNvSpPr>
            <a:spLocks noGrp="1"/>
          </p:cNvSpPr>
          <p:nvPr>
            <p:ph type="ftr" sz="quarter" idx="3"/>
          </p:nvPr>
        </p:nvSpPr>
        <p:spPr>
          <a:xfrm>
            <a:off x="2636669" y="6418496"/>
            <a:ext cx="6711518" cy="365125"/>
          </a:xfrm>
          <a:prstGeom prst="rect">
            <a:avLst/>
          </a:prstGeom>
        </p:spPr>
        <p:txBody>
          <a:bodyPr/>
          <a:lstStyle/>
          <a:p>
            <a:pPr>
              <a:defRPr/>
            </a:pPr>
            <a:r>
              <a:rPr lang="sv-SE" sz="1200">
                <a:solidFill>
                  <a:srgbClr val="E27F00"/>
                </a:solidFill>
                <a:latin typeface="Bell Gothic Light"/>
              </a:rPr>
              <a:t>indatastod@trafikverket.se</a:t>
            </a:r>
            <a:endParaRPr lang="sv-SE" sz="1200" dirty="0">
              <a:solidFill>
                <a:srgbClr val="E27F00"/>
              </a:solidFill>
              <a:latin typeface="Bell Gothic Light"/>
            </a:endParaRPr>
          </a:p>
        </p:txBody>
      </p:sp>
      <p:sp>
        <p:nvSpPr>
          <p:cNvPr id="6" name="Platshållare för bildnummer 5"/>
          <p:cNvSpPr>
            <a:spLocks noGrp="1"/>
          </p:cNvSpPr>
          <p:nvPr>
            <p:ph type="sldNum" sz="quarter" idx="4"/>
          </p:nvPr>
        </p:nvSpPr>
        <p:spPr>
          <a:xfrm>
            <a:off x="10058400" y="6418496"/>
            <a:ext cx="1526958" cy="365125"/>
          </a:xfrm>
          <a:prstGeom prst="rect">
            <a:avLst/>
          </a:prstGeom>
        </p:spPr>
        <p:txBody>
          <a:bodyPr/>
          <a:lstStyle/>
          <a:p>
            <a:pPr algn="r">
              <a:defRPr/>
            </a:pPr>
            <a:fld id="{20D37FCA-3DE3-40B4-AA6D-F4C03BA9DED3}" type="slidenum">
              <a:rPr lang="sv-SE" sz="1200" smtClean="0">
                <a:solidFill>
                  <a:srgbClr val="E27F00"/>
                </a:solidFill>
                <a:latin typeface="Bell Gothic Light"/>
              </a:rPr>
              <a:pPr algn="r">
                <a:defRPr/>
              </a:pPr>
              <a:t>‹#›</a:t>
            </a:fld>
            <a:endParaRPr lang="sv-SE" sz="1200" dirty="0">
              <a:solidFill>
                <a:srgbClr val="E27F00"/>
              </a:solidFill>
              <a:latin typeface="Bell Gothic Light"/>
            </a:endParaRPr>
          </a:p>
        </p:txBody>
      </p:sp>
    </p:spTree>
    <p:extLst>
      <p:ext uri="{BB962C8B-B14F-4D97-AF65-F5344CB8AC3E}">
        <p14:creationId xmlns:p14="http://schemas.microsoft.com/office/powerpoint/2010/main" val="3977052865"/>
      </p:ext>
    </p:extLst>
  </p:cSld>
  <p:clrMapOvr>
    <a:masterClrMapping/>
  </p:clrMapOvr>
  <p:extLst>
    <p:ext uri="{DCECCB84-F9BA-43D5-87BE-67443E8EF086}">
      <p15:sldGuideLst xmlns:p15="http://schemas.microsoft.com/office/powerpoint/2012/main">
        <p15:guide id="1" orient="horz" pos="1729" userDrawn="1">
          <p15:clr>
            <a:srgbClr val="A4A3A4"/>
          </p15:clr>
        </p15:guide>
        <p15:guide id="2" pos="3820" userDrawn="1">
          <p15:clr>
            <a:srgbClr val="FBAE40"/>
          </p15:clr>
        </p15:guide>
        <p15:guide id="3" pos="531" userDrawn="1">
          <p15:clr>
            <a:srgbClr val="FBAE40"/>
          </p15:clr>
        </p15:guide>
        <p15:guide id="4" orient="horz" pos="1480" userDrawn="1">
          <p15:clr>
            <a:srgbClr val="A4A3A4"/>
          </p15:clr>
        </p15:guide>
        <p15:guide id="5" pos="758" userDrawn="1">
          <p15:clr>
            <a:srgbClr val="A4A3A4"/>
          </p15:clr>
        </p15:guide>
        <p15:guide id="6" orient="horz" pos="1253" userDrawn="1">
          <p15:clr>
            <a:srgbClr val="F26B43"/>
          </p15:clr>
        </p15:guide>
        <p15:guide id="7" orient="horz" pos="1094" userDrawn="1">
          <p15:clr>
            <a:srgbClr val="F26B43"/>
          </p15:clr>
        </p15:guide>
        <p15:guide id="8" pos="71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Rubrik och punktlista">
    <p:spTree>
      <p:nvGrpSpPr>
        <p:cNvPr id="1" name=""/>
        <p:cNvGrpSpPr/>
        <p:nvPr/>
      </p:nvGrpSpPr>
      <p:grpSpPr>
        <a:xfrm>
          <a:off x="0" y="0"/>
          <a:ext cx="0" cy="0"/>
          <a:chOff x="0" y="0"/>
          <a:chExt cx="0" cy="0"/>
        </a:xfrm>
      </p:grpSpPr>
      <p:sp>
        <p:nvSpPr>
          <p:cNvPr id="2" name="Rubrik 1"/>
          <p:cNvSpPr>
            <a:spLocks noGrp="1"/>
          </p:cNvSpPr>
          <p:nvPr>
            <p:ph type="ctrTitle"/>
          </p:nvPr>
        </p:nvSpPr>
        <p:spPr>
          <a:xfrm>
            <a:off x="853123" y="1239520"/>
            <a:ext cx="9733597" cy="624461"/>
          </a:xfrm>
          <a:prstGeom prst="rect">
            <a:avLst/>
          </a:prstGeom>
        </p:spPr>
        <p:txBody>
          <a:bodyPr/>
          <a:lstStyle>
            <a:lvl1pPr algn="l">
              <a:defRPr sz="3600" b="1">
                <a:solidFill>
                  <a:srgbClr val="E27F00"/>
                </a:solidFill>
                <a:latin typeface="Bell Gothic Black"/>
                <a:cs typeface="Bell Gothic Black"/>
              </a:defRPr>
            </a:lvl1pPr>
          </a:lstStyle>
          <a:p>
            <a:r>
              <a:rPr lang="sv-SE" dirty="0"/>
              <a:t>Klicka här för att ändra format</a:t>
            </a:r>
          </a:p>
        </p:txBody>
      </p:sp>
      <p:sp>
        <p:nvSpPr>
          <p:cNvPr id="8" name="Platshållare för innehåll 2"/>
          <p:cNvSpPr>
            <a:spLocks noGrp="1"/>
          </p:cNvSpPr>
          <p:nvPr>
            <p:ph idx="1"/>
          </p:nvPr>
        </p:nvSpPr>
        <p:spPr>
          <a:xfrm>
            <a:off x="853123" y="1989138"/>
            <a:ext cx="9733597" cy="3680142"/>
          </a:xfrm>
          <a:prstGeom prst="rect">
            <a:avLst/>
          </a:prstGeom>
        </p:spPr>
        <p:txBody>
          <a:bodyPr/>
          <a:lstStyle>
            <a:lvl1pPr>
              <a:defRPr sz="2400"/>
            </a:lvl1pPr>
            <a:lvl2pPr>
              <a:defRPr sz="2000"/>
            </a:lvl2pPr>
            <a:lvl3pPr>
              <a:defRPr sz="1800"/>
            </a:lvl3pPr>
            <a:lvl4pPr>
              <a:defRPr sz="1400"/>
            </a:lvl4pPr>
            <a:lvl5pPr>
              <a:defRPr sz="1400"/>
            </a:lvl5pPr>
          </a:lstStyle>
          <a:p>
            <a:pPr lvl="0"/>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4" name="Platshållare för datum 3"/>
          <p:cNvSpPr>
            <a:spLocks noGrp="1"/>
          </p:cNvSpPr>
          <p:nvPr>
            <p:ph type="dt" sz="half" idx="2"/>
          </p:nvPr>
        </p:nvSpPr>
        <p:spPr>
          <a:xfrm>
            <a:off x="842963" y="6418496"/>
            <a:ext cx="1278800" cy="365125"/>
          </a:xfrm>
          <a:prstGeom prst="rect">
            <a:avLst/>
          </a:prstGeom>
        </p:spPr>
        <p:txBody>
          <a:bodyPr/>
          <a:lstStyle/>
          <a:p>
            <a:pPr>
              <a:defRPr/>
            </a:pPr>
            <a:endParaRPr lang="sv-SE" sz="1200" dirty="0">
              <a:solidFill>
                <a:srgbClr val="E27F00"/>
              </a:solidFill>
              <a:latin typeface="Bell Gothic Light"/>
            </a:endParaRPr>
          </a:p>
        </p:txBody>
      </p:sp>
      <p:sp>
        <p:nvSpPr>
          <p:cNvPr id="5" name="Platshållare för sidfot 4"/>
          <p:cNvSpPr>
            <a:spLocks noGrp="1"/>
          </p:cNvSpPr>
          <p:nvPr>
            <p:ph type="ftr" sz="quarter" idx="3"/>
          </p:nvPr>
        </p:nvSpPr>
        <p:spPr>
          <a:xfrm>
            <a:off x="2636669" y="6418496"/>
            <a:ext cx="6711518" cy="365125"/>
          </a:xfrm>
          <a:prstGeom prst="rect">
            <a:avLst/>
          </a:prstGeom>
        </p:spPr>
        <p:txBody>
          <a:bodyPr/>
          <a:lstStyle/>
          <a:p>
            <a:pPr>
              <a:defRPr/>
            </a:pPr>
            <a:r>
              <a:rPr lang="sv-SE" sz="1200">
                <a:solidFill>
                  <a:srgbClr val="E27F00"/>
                </a:solidFill>
                <a:latin typeface="Bell Gothic Light"/>
              </a:rPr>
              <a:t>indatastod@trafikverket.se</a:t>
            </a:r>
            <a:endParaRPr lang="sv-SE" sz="1200" dirty="0">
              <a:solidFill>
                <a:srgbClr val="E27F00"/>
              </a:solidFill>
              <a:latin typeface="Bell Gothic Light"/>
            </a:endParaRPr>
          </a:p>
        </p:txBody>
      </p:sp>
      <p:sp>
        <p:nvSpPr>
          <p:cNvPr id="6" name="Platshållare för bildnummer 5"/>
          <p:cNvSpPr>
            <a:spLocks noGrp="1"/>
          </p:cNvSpPr>
          <p:nvPr>
            <p:ph type="sldNum" sz="quarter" idx="4"/>
          </p:nvPr>
        </p:nvSpPr>
        <p:spPr>
          <a:xfrm>
            <a:off x="10058400" y="6418496"/>
            <a:ext cx="1526958" cy="365125"/>
          </a:xfrm>
          <a:prstGeom prst="rect">
            <a:avLst/>
          </a:prstGeom>
        </p:spPr>
        <p:txBody>
          <a:bodyPr/>
          <a:lstStyle/>
          <a:p>
            <a:pPr algn="r">
              <a:defRPr/>
            </a:pPr>
            <a:fld id="{20D37FCA-3DE3-40B4-AA6D-F4C03BA9DED3}" type="slidenum">
              <a:rPr lang="sv-SE" sz="1200" smtClean="0">
                <a:solidFill>
                  <a:srgbClr val="E27F00"/>
                </a:solidFill>
                <a:latin typeface="Bell Gothic Light"/>
              </a:rPr>
              <a:pPr algn="r">
                <a:defRPr/>
              </a:pPr>
              <a:t>‹#›</a:t>
            </a:fld>
            <a:endParaRPr lang="sv-SE" sz="1200" dirty="0">
              <a:solidFill>
                <a:srgbClr val="E27F00"/>
              </a:solidFill>
              <a:latin typeface="Bell Gothic Light"/>
            </a:endParaRPr>
          </a:p>
        </p:txBody>
      </p:sp>
    </p:spTree>
    <p:extLst>
      <p:ext uri="{BB962C8B-B14F-4D97-AF65-F5344CB8AC3E}">
        <p14:creationId xmlns:p14="http://schemas.microsoft.com/office/powerpoint/2010/main" val="468299102"/>
      </p:ext>
    </p:extLst>
  </p:cSld>
  <p:clrMapOvr>
    <a:masterClrMapping/>
  </p:clrMapOvr>
  <p:extLst>
    <p:ext uri="{DCECCB84-F9BA-43D5-87BE-67443E8EF086}">
      <p15:sldGuideLst xmlns:p15="http://schemas.microsoft.com/office/powerpoint/2012/main">
        <p15:guide id="1" orient="horz" pos="1729" userDrawn="1">
          <p15:clr>
            <a:srgbClr val="A4A3A4"/>
          </p15:clr>
        </p15:guide>
        <p15:guide id="2" pos="3820" userDrawn="1">
          <p15:clr>
            <a:srgbClr val="FBAE40"/>
          </p15:clr>
        </p15:guide>
        <p15:guide id="3" pos="531" userDrawn="1">
          <p15:clr>
            <a:srgbClr val="FBAE40"/>
          </p15:clr>
        </p15:guide>
        <p15:guide id="4" orient="horz" pos="1480" userDrawn="1">
          <p15:clr>
            <a:srgbClr val="A4A3A4"/>
          </p15:clr>
        </p15:guide>
        <p15:guide id="5" pos="758" userDrawn="1">
          <p15:clr>
            <a:srgbClr val="A4A3A4"/>
          </p15:clr>
        </p15:guide>
        <p15:guide id="6" orient="horz" pos="1253" userDrawn="1">
          <p15:clr>
            <a:srgbClr val="F26B43"/>
          </p15:clr>
        </p15:guide>
        <p15:guide id="7" orient="horz" pos="1094" userDrawn="1">
          <p15:clr>
            <a:srgbClr val="F26B43"/>
          </p15:clr>
        </p15:guide>
        <p15:guide id="8" pos="710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theme" Target="../theme/theme6.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p:cNvSpPr/>
          <p:nvPr userDrawn="1"/>
        </p:nvSpPr>
        <p:spPr>
          <a:xfrm>
            <a:off x="-1" y="-20043"/>
            <a:ext cx="12126911" cy="6974757"/>
          </a:xfrm>
          <a:prstGeom prst="rect">
            <a:avLst/>
          </a:prstGeom>
          <a:solidFill>
            <a:srgbClr val="E2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7510" y="833554"/>
            <a:ext cx="4651888" cy="4696108"/>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Lst>
  <p:hf sldNum="0" hdr="0" dt="0"/>
  <p:txStyles>
    <p:titleStyle>
      <a:lvl1pPr algn="ctr" defTabSz="457138" rtl="0" eaLnBrk="1" fontAlgn="base" hangingPunct="1">
        <a:spcBef>
          <a:spcPct val="0"/>
        </a:spcBef>
        <a:spcAft>
          <a:spcPct val="0"/>
        </a:spcAft>
        <a:defRPr sz="4400" kern="1200">
          <a:solidFill>
            <a:schemeClr val="tx1"/>
          </a:solidFill>
          <a:latin typeface="+mj-lt"/>
          <a:ea typeface="ＭＳ Ｐゴシック" pitchFamily="31" charset="-128"/>
          <a:cs typeface="ＭＳ Ｐゴシック"/>
        </a:defRPr>
      </a:lvl1pPr>
      <a:lvl2pPr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defRPr>
      </a:lvl9pPr>
    </p:titleStyle>
    <p:bodyStyle>
      <a:lvl1pPr marL="342854" indent="-342854" algn="l" defTabSz="457138" rtl="0" eaLnBrk="1" fontAlgn="base" hangingPunct="1">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1" fontAlgn="base" hangingPunct="1">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1" fontAlgn="base" hangingPunct="1">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1" fontAlgn="base" hangingPunct="1">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1" fontAlgn="base" hangingPunct="1">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38" rtl="0" eaLnBrk="1" latinLnBrk="0" hangingPunct="1">
        <a:defRPr sz="1800" kern="1200">
          <a:solidFill>
            <a:schemeClr val="tx1"/>
          </a:solidFill>
          <a:latin typeface="+mn-lt"/>
          <a:ea typeface="+mn-ea"/>
          <a:cs typeface="+mn-cs"/>
        </a:defRPr>
      </a:lvl1pPr>
      <a:lvl2pPr marL="457138" algn="l" defTabSz="457138" rtl="0" eaLnBrk="1" latinLnBrk="0" hangingPunct="1">
        <a:defRPr sz="1800" kern="1200">
          <a:solidFill>
            <a:schemeClr val="tx1"/>
          </a:solidFill>
          <a:latin typeface="+mn-lt"/>
          <a:ea typeface="+mn-ea"/>
          <a:cs typeface="+mn-cs"/>
        </a:defRPr>
      </a:lvl2pPr>
      <a:lvl3pPr marL="914276" algn="l" defTabSz="457138" rtl="0" eaLnBrk="1" latinLnBrk="0" hangingPunct="1">
        <a:defRPr sz="1800" kern="1200">
          <a:solidFill>
            <a:schemeClr val="tx1"/>
          </a:solidFill>
          <a:latin typeface="+mn-lt"/>
          <a:ea typeface="+mn-ea"/>
          <a:cs typeface="+mn-cs"/>
        </a:defRPr>
      </a:lvl3pPr>
      <a:lvl4pPr marL="1371414" algn="l" defTabSz="457138" rtl="0" eaLnBrk="1" latinLnBrk="0" hangingPunct="1">
        <a:defRPr sz="1800" kern="1200">
          <a:solidFill>
            <a:schemeClr val="tx1"/>
          </a:solidFill>
          <a:latin typeface="+mn-lt"/>
          <a:ea typeface="+mn-ea"/>
          <a:cs typeface="+mn-cs"/>
        </a:defRPr>
      </a:lvl4pPr>
      <a:lvl5pPr marL="1828553" algn="l" defTabSz="457138" rtl="0" eaLnBrk="1" latinLnBrk="0" hangingPunct="1">
        <a:defRPr sz="1800" kern="1200">
          <a:solidFill>
            <a:schemeClr val="tx1"/>
          </a:solidFill>
          <a:latin typeface="+mn-lt"/>
          <a:ea typeface="+mn-ea"/>
          <a:cs typeface="+mn-cs"/>
        </a:defRPr>
      </a:lvl5pPr>
      <a:lvl6pPr marL="2285691" algn="l" defTabSz="457138" rtl="0" eaLnBrk="1" latinLnBrk="0" hangingPunct="1">
        <a:defRPr sz="1800" kern="1200">
          <a:solidFill>
            <a:schemeClr val="tx1"/>
          </a:solidFill>
          <a:latin typeface="+mn-lt"/>
          <a:ea typeface="+mn-ea"/>
          <a:cs typeface="+mn-cs"/>
        </a:defRPr>
      </a:lvl6pPr>
      <a:lvl7pPr marL="2742828" algn="l" defTabSz="457138" rtl="0" eaLnBrk="1" latinLnBrk="0" hangingPunct="1">
        <a:defRPr sz="1800" kern="1200">
          <a:solidFill>
            <a:schemeClr val="tx1"/>
          </a:solidFill>
          <a:latin typeface="+mn-lt"/>
          <a:ea typeface="+mn-ea"/>
          <a:cs typeface="+mn-cs"/>
        </a:defRPr>
      </a:lvl7pPr>
      <a:lvl8pPr marL="3199965" algn="l" defTabSz="457138" rtl="0" eaLnBrk="1" latinLnBrk="0" hangingPunct="1">
        <a:defRPr sz="1800" kern="1200">
          <a:solidFill>
            <a:schemeClr val="tx1"/>
          </a:solidFill>
          <a:latin typeface="+mn-lt"/>
          <a:ea typeface="+mn-ea"/>
          <a:cs typeface="+mn-cs"/>
        </a:defRPr>
      </a:lvl8pPr>
      <a:lvl9pPr marL="3657104" algn="l" defTabSz="45713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69865" y="654154"/>
            <a:ext cx="5188770" cy="5188770"/>
          </a:xfrm>
          <a:prstGeom prst="rect">
            <a:avLst/>
          </a:prstGeom>
        </p:spPr>
      </p:pic>
    </p:spTree>
    <p:extLst>
      <p:ext uri="{BB962C8B-B14F-4D97-AF65-F5344CB8AC3E}">
        <p14:creationId xmlns:p14="http://schemas.microsoft.com/office/powerpoint/2010/main" val="2393042531"/>
      </p:ext>
    </p:extLst>
  </p:cSld>
  <p:clrMap bg1="lt1" tx1="dk1" bg2="lt2" tx2="dk2" accent1="accent1" accent2="accent2" accent3="accent3" accent4="accent4" accent5="accent5" accent6="accent6" hlink="hlink" folHlink="folHlink"/>
  <p:sldLayoutIdLst>
    <p:sldLayoutId id="2147483739" r:id="rId1"/>
    <p:sldLayoutId id="2147483741" r:id="rId2"/>
  </p:sldLayoutIdLst>
  <p:hf sldNum="0" hdr="0" dt="0"/>
  <p:txStyles>
    <p:titleStyle>
      <a:lvl1pPr algn="ctr" defTabSz="457138" rtl="0" eaLnBrk="0" fontAlgn="base" hangingPunct="0">
        <a:spcBef>
          <a:spcPct val="0"/>
        </a:spcBef>
        <a:spcAft>
          <a:spcPct val="0"/>
        </a:spcAft>
        <a:defRPr sz="4400" kern="1200">
          <a:solidFill>
            <a:schemeClr val="tx1"/>
          </a:solidFill>
          <a:latin typeface="+mj-lt"/>
          <a:ea typeface="ＭＳ Ｐゴシック" pitchFamily="31" charset="-128"/>
          <a:cs typeface="ＭＳ Ｐゴシック"/>
        </a:defRPr>
      </a:lvl1pPr>
      <a:lvl2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fontAlgn="base">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fontAlgn="base">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fontAlgn="base">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fontAlgn="base">
        <a:spcBef>
          <a:spcPct val="0"/>
        </a:spcBef>
        <a:spcAft>
          <a:spcPct val="0"/>
        </a:spcAft>
        <a:defRPr sz="4400">
          <a:solidFill>
            <a:schemeClr val="tx1"/>
          </a:solidFill>
          <a:latin typeface="Calibri" pitchFamily="31" charset="0"/>
          <a:ea typeface="ＭＳ Ｐゴシック" pitchFamily="31" charset="-128"/>
        </a:defRPr>
      </a:lvl9pPr>
    </p:titleStyle>
    <p:body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38" rtl="0" eaLnBrk="1" latinLnBrk="0" hangingPunct="1">
        <a:defRPr sz="1800" kern="1200">
          <a:solidFill>
            <a:schemeClr val="tx1"/>
          </a:solidFill>
          <a:latin typeface="+mn-lt"/>
          <a:ea typeface="+mn-ea"/>
          <a:cs typeface="+mn-cs"/>
        </a:defRPr>
      </a:lvl1pPr>
      <a:lvl2pPr marL="457138" algn="l" defTabSz="457138" rtl="0" eaLnBrk="1" latinLnBrk="0" hangingPunct="1">
        <a:defRPr sz="1800" kern="1200">
          <a:solidFill>
            <a:schemeClr val="tx1"/>
          </a:solidFill>
          <a:latin typeface="+mn-lt"/>
          <a:ea typeface="+mn-ea"/>
          <a:cs typeface="+mn-cs"/>
        </a:defRPr>
      </a:lvl2pPr>
      <a:lvl3pPr marL="914276" algn="l" defTabSz="457138" rtl="0" eaLnBrk="1" latinLnBrk="0" hangingPunct="1">
        <a:defRPr sz="1800" kern="1200">
          <a:solidFill>
            <a:schemeClr val="tx1"/>
          </a:solidFill>
          <a:latin typeface="+mn-lt"/>
          <a:ea typeface="+mn-ea"/>
          <a:cs typeface="+mn-cs"/>
        </a:defRPr>
      </a:lvl3pPr>
      <a:lvl4pPr marL="1371414" algn="l" defTabSz="457138" rtl="0" eaLnBrk="1" latinLnBrk="0" hangingPunct="1">
        <a:defRPr sz="1800" kern="1200">
          <a:solidFill>
            <a:schemeClr val="tx1"/>
          </a:solidFill>
          <a:latin typeface="+mn-lt"/>
          <a:ea typeface="+mn-ea"/>
          <a:cs typeface="+mn-cs"/>
        </a:defRPr>
      </a:lvl4pPr>
      <a:lvl5pPr marL="1828553" algn="l" defTabSz="457138" rtl="0" eaLnBrk="1" latinLnBrk="0" hangingPunct="1">
        <a:defRPr sz="1800" kern="1200">
          <a:solidFill>
            <a:schemeClr val="tx1"/>
          </a:solidFill>
          <a:latin typeface="+mn-lt"/>
          <a:ea typeface="+mn-ea"/>
          <a:cs typeface="+mn-cs"/>
        </a:defRPr>
      </a:lvl5pPr>
      <a:lvl6pPr marL="2285691" algn="l" defTabSz="457138" rtl="0" eaLnBrk="1" latinLnBrk="0" hangingPunct="1">
        <a:defRPr sz="1800" kern="1200">
          <a:solidFill>
            <a:schemeClr val="tx1"/>
          </a:solidFill>
          <a:latin typeface="+mn-lt"/>
          <a:ea typeface="+mn-ea"/>
          <a:cs typeface="+mn-cs"/>
        </a:defRPr>
      </a:lvl6pPr>
      <a:lvl7pPr marL="2742828" algn="l" defTabSz="457138" rtl="0" eaLnBrk="1" latinLnBrk="0" hangingPunct="1">
        <a:defRPr sz="1800" kern="1200">
          <a:solidFill>
            <a:schemeClr val="tx1"/>
          </a:solidFill>
          <a:latin typeface="+mn-lt"/>
          <a:ea typeface="+mn-ea"/>
          <a:cs typeface="+mn-cs"/>
        </a:defRPr>
      </a:lvl7pPr>
      <a:lvl8pPr marL="3199965" algn="l" defTabSz="457138" rtl="0" eaLnBrk="1" latinLnBrk="0" hangingPunct="1">
        <a:defRPr sz="1800" kern="1200">
          <a:solidFill>
            <a:schemeClr val="tx1"/>
          </a:solidFill>
          <a:latin typeface="+mn-lt"/>
          <a:ea typeface="+mn-ea"/>
          <a:cs typeface="+mn-cs"/>
        </a:defRPr>
      </a:lvl8pPr>
      <a:lvl9pPr marL="3657104" algn="l" defTabSz="45713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78434" y="182516"/>
            <a:ext cx="1211032" cy="1191939"/>
          </a:xfrm>
          <a:prstGeom prst="rect">
            <a:avLst/>
          </a:prstGeom>
        </p:spPr>
      </p:pic>
      <p:sp>
        <p:nvSpPr>
          <p:cNvPr id="10" name="Platshållare för datum 3"/>
          <p:cNvSpPr>
            <a:spLocks noGrp="1"/>
          </p:cNvSpPr>
          <p:nvPr>
            <p:ph type="dt" sz="half" idx="2"/>
          </p:nvPr>
        </p:nvSpPr>
        <p:spPr>
          <a:xfrm>
            <a:off x="351898" y="6364654"/>
            <a:ext cx="1484923" cy="365125"/>
          </a:xfrm>
          <a:prstGeom prst="rect">
            <a:avLst/>
          </a:prstGeom>
        </p:spPr>
        <p:txBody>
          <a:bodyPr vert="horz" wrap="square" lIns="91440" tIns="45720" rIns="91440" bIns="45720" numCol="1" anchor="t" anchorCtr="0" compatLnSpc="1">
            <a:prstTxWarp prst="textNoShape">
              <a:avLst/>
            </a:prstTxWarp>
          </a:bodyPr>
          <a:lstStyle>
            <a:lvl1pPr>
              <a:defRPr sz="900">
                <a:solidFill>
                  <a:schemeClr val="accent1">
                    <a:lumMod val="50000"/>
                  </a:schemeClr>
                </a:solidFill>
                <a:latin typeface="Bell Gothic Light"/>
              </a:defRPr>
            </a:lvl1pPr>
          </a:lstStyle>
          <a:p>
            <a:pPr>
              <a:defRPr/>
            </a:pPr>
            <a:endParaRPr lang="sv-SE" dirty="0"/>
          </a:p>
        </p:txBody>
      </p:sp>
      <p:sp>
        <p:nvSpPr>
          <p:cNvPr id="11" name="Platshållare för sidfot 4"/>
          <p:cNvSpPr>
            <a:spLocks noGrp="1"/>
          </p:cNvSpPr>
          <p:nvPr>
            <p:ph type="ftr" sz="quarter" idx="3"/>
          </p:nvPr>
        </p:nvSpPr>
        <p:spPr>
          <a:xfrm>
            <a:off x="1916723" y="6364654"/>
            <a:ext cx="2655277" cy="356821"/>
          </a:xfrm>
          <a:prstGeom prst="rect">
            <a:avLst/>
          </a:prstGeom>
        </p:spPr>
        <p:txBody>
          <a:bodyPr vert="horz" wrap="square" lIns="91440" tIns="45720" rIns="91440" bIns="45720" numCol="1" anchor="t" anchorCtr="0" compatLnSpc="1">
            <a:prstTxWarp prst="textNoShape">
              <a:avLst/>
            </a:prstTxWarp>
          </a:bodyPr>
          <a:lstStyle>
            <a:lvl1pPr>
              <a:defRPr sz="900">
                <a:solidFill>
                  <a:schemeClr val="accent1">
                    <a:lumMod val="50000"/>
                  </a:schemeClr>
                </a:solidFill>
                <a:latin typeface="Bell Gothic Light"/>
              </a:defRPr>
            </a:lvl1pPr>
          </a:lstStyle>
          <a:p>
            <a:pPr>
              <a:defRPr/>
            </a:pPr>
            <a:r>
              <a:rPr lang="sv-SE"/>
              <a:t>indatastod@trafikverket.se</a:t>
            </a:r>
            <a:endParaRPr lang="sv-SE" dirty="0"/>
          </a:p>
        </p:txBody>
      </p:sp>
      <p:sp>
        <p:nvSpPr>
          <p:cNvPr id="12" name="Platshållare för bildnummer 5"/>
          <p:cNvSpPr>
            <a:spLocks noGrp="1"/>
          </p:cNvSpPr>
          <p:nvPr>
            <p:ph type="sldNum" sz="quarter" idx="4"/>
          </p:nvPr>
        </p:nvSpPr>
        <p:spPr>
          <a:xfrm>
            <a:off x="6814981" y="6364654"/>
            <a:ext cx="1994877" cy="347540"/>
          </a:xfrm>
          <a:prstGeom prst="rect">
            <a:avLst/>
          </a:prstGeom>
        </p:spPr>
        <p:txBody>
          <a:bodyPr wrap="square" numCol="1" anchor="t" anchorCtr="0" compatLnSpc="1">
            <a:prstTxWarp prst="textNoShape">
              <a:avLst/>
            </a:prstTxWarp>
          </a:bodyPr>
          <a:lstStyle>
            <a:lvl1pPr algn="r">
              <a:defRPr sz="900">
                <a:solidFill>
                  <a:schemeClr val="accent1">
                    <a:lumMod val="50000"/>
                  </a:schemeClr>
                </a:solidFill>
                <a:latin typeface="Calibri" pitchFamily="31" charset="0"/>
              </a:defRPr>
            </a:lvl1pPr>
          </a:lstStyle>
          <a:p>
            <a:pPr>
              <a:defRPr/>
            </a:pPr>
            <a:fld id="{20D37FCA-3DE3-40B4-AA6D-F4C03BA9DED3}" type="slidenum">
              <a:rPr lang="sv-SE" smtClean="0"/>
              <a:pPr>
                <a:defRPr/>
              </a:pPr>
              <a:t>‹#›</a:t>
            </a:fld>
            <a:endParaRPr lang="sv-SE" dirty="0"/>
          </a:p>
        </p:txBody>
      </p:sp>
      <p:pic>
        <p:nvPicPr>
          <p:cNvPr id="2" name="Bildobjekt 1"/>
          <p:cNvPicPr>
            <a:picLocks noChangeAspect="1"/>
          </p:cNvPicPr>
          <p:nvPr userDrawn="1"/>
        </p:nvPicPr>
        <p:blipFill rotWithShape="1">
          <a:blip r:embed="rId7">
            <a:extLst>
              <a:ext uri="{28A0092B-C50C-407E-A947-70E740481C1C}">
                <a14:useLocalDpi xmlns:a14="http://schemas.microsoft.com/office/drawing/2010/main" val="0"/>
              </a:ext>
            </a:extLst>
          </a:blip>
          <a:srcRect l="16808" r="-1"/>
          <a:stretch/>
        </p:blipFill>
        <p:spPr>
          <a:xfrm>
            <a:off x="-28279" y="6302788"/>
            <a:ext cx="12155192" cy="555212"/>
          </a:xfrm>
          <a:prstGeom prst="rect">
            <a:avLst/>
          </a:prstGeom>
        </p:spPr>
      </p:pic>
    </p:spTree>
    <p:extLst>
      <p:ext uri="{BB962C8B-B14F-4D97-AF65-F5344CB8AC3E}">
        <p14:creationId xmlns:p14="http://schemas.microsoft.com/office/powerpoint/2010/main" val="1769291765"/>
      </p:ext>
    </p:extLst>
  </p:cSld>
  <p:clrMap bg1="lt1" tx1="dk1" bg2="lt2" tx2="dk2" accent1="accent1" accent2="accent2" accent3="accent3" accent4="accent4" accent5="accent5" accent6="accent6" hlink="hlink" folHlink="folHlink"/>
  <p:sldLayoutIdLst>
    <p:sldLayoutId id="2147483740" r:id="rId1"/>
    <p:sldLayoutId id="2147483734" r:id="rId2"/>
    <p:sldLayoutId id="2147483759" r:id="rId3"/>
    <p:sldLayoutId id="2147483761" r:id="rId4"/>
  </p:sldLayoutIdLst>
  <p:hf sldNum="0" hdr="0" dt="0"/>
  <p:txStyles>
    <p:titleStyle>
      <a:lvl1pPr algn="ctr" defTabSz="457138" rtl="0" eaLnBrk="0" fontAlgn="base" hangingPunct="0">
        <a:spcBef>
          <a:spcPct val="0"/>
        </a:spcBef>
        <a:spcAft>
          <a:spcPct val="0"/>
        </a:spcAft>
        <a:defRPr sz="4400" kern="1200">
          <a:solidFill>
            <a:schemeClr val="tx1"/>
          </a:solidFill>
          <a:latin typeface="+mj-lt"/>
          <a:ea typeface="ＭＳ Ｐゴシック" pitchFamily="31" charset="-128"/>
          <a:cs typeface="ＭＳ Ｐゴシック"/>
        </a:defRPr>
      </a:lvl1pPr>
      <a:lvl2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fontAlgn="base">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fontAlgn="base">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fontAlgn="base">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fontAlgn="base">
        <a:spcBef>
          <a:spcPct val="0"/>
        </a:spcBef>
        <a:spcAft>
          <a:spcPct val="0"/>
        </a:spcAft>
        <a:defRPr sz="4400">
          <a:solidFill>
            <a:schemeClr val="tx1"/>
          </a:solidFill>
          <a:latin typeface="Calibri" pitchFamily="31" charset="0"/>
          <a:ea typeface="ＭＳ Ｐゴシック" pitchFamily="31" charset="-128"/>
        </a:defRPr>
      </a:lvl9pPr>
    </p:titleStyle>
    <p:body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38" rtl="0" eaLnBrk="1" latinLnBrk="0" hangingPunct="1">
        <a:defRPr sz="1800" kern="1200">
          <a:solidFill>
            <a:schemeClr val="tx1"/>
          </a:solidFill>
          <a:latin typeface="+mn-lt"/>
          <a:ea typeface="+mn-ea"/>
          <a:cs typeface="+mn-cs"/>
        </a:defRPr>
      </a:lvl1pPr>
      <a:lvl2pPr marL="457138" algn="l" defTabSz="457138" rtl="0" eaLnBrk="1" latinLnBrk="0" hangingPunct="1">
        <a:defRPr sz="1800" kern="1200">
          <a:solidFill>
            <a:schemeClr val="tx1"/>
          </a:solidFill>
          <a:latin typeface="+mn-lt"/>
          <a:ea typeface="+mn-ea"/>
          <a:cs typeface="+mn-cs"/>
        </a:defRPr>
      </a:lvl2pPr>
      <a:lvl3pPr marL="914276" algn="l" defTabSz="457138" rtl="0" eaLnBrk="1" latinLnBrk="0" hangingPunct="1">
        <a:defRPr sz="1800" kern="1200">
          <a:solidFill>
            <a:schemeClr val="tx1"/>
          </a:solidFill>
          <a:latin typeface="+mn-lt"/>
          <a:ea typeface="+mn-ea"/>
          <a:cs typeface="+mn-cs"/>
        </a:defRPr>
      </a:lvl3pPr>
      <a:lvl4pPr marL="1371414" algn="l" defTabSz="457138" rtl="0" eaLnBrk="1" latinLnBrk="0" hangingPunct="1">
        <a:defRPr sz="1800" kern="1200">
          <a:solidFill>
            <a:schemeClr val="tx1"/>
          </a:solidFill>
          <a:latin typeface="+mn-lt"/>
          <a:ea typeface="+mn-ea"/>
          <a:cs typeface="+mn-cs"/>
        </a:defRPr>
      </a:lvl4pPr>
      <a:lvl5pPr marL="1828553" algn="l" defTabSz="457138" rtl="0" eaLnBrk="1" latinLnBrk="0" hangingPunct="1">
        <a:defRPr sz="1800" kern="1200">
          <a:solidFill>
            <a:schemeClr val="tx1"/>
          </a:solidFill>
          <a:latin typeface="+mn-lt"/>
          <a:ea typeface="+mn-ea"/>
          <a:cs typeface="+mn-cs"/>
        </a:defRPr>
      </a:lvl5pPr>
      <a:lvl6pPr marL="2285691" algn="l" defTabSz="457138" rtl="0" eaLnBrk="1" latinLnBrk="0" hangingPunct="1">
        <a:defRPr sz="1800" kern="1200">
          <a:solidFill>
            <a:schemeClr val="tx1"/>
          </a:solidFill>
          <a:latin typeface="+mn-lt"/>
          <a:ea typeface="+mn-ea"/>
          <a:cs typeface="+mn-cs"/>
        </a:defRPr>
      </a:lvl6pPr>
      <a:lvl7pPr marL="2742828" algn="l" defTabSz="457138" rtl="0" eaLnBrk="1" latinLnBrk="0" hangingPunct="1">
        <a:defRPr sz="1800" kern="1200">
          <a:solidFill>
            <a:schemeClr val="tx1"/>
          </a:solidFill>
          <a:latin typeface="+mn-lt"/>
          <a:ea typeface="+mn-ea"/>
          <a:cs typeface="+mn-cs"/>
        </a:defRPr>
      </a:lvl7pPr>
      <a:lvl8pPr marL="3199965" algn="l" defTabSz="457138" rtl="0" eaLnBrk="1" latinLnBrk="0" hangingPunct="1">
        <a:defRPr sz="1800" kern="1200">
          <a:solidFill>
            <a:schemeClr val="tx1"/>
          </a:solidFill>
          <a:latin typeface="+mn-lt"/>
          <a:ea typeface="+mn-ea"/>
          <a:cs typeface="+mn-cs"/>
        </a:defRPr>
      </a:lvl8pPr>
      <a:lvl9pPr marL="3657104" algn="l" defTabSz="45713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objekt 3"/>
          <p:cNvPicPr>
            <a:picLocks noChangeAspect="1"/>
          </p:cNvPicPr>
          <p:nvPr userDrawn="1"/>
        </p:nvPicPr>
        <p:blipFill rotWithShape="1">
          <a:blip r:embed="rId8">
            <a:extLst>
              <a:ext uri="{28A0092B-C50C-407E-A947-70E740481C1C}">
                <a14:useLocalDpi xmlns:a14="http://schemas.microsoft.com/office/drawing/2010/main" val="0"/>
              </a:ext>
            </a:extLst>
          </a:blip>
          <a:srcRect l="16808" r="-1"/>
          <a:stretch/>
        </p:blipFill>
        <p:spPr>
          <a:xfrm>
            <a:off x="-28279" y="6302788"/>
            <a:ext cx="12155192" cy="555212"/>
          </a:xfrm>
          <a:prstGeom prst="rect">
            <a:avLst/>
          </a:prstGeom>
        </p:spPr>
      </p:pic>
      <p:pic>
        <p:nvPicPr>
          <p:cNvPr id="7" name="Bildobjekt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78434" y="182516"/>
            <a:ext cx="1211032" cy="1191939"/>
          </a:xfrm>
          <a:prstGeom prst="rect">
            <a:avLst/>
          </a:prstGeom>
        </p:spPr>
      </p:pic>
    </p:spTree>
    <p:extLst>
      <p:ext uri="{BB962C8B-B14F-4D97-AF65-F5344CB8AC3E}">
        <p14:creationId xmlns:p14="http://schemas.microsoft.com/office/powerpoint/2010/main" val="66015605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35" r:id="rId3"/>
    <p:sldLayoutId id="2147483736" r:id="rId4"/>
    <p:sldLayoutId id="2147483737" r:id="rId5"/>
    <p:sldLayoutId id="2147483760" r:id="rId6"/>
  </p:sldLayoutIdLst>
  <p:hf sldNum="0" hdr="0" dt="0"/>
  <p:txStyles>
    <p:titleStyle>
      <a:lvl1pPr algn="ctr" defTabSz="457138" rtl="0" eaLnBrk="0" fontAlgn="base" hangingPunct="0">
        <a:spcBef>
          <a:spcPct val="0"/>
        </a:spcBef>
        <a:spcAft>
          <a:spcPct val="0"/>
        </a:spcAft>
        <a:defRPr sz="4400" kern="1200">
          <a:solidFill>
            <a:schemeClr val="tx1"/>
          </a:solidFill>
          <a:latin typeface="+mj-lt"/>
          <a:ea typeface="ＭＳ Ｐゴシック" pitchFamily="31" charset="-128"/>
          <a:cs typeface="ＭＳ Ｐゴシック"/>
        </a:defRPr>
      </a:lvl1pPr>
      <a:lvl2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fontAlgn="base">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fontAlgn="base">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fontAlgn="base">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fontAlgn="base">
        <a:spcBef>
          <a:spcPct val="0"/>
        </a:spcBef>
        <a:spcAft>
          <a:spcPct val="0"/>
        </a:spcAft>
        <a:defRPr sz="4400">
          <a:solidFill>
            <a:schemeClr val="tx1"/>
          </a:solidFill>
          <a:latin typeface="Calibri" pitchFamily="31" charset="0"/>
          <a:ea typeface="ＭＳ Ｐゴシック" pitchFamily="31" charset="-128"/>
        </a:defRPr>
      </a:lvl9pPr>
    </p:titleStyle>
    <p:body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38" rtl="0" eaLnBrk="1" latinLnBrk="0" hangingPunct="1">
        <a:defRPr sz="1800" kern="1200">
          <a:solidFill>
            <a:schemeClr val="tx1"/>
          </a:solidFill>
          <a:latin typeface="+mn-lt"/>
          <a:ea typeface="+mn-ea"/>
          <a:cs typeface="+mn-cs"/>
        </a:defRPr>
      </a:lvl1pPr>
      <a:lvl2pPr marL="457138" algn="l" defTabSz="457138" rtl="0" eaLnBrk="1" latinLnBrk="0" hangingPunct="1">
        <a:defRPr sz="1800" kern="1200">
          <a:solidFill>
            <a:schemeClr val="tx1"/>
          </a:solidFill>
          <a:latin typeface="+mn-lt"/>
          <a:ea typeface="+mn-ea"/>
          <a:cs typeface="+mn-cs"/>
        </a:defRPr>
      </a:lvl2pPr>
      <a:lvl3pPr marL="914276" algn="l" defTabSz="457138" rtl="0" eaLnBrk="1" latinLnBrk="0" hangingPunct="1">
        <a:defRPr sz="1800" kern="1200">
          <a:solidFill>
            <a:schemeClr val="tx1"/>
          </a:solidFill>
          <a:latin typeface="+mn-lt"/>
          <a:ea typeface="+mn-ea"/>
          <a:cs typeface="+mn-cs"/>
        </a:defRPr>
      </a:lvl3pPr>
      <a:lvl4pPr marL="1371414" algn="l" defTabSz="457138" rtl="0" eaLnBrk="1" latinLnBrk="0" hangingPunct="1">
        <a:defRPr sz="1800" kern="1200">
          <a:solidFill>
            <a:schemeClr val="tx1"/>
          </a:solidFill>
          <a:latin typeface="+mn-lt"/>
          <a:ea typeface="+mn-ea"/>
          <a:cs typeface="+mn-cs"/>
        </a:defRPr>
      </a:lvl4pPr>
      <a:lvl5pPr marL="1828553" algn="l" defTabSz="457138" rtl="0" eaLnBrk="1" latinLnBrk="0" hangingPunct="1">
        <a:defRPr sz="1800" kern="1200">
          <a:solidFill>
            <a:schemeClr val="tx1"/>
          </a:solidFill>
          <a:latin typeface="+mn-lt"/>
          <a:ea typeface="+mn-ea"/>
          <a:cs typeface="+mn-cs"/>
        </a:defRPr>
      </a:lvl5pPr>
      <a:lvl6pPr marL="2285691" algn="l" defTabSz="457138" rtl="0" eaLnBrk="1" latinLnBrk="0" hangingPunct="1">
        <a:defRPr sz="1800" kern="1200">
          <a:solidFill>
            <a:schemeClr val="tx1"/>
          </a:solidFill>
          <a:latin typeface="+mn-lt"/>
          <a:ea typeface="+mn-ea"/>
          <a:cs typeface="+mn-cs"/>
        </a:defRPr>
      </a:lvl6pPr>
      <a:lvl7pPr marL="2742828" algn="l" defTabSz="457138" rtl="0" eaLnBrk="1" latinLnBrk="0" hangingPunct="1">
        <a:defRPr sz="1800" kern="1200">
          <a:solidFill>
            <a:schemeClr val="tx1"/>
          </a:solidFill>
          <a:latin typeface="+mn-lt"/>
          <a:ea typeface="+mn-ea"/>
          <a:cs typeface="+mn-cs"/>
        </a:defRPr>
      </a:lvl7pPr>
      <a:lvl8pPr marL="3199965" algn="l" defTabSz="457138" rtl="0" eaLnBrk="1" latinLnBrk="0" hangingPunct="1">
        <a:defRPr sz="1800" kern="1200">
          <a:solidFill>
            <a:schemeClr val="tx1"/>
          </a:solidFill>
          <a:latin typeface="+mn-lt"/>
          <a:ea typeface="+mn-ea"/>
          <a:cs typeface="+mn-cs"/>
        </a:defRPr>
      </a:lvl8pPr>
      <a:lvl9pPr marL="3657104" algn="l" defTabSz="45713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F6AAC83-756F-4E9F-ABEE-10548486AECD}"/>
              </a:ext>
            </a:extLst>
          </p:cNvPr>
          <p:cNvSpPr/>
          <p:nvPr userDrawn="1"/>
        </p:nvSpPr>
        <p:spPr>
          <a:xfrm>
            <a:off x="0" y="0"/>
            <a:ext cx="12126913" cy="38001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rubrik 1">
            <a:extLst>
              <a:ext uri="{FF2B5EF4-FFF2-40B4-BE49-F238E27FC236}">
                <a16:creationId xmlns:a16="http://schemas.microsoft.com/office/drawing/2014/main" id="{088E9E2C-577B-432F-A39B-7431CA615A7D}"/>
              </a:ext>
            </a:extLst>
          </p:cNvPr>
          <p:cNvSpPr>
            <a:spLocks noGrp="1"/>
          </p:cNvSpPr>
          <p:nvPr>
            <p:ph type="title"/>
          </p:nvPr>
        </p:nvSpPr>
        <p:spPr>
          <a:xfrm>
            <a:off x="609299" y="724945"/>
            <a:ext cx="10459462" cy="546902"/>
          </a:xfrm>
          <a:prstGeom prst="rect">
            <a:avLst/>
          </a:prstGeom>
        </p:spPr>
        <p:txBody>
          <a:bodyPr vert="horz" lIns="0" tIns="0" rIns="0" bIns="0" rtlCol="0" anchor="t" anchorCtr="0">
            <a:noAutofit/>
          </a:bodyPr>
          <a:lstStyle/>
          <a:p>
            <a:r>
              <a:rPr lang="sv-SE"/>
              <a:t>rubrik</a:t>
            </a:r>
          </a:p>
        </p:txBody>
      </p:sp>
      <p:sp>
        <p:nvSpPr>
          <p:cNvPr id="3" name="Platshållare för text 2">
            <a:extLst>
              <a:ext uri="{FF2B5EF4-FFF2-40B4-BE49-F238E27FC236}">
                <a16:creationId xmlns:a16="http://schemas.microsoft.com/office/drawing/2014/main" id="{988AE464-3617-4F3D-ABAD-7C09B2F2D79F}"/>
              </a:ext>
            </a:extLst>
          </p:cNvPr>
          <p:cNvSpPr>
            <a:spLocks noGrp="1"/>
          </p:cNvSpPr>
          <p:nvPr>
            <p:ph type="body" idx="1"/>
          </p:nvPr>
        </p:nvSpPr>
        <p:spPr>
          <a:xfrm>
            <a:off x="609299" y="1437300"/>
            <a:ext cx="10459462" cy="4351338"/>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FF203738-3B75-41B8-9FD6-6DBACEFB514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18859" y="108060"/>
            <a:ext cx="1290536" cy="198945"/>
          </a:xfrm>
          <a:prstGeom prst="rect">
            <a:avLst/>
          </a:prstGeom>
        </p:spPr>
      </p:pic>
    </p:spTree>
    <p:extLst>
      <p:ext uri="{BB962C8B-B14F-4D97-AF65-F5344CB8AC3E}">
        <p14:creationId xmlns:p14="http://schemas.microsoft.com/office/powerpoint/2010/main" val="53753423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09554" rtl="0" eaLnBrk="1" latinLnBrk="0" hangingPunct="1">
        <a:lnSpc>
          <a:spcPct val="100000"/>
        </a:lnSpc>
        <a:spcBef>
          <a:spcPct val="0"/>
        </a:spcBef>
        <a:buNone/>
        <a:defRPr sz="3382" kern="1200" cap="all" baseline="0">
          <a:solidFill>
            <a:schemeClr val="tx1"/>
          </a:solidFill>
          <a:latin typeface="+mj-lt"/>
          <a:ea typeface="+mj-ea"/>
          <a:cs typeface="+mj-cs"/>
        </a:defRPr>
      </a:lvl1pPr>
    </p:titleStyle>
    <p:bodyStyle>
      <a:lvl1pPr marL="227388" indent="-227388" algn="l" defTabSz="909554" rtl="0" eaLnBrk="1" latinLnBrk="0" hangingPunct="1">
        <a:lnSpc>
          <a:spcPct val="90000"/>
        </a:lnSpc>
        <a:spcBef>
          <a:spcPts val="995"/>
        </a:spcBef>
        <a:buFont typeface="Arial" panose="020B0604020202020204" pitchFamily="34" charset="0"/>
        <a:buChar char="•"/>
        <a:defRPr sz="2387" kern="1200">
          <a:solidFill>
            <a:schemeClr val="tx1"/>
          </a:solidFill>
          <a:latin typeface="+mn-lt"/>
          <a:ea typeface="+mn-ea"/>
          <a:cs typeface="+mn-cs"/>
        </a:defRPr>
      </a:lvl1pPr>
      <a:lvl2pPr marL="682165" indent="-227388" algn="l" defTabSz="909554" rtl="0" eaLnBrk="1" latinLnBrk="0" hangingPunct="1">
        <a:lnSpc>
          <a:spcPct val="90000"/>
        </a:lnSpc>
        <a:spcBef>
          <a:spcPts val="497"/>
        </a:spcBef>
        <a:buFont typeface="Arial" panose="020B0604020202020204" pitchFamily="34" charset="0"/>
        <a:buChar char="•"/>
        <a:defRPr sz="1989" kern="1200">
          <a:solidFill>
            <a:schemeClr val="tx1"/>
          </a:solidFill>
          <a:latin typeface="+mn-lt"/>
          <a:ea typeface="+mn-ea"/>
          <a:cs typeface="+mn-cs"/>
        </a:defRPr>
      </a:lvl2pPr>
      <a:lvl3pPr marL="1136942" indent="-227388" algn="l" defTabSz="909554"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3pPr>
      <a:lvl4pPr marL="1591719" indent="-227388" algn="l" defTabSz="909554" rtl="0" eaLnBrk="1" latinLnBrk="0" hangingPunct="1">
        <a:lnSpc>
          <a:spcPct val="90000"/>
        </a:lnSpc>
        <a:spcBef>
          <a:spcPts val="497"/>
        </a:spcBef>
        <a:buFont typeface="Arial" panose="020B0604020202020204" pitchFamily="34" charset="0"/>
        <a:buChar char="•"/>
        <a:defRPr sz="1592" kern="1200">
          <a:solidFill>
            <a:schemeClr val="tx1"/>
          </a:solidFill>
          <a:latin typeface="+mn-lt"/>
          <a:ea typeface="+mn-ea"/>
          <a:cs typeface="+mn-cs"/>
        </a:defRPr>
      </a:lvl4pPr>
      <a:lvl5pPr marL="2046496" indent="-227388" algn="l" defTabSz="909554" rtl="0" eaLnBrk="1" latinLnBrk="0" hangingPunct="1">
        <a:lnSpc>
          <a:spcPct val="90000"/>
        </a:lnSpc>
        <a:spcBef>
          <a:spcPts val="497"/>
        </a:spcBef>
        <a:buFont typeface="Arial" panose="020B0604020202020204" pitchFamily="34" charset="0"/>
        <a:buChar char="•"/>
        <a:defRPr sz="1393" kern="1200">
          <a:solidFill>
            <a:schemeClr val="tx1"/>
          </a:solidFill>
          <a:latin typeface="+mn-lt"/>
          <a:ea typeface="+mn-ea"/>
          <a:cs typeface="+mn-cs"/>
        </a:defRPr>
      </a:lvl5pPr>
      <a:lvl6pPr marL="2501273" indent="-227388" algn="l" defTabSz="909554"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6pPr>
      <a:lvl7pPr marL="2956049" indent="-227388" algn="l" defTabSz="909554"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7pPr>
      <a:lvl8pPr marL="3410826" indent="-227388" algn="l" defTabSz="909554"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8pPr>
      <a:lvl9pPr marL="3865603" indent="-227388" algn="l" defTabSz="909554"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9pPr>
    </p:bodyStyle>
    <p:otherStyle>
      <a:defPPr>
        <a:defRPr lang="sv-SE"/>
      </a:defPPr>
      <a:lvl1pPr marL="0" algn="l" defTabSz="909554" rtl="0" eaLnBrk="1" latinLnBrk="0" hangingPunct="1">
        <a:defRPr sz="1790" kern="1200">
          <a:solidFill>
            <a:schemeClr val="tx1"/>
          </a:solidFill>
          <a:latin typeface="+mn-lt"/>
          <a:ea typeface="+mn-ea"/>
          <a:cs typeface="+mn-cs"/>
        </a:defRPr>
      </a:lvl1pPr>
      <a:lvl2pPr marL="454777" algn="l" defTabSz="909554" rtl="0" eaLnBrk="1" latinLnBrk="0" hangingPunct="1">
        <a:defRPr sz="1790" kern="1200">
          <a:solidFill>
            <a:schemeClr val="tx1"/>
          </a:solidFill>
          <a:latin typeface="+mn-lt"/>
          <a:ea typeface="+mn-ea"/>
          <a:cs typeface="+mn-cs"/>
        </a:defRPr>
      </a:lvl2pPr>
      <a:lvl3pPr marL="909554" algn="l" defTabSz="909554" rtl="0" eaLnBrk="1" latinLnBrk="0" hangingPunct="1">
        <a:defRPr sz="1790" kern="1200">
          <a:solidFill>
            <a:schemeClr val="tx1"/>
          </a:solidFill>
          <a:latin typeface="+mn-lt"/>
          <a:ea typeface="+mn-ea"/>
          <a:cs typeface="+mn-cs"/>
        </a:defRPr>
      </a:lvl3pPr>
      <a:lvl4pPr marL="1364331" algn="l" defTabSz="909554" rtl="0" eaLnBrk="1" latinLnBrk="0" hangingPunct="1">
        <a:defRPr sz="1790" kern="1200">
          <a:solidFill>
            <a:schemeClr val="tx1"/>
          </a:solidFill>
          <a:latin typeface="+mn-lt"/>
          <a:ea typeface="+mn-ea"/>
          <a:cs typeface="+mn-cs"/>
        </a:defRPr>
      </a:lvl4pPr>
      <a:lvl5pPr marL="1819107" algn="l" defTabSz="909554" rtl="0" eaLnBrk="1" latinLnBrk="0" hangingPunct="1">
        <a:defRPr sz="1790" kern="1200">
          <a:solidFill>
            <a:schemeClr val="tx1"/>
          </a:solidFill>
          <a:latin typeface="+mn-lt"/>
          <a:ea typeface="+mn-ea"/>
          <a:cs typeface="+mn-cs"/>
        </a:defRPr>
      </a:lvl5pPr>
      <a:lvl6pPr marL="2273884" algn="l" defTabSz="909554" rtl="0" eaLnBrk="1" latinLnBrk="0" hangingPunct="1">
        <a:defRPr sz="1790" kern="1200">
          <a:solidFill>
            <a:schemeClr val="tx1"/>
          </a:solidFill>
          <a:latin typeface="+mn-lt"/>
          <a:ea typeface="+mn-ea"/>
          <a:cs typeface="+mn-cs"/>
        </a:defRPr>
      </a:lvl6pPr>
      <a:lvl7pPr marL="2728661" algn="l" defTabSz="909554" rtl="0" eaLnBrk="1" latinLnBrk="0" hangingPunct="1">
        <a:defRPr sz="1790" kern="1200">
          <a:solidFill>
            <a:schemeClr val="tx1"/>
          </a:solidFill>
          <a:latin typeface="+mn-lt"/>
          <a:ea typeface="+mn-ea"/>
          <a:cs typeface="+mn-cs"/>
        </a:defRPr>
      </a:lvl7pPr>
      <a:lvl8pPr marL="3183438" algn="l" defTabSz="909554" rtl="0" eaLnBrk="1" latinLnBrk="0" hangingPunct="1">
        <a:defRPr sz="1790" kern="1200">
          <a:solidFill>
            <a:schemeClr val="tx1"/>
          </a:solidFill>
          <a:latin typeface="+mn-lt"/>
          <a:ea typeface="+mn-ea"/>
          <a:cs typeface="+mn-cs"/>
        </a:defRPr>
      </a:lvl8pPr>
      <a:lvl9pPr marL="3638215" algn="l" defTabSz="909554" rtl="0" eaLnBrk="1" latinLnBrk="0" hangingPunct="1">
        <a:defRPr sz="179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F6AAC83-756F-4E9F-ABEE-10548486AECD}"/>
              </a:ext>
            </a:extLst>
          </p:cNvPr>
          <p:cNvSpPr/>
          <p:nvPr userDrawn="1"/>
        </p:nvSpPr>
        <p:spPr>
          <a:xfrm>
            <a:off x="0" y="0"/>
            <a:ext cx="12126913" cy="38001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rubrik 1">
            <a:extLst>
              <a:ext uri="{FF2B5EF4-FFF2-40B4-BE49-F238E27FC236}">
                <a16:creationId xmlns:a16="http://schemas.microsoft.com/office/drawing/2014/main" id="{088E9E2C-577B-432F-A39B-7431CA615A7D}"/>
              </a:ext>
            </a:extLst>
          </p:cNvPr>
          <p:cNvSpPr>
            <a:spLocks noGrp="1"/>
          </p:cNvSpPr>
          <p:nvPr>
            <p:ph type="title"/>
          </p:nvPr>
        </p:nvSpPr>
        <p:spPr>
          <a:xfrm>
            <a:off x="609299" y="724945"/>
            <a:ext cx="10459462" cy="546902"/>
          </a:xfrm>
          <a:prstGeom prst="rect">
            <a:avLst/>
          </a:prstGeom>
        </p:spPr>
        <p:txBody>
          <a:bodyPr vert="horz" lIns="0" tIns="0" rIns="0" bIns="0" rtlCol="0" anchor="t" anchorCtr="0">
            <a:noAutofit/>
          </a:bodyPr>
          <a:lstStyle/>
          <a:p>
            <a:r>
              <a:rPr lang="sv-SE"/>
              <a:t>rubrik</a:t>
            </a:r>
          </a:p>
        </p:txBody>
      </p:sp>
      <p:sp>
        <p:nvSpPr>
          <p:cNvPr id="3" name="Platshållare för text 2">
            <a:extLst>
              <a:ext uri="{FF2B5EF4-FFF2-40B4-BE49-F238E27FC236}">
                <a16:creationId xmlns:a16="http://schemas.microsoft.com/office/drawing/2014/main" id="{988AE464-3617-4F3D-ABAD-7C09B2F2D79F}"/>
              </a:ext>
            </a:extLst>
          </p:cNvPr>
          <p:cNvSpPr>
            <a:spLocks noGrp="1"/>
          </p:cNvSpPr>
          <p:nvPr>
            <p:ph type="body" idx="1"/>
          </p:nvPr>
        </p:nvSpPr>
        <p:spPr>
          <a:xfrm>
            <a:off x="609299" y="1437300"/>
            <a:ext cx="10459462" cy="4351338"/>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FF203738-3B75-41B8-9FD6-6DBACEFB514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18859" y="108060"/>
            <a:ext cx="1290536" cy="198945"/>
          </a:xfrm>
          <a:prstGeom prst="rect">
            <a:avLst/>
          </a:prstGeom>
        </p:spPr>
      </p:pic>
    </p:spTree>
    <p:extLst>
      <p:ext uri="{BB962C8B-B14F-4D97-AF65-F5344CB8AC3E}">
        <p14:creationId xmlns:p14="http://schemas.microsoft.com/office/powerpoint/2010/main" val="228444975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09554" rtl="0" eaLnBrk="1" latinLnBrk="0" hangingPunct="1">
        <a:lnSpc>
          <a:spcPct val="100000"/>
        </a:lnSpc>
        <a:spcBef>
          <a:spcPct val="0"/>
        </a:spcBef>
        <a:buNone/>
        <a:defRPr sz="3382" kern="1200" cap="all" baseline="0">
          <a:solidFill>
            <a:schemeClr val="tx1"/>
          </a:solidFill>
          <a:latin typeface="+mj-lt"/>
          <a:ea typeface="+mj-ea"/>
          <a:cs typeface="+mj-cs"/>
        </a:defRPr>
      </a:lvl1pPr>
    </p:titleStyle>
    <p:bodyStyle>
      <a:lvl1pPr marL="227388" indent="-227388" algn="l" defTabSz="909554" rtl="0" eaLnBrk="1" latinLnBrk="0" hangingPunct="1">
        <a:lnSpc>
          <a:spcPct val="90000"/>
        </a:lnSpc>
        <a:spcBef>
          <a:spcPts val="995"/>
        </a:spcBef>
        <a:buFont typeface="Arial" panose="020B0604020202020204" pitchFamily="34" charset="0"/>
        <a:buChar char="•"/>
        <a:defRPr sz="2387" kern="1200">
          <a:solidFill>
            <a:schemeClr val="tx1"/>
          </a:solidFill>
          <a:latin typeface="+mn-lt"/>
          <a:ea typeface="+mn-ea"/>
          <a:cs typeface="+mn-cs"/>
        </a:defRPr>
      </a:lvl1pPr>
      <a:lvl2pPr marL="682165" indent="-227388" algn="l" defTabSz="909554" rtl="0" eaLnBrk="1" latinLnBrk="0" hangingPunct="1">
        <a:lnSpc>
          <a:spcPct val="90000"/>
        </a:lnSpc>
        <a:spcBef>
          <a:spcPts val="497"/>
        </a:spcBef>
        <a:buFont typeface="Arial" panose="020B0604020202020204" pitchFamily="34" charset="0"/>
        <a:buChar char="•"/>
        <a:defRPr sz="1989" kern="1200">
          <a:solidFill>
            <a:schemeClr val="tx1"/>
          </a:solidFill>
          <a:latin typeface="+mn-lt"/>
          <a:ea typeface="+mn-ea"/>
          <a:cs typeface="+mn-cs"/>
        </a:defRPr>
      </a:lvl2pPr>
      <a:lvl3pPr marL="1136942" indent="-227388" algn="l" defTabSz="909554"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3pPr>
      <a:lvl4pPr marL="1591719" indent="-227388" algn="l" defTabSz="909554" rtl="0" eaLnBrk="1" latinLnBrk="0" hangingPunct="1">
        <a:lnSpc>
          <a:spcPct val="90000"/>
        </a:lnSpc>
        <a:spcBef>
          <a:spcPts val="497"/>
        </a:spcBef>
        <a:buFont typeface="Arial" panose="020B0604020202020204" pitchFamily="34" charset="0"/>
        <a:buChar char="•"/>
        <a:defRPr sz="1592" kern="1200">
          <a:solidFill>
            <a:schemeClr val="tx1"/>
          </a:solidFill>
          <a:latin typeface="+mn-lt"/>
          <a:ea typeface="+mn-ea"/>
          <a:cs typeface="+mn-cs"/>
        </a:defRPr>
      </a:lvl4pPr>
      <a:lvl5pPr marL="2046496" indent="-227388" algn="l" defTabSz="909554" rtl="0" eaLnBrk="1" latinLnBrk="0" hangingPunct="1">
        <a:lnSpc>
          <a:spcPct val="90000"/>
        </a:lnSpc>
        <a:spcBef>
          <a:spcPts val="497"/>
        </a:spcBef>
        <a:buFont typeface="Arial" panose="020B0604020202020204" pitchFamily="34" charset="0"/>
        <a:buChar char="•"/>
        <a:defRPr sz="1393" kern="1200">
          <a:solidFill>
            <a:schemeClr val="tx1"/>
          </a:solidFill>
          <a:latin typeface="+mn-lt"/>
          <a:ea typeface="+mn-ea"/>
          <a:cs typeface="+mn-cs"/>
        </a:defRPr>
      </a:lvl5pPr>
      <a:lvl6pPr marL="2501273" indent="-227388" algn="l" defTabSz="909554"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6pPr>
      <a:lvl7pPr marL="2956049" indent="-227388" algn="l" defTabSz="909554"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7pPr>
      <a:lvl8pPr marL="3410826" indent="-227388" algn="l" defTabSz="909554"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8pPr>
      <a:lvl9pPr marL="3865603" indent="-227388" algn="l" defTabSz="909554"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9pPr>
    </p:bodyStyle>
    <p:otherStyle>
      <a:defPPr>
        <a:defRPr lang="sv-SE"/>
      </a:defPPr>
      <a:lvl1pPr marL="0" algn="l" defTabSz="909554" rtl="0" eaLnBrk="1" latinLnBrk="0" hangingPunct="1">
        <a:defRPr sz="1790" kern="1200">
          <a:solidFill>
            <a:schemeClr val="tx1"/>
          </a:solidFill>
          <a:latin typeface="+mn-lt"/>
          <a:ea typeface="+mn-ea"/>
          <a:cs typeface="+mn-cs"/>
        </a:defRPr>
      </a:lvl1pPr>
      <a:lvl2pPr marL="454777" algn="l" defTabSz="909554" rtl="0" eaLnBrk="1" latinLnBrk="0" hangingPunct="1">
        <a:defRPr sz="1790" kern="1200">
          <a:solidFill>
            <a:schemeClr val="tx1"/>
          </a:solidFill>
          <a:latin typeface="+mn-lt"/>
          <a:ea typeface="+mn-ea"/>
          <a:cs typeface="+mn-cs"/>
        </a:defRPr>
      </a:lvl2pPr>
      <a:lvl3pPr marL="909554" algn="l" defTabSz="909554" rtl="0" eaLnBrk="1" latinLnBrk="0" hangingPunct="1">
        <a:defRPr sz="1790" kern="1200">
          <a:solidFill>
            <a:schemeClr val="tx1"/>
          </a:solidFill>
          <a:latin typeface="+mn-lt"/>
          <a:ea typeface="+mn-ea"/>
          <a:cs typeface="+mn-cs"/>
        </a:defRPr>
      </a:lvl3pPr>
      <a:lvl4pPr marL="1364331" algn="l" defTabSz="909554" rtl="0" eaLnBrk="1" latinLnBrk="0" hangingPunct="1">
        <a:defRPr sz="1790" kern="1200">
          <a:solidFill>
            <a:schemeClr val="tx1"/>
          </a:solidFill>
          <a:latin typeface="+mn-lt"/>
          <a:ea typeface="+mn-ea"/>
          <a:cs typeface="+mn-cs"/>
        </a:defRPr>
      </a:lvl4pPr>
      <a:lvl5pPr marL="1819107" algn="l" defTabSz="909554" rtl="0" eaLnBrk="1" latinLnBrk="0" hangingPunct="1">
        <a:defRPr sz="1790" kern="1200">
          <a:solidFill>
            <a:schemeClr val="tx1"/>
          </a:solidFill>
          <a:latin typeface="+mn-lt"/>
          <a:ea typeface="+mn-ea"/>
          <a:cs typeface="+mn-cs"/>
        </a:defRPr>
      </a:lvl5pPr>
      <a:lvl6pPr marL="2273884" algn="l" defTabSz="909554" rtl="0" eaLnBrk="1" latinLnBrk="0" hangingPunct="1">
        <a:defRPr sz="1790" kern="1200">
          <a:solidFill>
            <a:schemeClr val="tx1"/>
          </a:solidFill>
          <a:latin typeface="+mn-lt"/>
          <a:ea typeface="+mn-ea"/>
          <a:cs typeface="+mn-cs"/>
        </a:defRPr>
      </a:lvl6pPr>
      <a:lvl7pPr marL="2728661" algn="l" defTabSz="909554" rtl="0" eaLnBrk="1" latinLnBrk="0" hangingPunct="1">
        <a:defRPr sz="1790" kern="1200">
          <a:solidFill>
            <a:schemeClr val="tx1"/>
          </a:solidFill>
          <a:latin typeface="+mn-lt"/>
          <a:ea typeface="+mn-ea"/>
          <a:cs typeface="+mn-cs"/>
        </a:defRPr>
      </a:lvl7pPr>
      <a:lvl8pPr marL="3183438" algn="l" defTabSz="909554" rtl="0" eaLnBrk="1" latinLnBrk="0" hangingPunct="1">
        <a:defRPr sz="1790" kern="1200">
          <a:solidFill>
            <a:schemeClr val="tx1"/>
          </a:solidFill>
          <a:latin typeface="+mn-lt"/>
          <a:ea typeface="+mn-ea"/>
          <a:cs typeface="+mn-cs"/>
        </a:defRPr>
      </a:lvl8pPr>
      <a:lvl9pPr marL="3638215" algn="l" defTabSz="909554" rtl="0" eaLnBrk="1" latinLnBrk="0" hangingPunct="1">
        <a:defRPr sz="17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A2F18C41-1ED9-41A6-A53A-462CB35B032A}"/>
              </a:ext>
            </a:extLst>
          </p:cNvPr>
          <p:cNvSpPr txBox="1"/>
          <p:nvPr/>
        </p:nvSpPr>
        <p:spPr>
          <a:xfrm>
            <a:off x="8569889" y="6355362"/>
            <a:ext cx="3482235" cy="400110"/>
          </a:xfrm>
          <a:prstGeom prst="rect">
            <a:avLst/>
          </a:prstGeom>
          <a:noFill/>
        </p:spPr>
        <p:txBody>
          <a:bodyPr wrap="square" rtlCol="0">
            <a:spAutoFit/>
          </a:bodyPr>
          <a:lstStyle/>
          <a:p>
            <a:pPr algn="r"/>
            <a:r>
              <a:rPr lang="sv-SE" sz="2000" dirty="0">
                <a:hlinkClick r:id="rId3"/>
              </a:rPr>
              <a:t>indatastod@trafikverket.se</a:t>
            </a:r>
            <a:endParaRPr lang="sv-SE" dirty="0"/>
          </a:p>
        </p:txBody>
      </p:sp>
      <p:sp>
        <p:nvSpPr>
          <p:cNvPr id="6" name="textruta 5">
            <a:extLst>
              <a:ext uri="{FF2B5EF4-FFF2-40B4-BE49-F238E27FC236}">
                <a16:creationId xmlns:a16="http://schemas.microsoft.com/office/drawing/2014/main" id="{BD9C2300-43F5-42C5-B7C8-04F43E3EBE88}"/>
              </a:ext>
            </a:extLst>
          </p:cNvPr>
          <p:cNvSpPr txBox="1"/>
          <p:nvPr/>
        </p:nvSpPr>
        <p:spPr>
          <a:xfrm>
            <a:off x="0" y="6380282"/>
            <a:ext cx="3782861" cy="400110"/>
          </a:xfrm>
          <a:prstGeom prst="rect">
            <a:avLst/>
          </a:prstGeom>
          <a:noFill/>
        </p:spPr>
        <p:txBody>
          <a:bodyPr wrap="square" rtlCol="0">
            <a:spAutoFit/>
          </a:bodyPr>
          <a:lstStyle/>
          <a:p>
            <a:r>
              <a:rPr lang="sv-SE" sz="1200" dirty="0">
                <a:solidFill>
                  <a:schemeClr val="tx1">
                    <a:lumMod val="65000"/>
                    <a:lumOff val="35000"/>
                  </a:schemeClr>
                </a:solidFill>
              </a:rPr>
              <a:t>April 2026</a:t>
            </a:r>
          </a:p>
          <a:p>
            <a:r>
              <a:rPr lang="sv-SE" sz="800" dirty="0" err="1">
                <a:solidFill>
                  <a:schemeClr val="tx1">
                    <a:lumMod val="65000"/>
                    <a:lumOff val="35000"/>
                  </a:schemeClr>
                </a:solidFill>
              </a:rPr>
              <a:t>Konfidentialitetsnivå</a:t>
            </a:r>
            <a:r>
              <a:rPr lang="sv-SE" sz="800" dirty="0">
                <a:solidFill>
                  <a:schemeClr val="tx1">
                    <a:lumMod val="65000"/>
                    <a:lumOff val="35000"/>
                  </a:schemeClr>
                </a:solidFill>
              </a:rPr>
              <a:t>: 1 – Ej känsligt</a:t>
            </a:r>
          </a:p>
        </p:txBody>
      </p:sp>
    </p:spTree>
    <p:extLst>
      <p:ext uri="{BB962C8B-B14F-4D97-AF65-F5344CB8AC3E}">
        <p14:creationId xmlns:p14="http://schemas.microsoft.com/office/powerpoint/2010/main" val="419840433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C66A6F16-77ED-43ED-952A-C64A6E900092}"/>
              </a:ext>
            </a:extLst>
          </p:cNvPr>
          <p:cNvSpPr txBox="1"/>
          <p:nvPr/>
        </p:nvSpPr>
        <p:spPr>
          <a:xfrm>
            <a:off x="8569889" y="6355362"/>
            <a:ext cx="3482235" cy="400110"/>
          </a:xfrm>
          <a:prstGeom prst="rect">
            <a:avLst/>
          </a:prstGeom>
          <a:noFill/>
        </p:spPr>
        <p:txBody>
          <a:bodyPr wrap="square" rtlCol="0">
            <a:spAutoFit/>
          </a:bodyPr>
          <a:lstStyle/>
          <a:p>
            <a:pPr algn="r"/>
            <a:r>
              <a:rPr lang="sv-SE" sz="2000" dirty="0">
                <a:hlinkClick r:id="rId3"/>
              </a:rPr>
              <a:t>indatastod@trafikverket.se</a:t>
            </a:r>
            <a:endParaRPr lang="sv-SE" dirty="0"/>
          </a:p>
        </p:txBody>
      </p:sp>
      <p:sp>
        <p:nvSpPr>
          <p:cNvPr id="7" name="textruta 6">
            <a:extLst>
              <a:ext uri="{FF2B5EF4-FFF2-40B4-BE49-F238E27FC236}">
                <a16:creationId xmlns:a16="http://schemas.microsoft.com/office/drawing/2014/main" id="{97DB6F78-0D77-4516-98B8-AFDC4A353E74}"/>
              </a:ext>
            </a:extLst>
          </p:cNvPr>
          <p:cNvSpPr txBox="1"/>
          <p:nvPr/>
        </p:nvSpPr>
        <p:spPr>
          <a:xfrm>
            <a:off x="0" y="6380282"/>
            <a:ext cx="3782861" cy="400110"/>
          </a:xfrm>
          <a:prstGeom prst="rect">
            <a:avLst/>
          </a:prstGeom>
          <a:noFill/>
        </p:spPr>
        <p:txBody>
          <a:bodyPr wrap="square" rtlCol="0">
            <a:spAutoFit/>
          </a:bodyPr>
          <a:lstStyle/>
          <a:p>
            <a:r>
              <a:rPr lang="sv-SE" sz="1200" dirty="0">
                <a:solidFill>
                  <a:schemeClr val="tx1">
                    <a:lumMod val="65000"/>
                    <a:lumOff val="35000"/>
                  </a:schemeClr>
                </a:solidFill>
              </a:rPr>
              <a:t>April 2026</a:t>
            </a:r>
          </a:p>
          <a:p>
            <a:r>
              <a:rPr lang="sv-SE" sz="800" dirty="0" err="1">
                <a:solidFill>
                  <a:schemeClr val="tx1">
                    <a:lumMod val="65000"/>
                    <a:lumOff val="35000"/>
                  </a:schemeClr>
                </a:solidFill>
              </a:rPr>
              <a:t>Konfidentialitetsnivå</a:t>
            </a:r>
            <a:r>
              <a:rPr lang="sv-SE" sz="800" dirty="0">
                <a:solidFill>
                  <a:schemeClr val="tx1">
                    <a:lumMod val="65000"/>
                    <a:lumOff val="35000"/>
                  </a:schemeClr>
                </a:solidFill>
              </a:rPr>
              <a:t>: 1 – Ej känsligt</a:t>
            </a:r>
          </a:p>
        </p:txBody>
      </p:sp>
      <p:sp>
        <p:nvSpPr>
          <p:cNvPr id="8" name="Rubrik 6">
            <a:extLst>
              <a:ext uri="{FF2B5EF4-FFF2-40B4-BE49-F238E27FC236}">
                <a16:creationId xmlns:a16="http://schemas.microsoft.com/office/drawing/2014/main" id="{3281516C-1F3D-45BA-936D-6B3921AB4476}"/>
              </a:ext>
            </a:extLst>
          </p:cNvPr>
          <p:cNvSpPr txBox="1">
            <a:spLocks/>
          </p:cNvSpPr>
          <p:nvPr/>
        </p:nvSpPr>
        <p:spPr>
          <a:xfrm>
            <a:off x="886220" y="860178"/>
            <a:ext cx="9733597" cy="615095"/>
          </a:xfrm>
          <a:prstGeom prst="rect">
            <a:avLst/>
          </a:prstGeom>
        </p:spPr>
        <p:txBody>
          <a:bodyPr>
            <a:noAutofit/>
          </a:bodyPr>
          <a:lstStyle>
            <a:lvl1pPr algn="ctr" defTabSz="457138" rtl="0" eaLnBrk="0" fontAlgn="base" hangingPunct="0">
              <a:spcBef>
                <a:spcPct val="0"/>
              </a:spcBef>
              <a:spcAft>
                <a:spcPct val="0"/>
              </a:spcAft>
              <a:defRPr sz="4800" b="1" kern="1200" baseline="0">
                <a:solidFill>
                  <a:srgbClr val="E27F00"/>
                </a:solidFill>
                <a:latin typeface="Bell Gothic Black"/>
                <a:ea typeface="ＭＳ Ｐゴシック" pitchFamily="31" charset="-128"/>
                <a:cs typeface="Bell Gothic Black"/>
              </a:defRPr>
            </a:lvl1pPr>
            <a:lvl2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fontAlgn="base">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fontAlgn="base">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fontAlgn="base">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fontAlgn="base">
              <a:spcBef>
                <a:spcPct val="0"/>
              </a:spcBef>
              <a:spcAft>
                <a:spcPct val="0"/>
              </a:spcAft>
              <a:defRPr sz="4400">
                <a:solidFill>
                  <a:schemeClr val="tx1"/>
                </a:solidFill>
                <a:latin typeface="Calibri" pitchFamily="31" charset="0"/>
                <a:ea typeface="ＭＳ Ｐゴシック" pitchFamily="31" charset="-128"/>
              </a:defRPr>
            </a:lvl9pPr>
          </a:lstStyle>
          <a:p>
            <a:pPr algn="l"/>
            <a:r>
              <a:rPr lang="sv-SE" sz="1800">
                <a:latin typeface="Arial" panose="020B0604020202020204" pitchFamily="34" charset="0"/>
                <a:cs typeface="Arial" panose="020B0604020202020204" pitchFamily="34" charset="0"/>
              </a:rPr>
              <a:t>Webbinarie april 2026</a:t>
            </a:r>
            <a:endParaRPr lang="sv-SE" sz="1800" dirty="0">
              <a:latin typeface="Arial" panose="020B0604020202020204" pitchFamily="34" charset="0"/>
              <a:cs typeface="Arial" panose="020B0604020202020204" pitchFamily="34" charset="0"/>
            </a:endParaRPr>
          </a:p>
        </p:txBody>
      </p:sp>
      <p:sp>
        <p:nvSpPr>
          <p:cNvPr id="9" name="textruta 8">
            <a:extLst>
              <a:ext uri="{FF2B5EF4-FFF2-40B4-BE49-F238E27FC236}">
                <a16:creationId xmlns:a16="http://schemas.microsoft.com/office/drawing/2014/main" id="{32AC5FFD-ABE9-4FD1-BEF5-799486F18AF5}"/>
              </a:ext>
            </a:extLst>
          </p:cNvPr>
          <p:cNvSpPr txBox="1"/>
          <p:nvPr/>
        </p:nvSpPr>
        <p:spPr>
          <a:xfrm>
            <a:off x="858873" y="1572592"/>
            <a:ext cx="9554335" cy="461665"/>
          </a:xfrm>
          <a:prstGeom prst="rect">
            <a:avLst/>
          </a:prstGeom>
          <a:noFill/>
          <a:effectLst>
            <a:glow rad="63500">
              <a:schemeClr val="accent3">
                <a:satMod val="175000"/>
                <a:alpha val="40000"/>
              </a:schemeClr>
            </a:glow>
          </a:effectLst>
        </p:spPr>
        <p:txBody>
          <a:bodyPr wrap="square" rtlCol="0">
            <a:spAutoFit/>
          </a:bodyPr>
          <a:lstStyle/>
          <a:p>
            <a:r>
              <a:rPr lang="sv-SE" sz="2400" b="1" dirty="0"/>
              <a:t>Cykelvägskategorier</a:t>
            </a:r>
            <a:endParaRPr lang="sv-SE" sz="2800" b="1" dirty="0"/>
          </a:p>
        </p:txBody>
      </p:sp>
      <p:sp>
        <p:nvSpPr>
          <p:cNvPr id="13" name="textruta 12">
            <a:extLst>
              <a:ext uri="{FF2B5EF4-FFF2-40B4-BE49-F238E27FC236}">
                <a16:creationId xmlns:a16="http://schemas.microsoft.com/office/drawing/2014/main" id="{280CECE1-AF63-4310-B2A0-7F3CAC8D7657}"/>
              </a:ext>
            </a:extLst>
          </p:cNvPr>
          <p:cNvSpPr txBox="1"/>
          <p:nvPr/>
        </p:nvSpPr>
        <p:spPr>
          <a:xfrm>
            <a:off x="6204661" y="1564120"/>
            <a:ext cx="3069691" cy="338554"/>
          </a:xfrm>
          <a:prstGeom prst="rect">
            <a:avLst/>
          </a:prstGeom>
          <a:noFill/>
          <a:effectLst>
            <a:glow rad="63500">
              <a:schemeClr val="accent3">
                <a:satMod val="175000"/>
                <a:alpha val="40000"/>
              </a:schemeClr>
            </a:glow>
          </a:effectLst>
        </p:spPr>
        <p:txBody>
          <a:bodyPr wrap="square" rtlCol="0">
            <a:spAutoFit/>
          </a:bodyPr>
          <a:lstStyle/>
          <a:p>
            <a:r>
              <a:rPr lang="sv-SE" sz="1600" dirty="0"/>
              <a:t>Topografi 50 </a:t>
            </a:r>
            <a:r>
              <a:rPr lang="sv-SE" sz="1200" i="1" dirty="0"/>
              <a:t>(1:50 000)</a:t>
            </a:r>
            <a:endParaRPr lang="sv-SE" sz="2800" i="1" dirty="0"/>
          </a:p>
        </p:txBody>
      </p:sp>
      <p:pic>
        <p:nvPicPr>
          <p:cNvPr id="15" name="Bildobjekt 14">
            <a:extLst>
              <a:ext uri="{FF2B5EF4-FFF2-40B4-BE49-F238E27FC236}">
                <a16:creationId xmlns:a16="http://schemas.microsoft.com/office/drawing/2014/main" id="{1616BA99-B373-44CC-9838-27ADE25C0C92}"/>
              </a:ext>
            </a:extLst>
          </p:cNvPr>
          <p:cNvPicPr>
            <a:picLocks noChangeAspect="1"/>
          </p:cNvPicPr>
          <p:nvPr/>
        </p:nvPicPr>
        <p:blipFill rotWithShape="1">
          <a:blip r:embed="rId4"/>
          <a:srcRect l="6428"/>
          <a:stretch/>
        </p:blipFill>
        <p:spPr>
          <a:xfrm>
            <a:off x="1602378" y="2681785"/>
            <a:ext cx="3422468" cy="3139513"/>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effectLst>
            <a:outerShdw blurRad="190500" dist="50800" algn="ctr" rotWithShape="0">
              <a:srgbClr val="000000">
                <a:alpha val="70000"/>
              </a:srgbClr>
            </a:outerShdw>
            <a:softEdge rad="31750"/>
          </a:effectLst>
        </p:spPr>
      </p:pic>
      <p:sp>
        <p:nvSpPr>
          <p:cNvPr id="16" name="textruta 15">
            <a:extLst>
              <a:ext uri="{FF2B5EF4-FFF2-40B4-BE49-F238E27FC236}">
                <a16:creationId xmlns:a16="http://schemas.microsoft.com/office/drawing/2014/main" id="{408E8B76-A8D3-42E4-87D3-8D042A2256E4}"/>
              </a:ext>
            </a:extLst>
          </p:cNvPr>
          <p:cNvSpPr txBox="1"/>
          <p:nvPr/>
        </p:nvSpPr>
        <p:spPr>
          <a:xfrm>
            <a:off x="1602378" y="2286449"/>
            <a:ext cx="3069691" cy="338554"/>
          </a:xfrm>
          <a:prstGeom prst="rect">
            <a:avLst/>
          </a:prstGeom>
          <a:noFill/>
          <a:effectLst>
            <a:glow rad="63500">
              <a:schemeClr val="accent3">
                <a:satMod val="175000"/>
                <a:alpha val="40000"/>
              </a:schemeClr>
            </a:glow>
          </a:effectLst>
        </p:spPr>
        <p:txBody>
          <a:bodyPr wrap="square" rtlCol="0">
            <a:spAutoFit/>
          </a:bodyPr>
          <a:lstStyle/>
          <a:p>
            <a:r>
              <a:rPr lang="sv-SE" sz="1600" dirty="0"/>
              <a:t>Topografi 10 </a:t>
            </a:r>
            <a:r>
              <a:rPr lang="sv-SE" sz="1200" i="1" dirty="0"/>
              <a:t>(1:10 000)</a:t>
            </a:r>
            <a:endParaRPr lang="sv-SE" sz="2800" i="1" dirty="0"/>
          </a:p>
        </p:txBody>
      </p:sp>
      <p:pic>
        <p:nvPicPr>
          <p:cNvPr id="17" name="Bildobjekt 16">
            <a:extLst>
              <a:ext uri="{FF2B5EF4-FFF2-40B4-BE49-F238E27FC236}">
                <a16:creationId xmlns:a16="http://schemas.microsoft.com/office/drawing/2014/main" id="{3C5CC6E8-1F44-405A-A261-253FEADC102C}"/>
              </a:ext>
            </a:extLst>
          </p:cNvPr>
          <p:cNvPicPr>
            <a:picLocks noChangeAspect="1"/>
          </p:cNvPicPr>
          <p:nvPr/>
        </p:nvPicPr>
        <p:blipFill>
          <a:blip r:embed="rId5"/>
          <a:stretch>
            <a:fillRect/>
          </a:stretch>
        </p:blipFill>
        <p:spPr>
          <a:xfrm>
            <a:off x="6204661" y="1998535"/>
            <a:ext cx="4208547" cy="3858385"/>
          </a:xfrm>
          <a:prstGeom prst="rect">
            <a:avLst/>
          </a:prstGeom>
          <a:effectLst>
            <a:outerShdw blurRad="190500" dist="50800" algn="ctr" rotWithShape="0">
              <a:srgbClr val="000000">
                <a:alpha val="70000"/>
              </a:srgbClr>
            </a:outerShdw>
            <a:softEdge rad="31750"/>
          </a:effectLst>
        </p:spPr>
      </p:pic>
    </p:spTree>
    <p:extLst>
      <p:ext uri="{BB962C8B-B14F-4D97-AF65-F5344CB8AC3E}">
        <p14:creationId xmlns:p14="http://schemas.microsoft.com/office/powerpoint/2010/main" val="278999663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C66A6F16-77ED-43ED-952A-C64A6E900092}"/>
              </a:ext>
            </a:extLst>
          </p:cNvPr>
          <p:cNvSpPr txBox="1"/>
          <p:nvPr/>
        </p:nvSpPr>
        <p:spPr>
          <a:xfrm>
            <a:off x="8569889" y="6355362"/>
            <a:ext cx="3482235" cy="400110"/>
          </a:xfrm>
          <a:prstGeom prst="rect">
            <a:avLst/>
          </a:prstGeom>
          <a:noFill/>
        </p:spPr>
        <p:txBody>
          <a:bodyPr wrap="square" rtlCol="0">
            <a:spAutoFit/>
          </a:bodyPr>
          <a:lstStyle/>
          <a:p>
            <a:pPr algn="r"/>
            <a:r>
              <a:rPr lang="sv-SE" sz="2000" dirty="0">
                <a:hlinkClick r:id="rId3"/>
              </a:rPr>
              <a:t>indatastod@trafikverket.se</a:t>
            </a:r>
            <a:endParaRPr lang="sv-SE" dirty="0"/>
          </a:p>
        </p:txBody>
      </p:sp>
      <p:sp>
        <p:nvSpPr>
          <p:cNvPr id="7" name="textruta 6">
            <a:extLst>
              <a:ext uri="{FF2B5EF4-FFF2-40B4-BE49-F238E27FC236}">
                <a16:creationId xmlns:a16="http://schemas.microsoft.com/office/drawing/2014/main" id="{97DB6F78-0D77-4516-98B8-AFDC4A353E74}"/>
              </a:ext>
            </a:extLst>
          </p:cNvPr>
          <p:cNvSpPr txBox="1"/>
          <p:nvPr/>
        </p:nvSpPr>
        <p:spPr>
          <a:xfrm>
            <a:off x="0" y="6380282"/>
            <a:ext cx="3782861" cy="400110"/>
          </a:xfrm>
          <a:prstGeom prst="rect">
            <a:avLst/>
          </a:prstGeom>
          <a:noFill/>
        </p:spPr>
        <p:txBody>
          <a:bodyPr wrap="square" rtlCol="0">
            <a:spAutoFit/>
          </a:bodyPr>
          <a:lstStyle/>
          <a:p>
            <a:r>
              <a:rPr lang="sv-SE" sz="1200" dirty="0">
                <a:solidFill>
                  <a:schemeClr val="tx1">
                    <a:lumMod val="65000"/>
                    <a:lumOff val="35000"/>
                  </a:schemeClr>
                </a:solidFill>
              </a:rPr>
              <a:t>April 2026</a:t>
            </a:r>
          </a:p>
          <a:p>
            <a:r>
              <a:rPr lang="sv-SE" sz="800" dirty="0" err="1">
                <a:solidFill>
                  <a:schemeClr val="tx1">
                    <a:lumMod val="65000"/>
                    <a:lumOff val="35000"/>
                  </a:schemeClr>
                </a:solidFill>
              </a:rPr>
              <a:t>Konfidentialitetsnivå</a:t>
            </a:r>
            <a:r>
              <a:rPr lang="sv-SE" sz="800" dirty="0">
                <a:solidFill>
                  <a:schemeClr val="tx1">
                    <a:lumMod val="65000"/>
                    <a:lumOff val="35000"/>
                  </a:schemeClr>
                </a:solidFill>
              </a:rPr>
              <a:t>: 1 – Ej känsligt</a:t>
            </a:r>
          </a:p>
        </p:txBody>
      </p:sp>
      <p:sp>
        <p:nvSpPr>
          <p:cNvPr id="8" name="Rubrik 6">
            <a:extLst>
              <a:ext uri="{FF2B5EF4-FFF2-40B4-BE49-F238E27FC236}">
                <a16:creationId xmlns:a16="http://schemas.microsoft.com/office/drawing/2014/main" id="{3281516C-1F3D-45BA-936D-6B3921AB4476}"/>
              </a:ext>
            </a:extLst>
          </p:cNvPr>
          <p:cNvSpPr txBox="1">
            <a:spLocks/>
          </p:cNvSpPr>
          <p:nvPr/>
        </p:nvSpPr>
        <p:spPr>
          <a:xfrm>
            <a:off x="886220" y="860178"/>
            <a:ext cx="9733597" cy="615095"/>
          </a:xfrm>
          <a:prstGeom prst="rect">
            <a:avLst/>
          </a:prstGeom>
        </p:spPr>
        <p:txBody>
          <a:bodyPr>
            <a:noAutofit/>
          </a:bodyPr>
          <a:lstStyle>
            <a:lvl1pPr algn="ctr" defTabSz="457138" rtl="0" eaLnBrk="0" fontAlgn="base" hangingPunct="0">
              <a:spcBef>
                <a:spcPct val="0"/>
              </a:spcBef>
              <a:spcAft>
                <a:spcPct val="0"/>
              </a:spcAft>
              <a:defRPr sz="4800" b="1" kern="1200" baseline="0">
                <a:solidFill>
                  <a:srgbClr val="E27F00"/>
                </a:solidFill>
                <a:latin typeface="Bell Gothic Black"/>
                <a:ea typeface="ＭＳ Ｐゴシック" pitchFamily="31" charset="-128"/>
                <a:cs typeface="Bell Gothic Black"/>
              </a:defRPr>
            </a:lvl1pPr>
            <a:lvl2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fontAlgn="base">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fontAlgn="base">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fontAlgn="base">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fontAlgn="base">
              <a:spcBef>
                <a:spcPct val="0"/>
              </a:spcBef>
              <a:spcAft>
                <a:spcPct val="0"/>
              </a:spcAft>
              <a:defRPr sz="4400">
                <a:solidFill>
                  <a:schemeClr val="tx1"/>
                </a:solidFill>
                <a:latin typeface="Calibri" pitchFamily="31" charset="0"/>
                <a:ea typeface="ＭＳ Ｐゴシック" pitchFamily="31" charset="-128"/>
              </a:defRPr>
            </a:lvl9pPr>
          </a:lstStyle>
          <a:p>
            <a:pPr algn="l"/>
            <a:r>
              <a:rPr lang="sv-SE" sz="1800">
                <a:latin typeface="Arial" panose="020B0604020202020204" pitchFamily="34" charset="0"/>
                <a:cs typeface="Arial" panose="020B0604020202020204" pitchFamily="34" charset="0"/>
              </a:rPr>
              <a:t>Webbinarie april 2026</a:t>
            </a:r>
            <a:endParaRPr lang="sv-SE" sz="1800" dirty="0">
              <a:latin typeface="Arial" panose="020B0604020202020204" pitchFamily="34" charset="0"/>
              <a:cs typeface="Arial" panose="020B0604020202020204" pitchFamily="34" charset="0"/>
            </a:endParaRPr>
          </a:p>
        </p:txBody>
      </p:sp>
      <p:sp>
        <p:nvSpPr>
          <p:cNvPr id="9" name="textruta 8">
            <a:extLst>
              <a:ext uri="{FF2B5EF4-FFF2-40B4-BE49-F238E27FC236}">
                <a16:creationId xmlns:a16="http://schemas.microsoft.com/office/drawing/2014/main" id="{32AC5FFD-ABE9-4FD1-BEF5-799486F18AF5}"/>
              </a:ext>
            </a:extLst>
          </p:cNvPr>
          <p:cNvSpPr txBox="1"/>
          <p:nvPr/>
        </p:nvSpPr>
        <p:spPr>
          <a:xfrm>
            <a:off x="858873" y="1572592"/>
            <a:ext cx="9554335" cy="461665"/>
          </a:xfrm>
          <a:prstGeom prst="rect">
            <a:avLst/>
          </a:prstGeom>
          <a:noFill/>
          <a:effectLst>
            <a:glow rad="63500">
              <a:schemeClr val="accent3">
                <a:satMod val="175000"/>
                <a:alpha val="40000"/>
              </a:schemeClr>
            </a:glow>
          </a:effectLst>
        </p:spPr>
        <p:txBody>
          <a:bodyPr wrap="square" rtlCol="0">
            <a:spAutoFit/>
          </a:bodyPr>
          <a:lstStyle/>
          <a:p>
            <a:r>
              <a:rPr lang="sv-SE" sz="2400" b="1" dirty="0"/>
              <a:t>Underattribut - cykelvägskategorier</a:t>
            </a:r>
            <a:endParaRPr lang="sv-SE" sz="2800" b="1" dirty="0"/>
          </a:p>
        </p:txBody>
      </p:sp>
      <p:sp>
        <p:nvSpPr>
          <p:cNvPr id="10" name="Platshållare för text 2">
            <a:extLst>
              <a:ext uri="{FF2B5EF4-FFF2-40B4-BE49-F238E27FC236}">
                <a16:creationId xmlns:a16="http://schemas.microsoft.com/office/drawing/2014/main" id="{39215F83-773C-45A5-B9CE-E4BAE6ED9F1E}"/>
              </a:ext>
            </a:extLst>
          </p:cNvPr>
          <p:cNvSpPr txBox="1">
            <a:spLocks/>
          </p:cNvSpPr>
          <p:nvPr/>
        </p:nvSpPr>
        <p:spPr>
          <a:xfrm>
            <a:off x="694800" y="2529000"/>
            <a:ext cx="4208126" cy="1329126"/>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800" b="1" u="sng" dirty="0">
                <a:latin typeface="Arial" panose="020B0604020202020204" pitchFamily="34" charset="0"/>
                <a:cs typeface="Arial" panose="020B0604020202020204" pitchFamily="34" charset="0"/>
              </a:rPr>
              <a:t>Primär funktion</a:t>
            </a:r>
          </a:p>
          <a:p>
            <a:r>
              <a:rPr lang="sv-SE" sz="1600" dirty="0">
                <a:latin typeface="Arial" panose="020B0604020202020204" pitchFamily="34" charset="0"/>
                <a:cs typeface="Arial" panose="020B0604020202020204" pitchFamily="34" charset="0"/>
              </a:rPr>
              <a:t>Supercykelväg</a:t>
            </a:r>
          </a:p>
          <a:p>
            <a:r>
              <a:rPr lang="sv-SE" sz="1600" dirty="0">
                <a:latin typeface="Arial" panose="020B0604020202020204" pitchFamily="34" charset="0"/>
                <a:cs typeface="Arial" panose="020B0604020202020204" pitchFamily="34" charset="0"/>
              </a:rPr>
              <a:t>Pendling, daglig användning</a:t>
            </a:r>
          </a:p>
          <a:p>
            <a:r>
              <a:rPr lang="sv-SE" sz="1600" dirty="0">
                <a:latin typeface="Arial" panose="020B0604020202020204" pitchFamily="34" charset="0"/>
                <a:cs typeface="Arial" panose="020B0604020202020204" pitchFamily="34" charset="0"/>
              </a:rPr>
              <a:t>Rekreation, fritidsanvändning, ej daglig</a:t>
            </a:r>
          </a:p>
          <a:p>
            <a:endParaRPr lang="sv-SE" sz="1800" dirty="0">
              <a:latin typeface="Arial" panose="020B0604020202020204" pitchFamily="34" charset="0"/>
              <a:cs typeface="Arial" panose="020B0604020202020204" pitchFamily="34" charset="0"/>
            </a:endParaRPr>
          </a:p>
          <a:p>
            <a:endParaRPr lang="sv-SE" sz="1800" dirty="0"/>
          </a:p>
          <a:p>
            <a:pPr marL="0" indent="0">
              <a:buNone/>
            </a:pPr>
            <a:endParaRPr lang="sv-SE" sz="1800" b="1" u="sng" dirty="0"/>
          </a:p>
        </p:txBody>
      </p:sp>
      <p:sp>
        <p:nvSpPr>
          <p:cNvPr id="11" name="Platshållare för text 2">
            <a:extLst>
              <a:ext uri="{FF2B5EF4-FFF2-40B4-BE49-F238E27FC236}">
                <a16:creationId xmlns:a16="http://schemas.microsoft.com/office/drawing/2014/main" id="{81EE09BE-4699-450E-9477-E1A31969A3BA}"/>
              </a:ext>
            </a:extLst>
          </p:cNvPr>
          <p:cNvSpPr txBox="1">
            <a:spLocks/>
          </p:cNvSpPr>
          <p:nvPr/>
        </p:nvSpPr>
        <p:spPr>
          <a:xfrm>
            <a:off x="3077053" y="4481063"/>
            <a:ext cx="3782861" cy="685362"/>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spcAft>
                <a:spcPts val="1000"/>
              </a:spcAft>
              <a:buNone/>
            </a:pPr>
            <a:r>
              <a:rPr lang="sv-SE" sz="1050" dirty="0">
                <a:effectLst/>
                <a:ea typeface="Calibri" panose="020F0502020204030204" pitchFamily="34" charset="0"/>
                <a:cs typeface="Arial" panose="020B0604020202020204" pitchFamily="34" charset="0"/>
              </a:rPr>
              <a:t>Anges för </a:t>
            </a:r>
            <a:r>
              <a:rPr lang="sv-SE" sz="1050" dirty="0">
                <a:solidFill>
                  <a:srgbClr val="212529"/>
                </a:solidFill>
                <a:effectLst/>
                <a:ea typeface="Calibri" panose="020F0502020204030204" pitchFamily="34" charset="0"/>
                <a:cs typeface="Arial" panose="020B0604020202020204" pitchFamily="34" charset="0"/>
              </a:rPr>
              <a:t>mindre cykelvägar inom kvarter som utgörs av små</a:t>
            </a:r>
            <a:r>
              <a:rPr lang="sv-SE" sz="1050" dirty="0">
                <a:effectLst/>
                <a:ea typeface="Calibri" panose="020F0502020204030204" pitchFamily="34" charset="0"/>
                <a:cs typeface="Arial" panose="020B0604020202020204" pitchFamily="34" charset="0"/>
              </a:rPr>
              <a:t> cyklingsbara vägar mellan parkering, bostadshus, servicehus och tvättstuga. </a:t>
            </a:r>
            <a:r>
              <a:rPr lang="sv-SE" sz="1050" b="1" dirty="0">
                <a:effectLst/>
                <a:ea typeface="Calibri" panose="020F0502020204030204" pitchFamily="34" charset="0"/>
                <a:cs typeface="Arial" panose="020B0604020202020204" pitchFamily="34" charset="0"/>
              </a:rPr>
              <a:t>Kvarterscykelvägar går ej att registrera på bilnät.</a:t>
            </a:r>
            <a:endParaRPr lang="sv-SE" sz="1050" dirty="0">
              <a:effectLst/>
              <a:ea typeface="Calibri" panose="020F0502020204030204" pitchFamily="34" charset="0"/>
            </a:endParaRPr>
          </a:p>
          <a:p>
            <a:pPr marL="0" indent="0">
              <a:buNone/>
            </a:pPr>
            <a:endParaRPr lang="sv-SE" sz="1800" b="1" u="sng" dirty="0"/>
          </a:p>
        </p:txBody>
      </p:sp>
      <p:pic>
        <p:nvPicPr>
          <p:cNvPr id="12" name="Bildobjekt 11">
            <a:extLst>
              <a:ext uri="{FF2B5EF4-FFF2-40B4-BE49-F238E27FC236}">
                <a16:creationId xmlns:a16="http://schemas.microsoft.com/office/drawing/2014/main" id="{A258001D-1F4A-446E-9318-F9097E86DBD9}"/>
              </a:ext>
            </a:extLst>
          </p:cNvPr>
          <p:cNvPicPr>
            <a:picLocks noChangeAspect="1"/>
          </p:cNvPicPr>
          <p:nvPr/>
        </p:nvPicPr>
        <p:blipFill>
          <a:blip r:embed="rId4"/>
          <a:stretch>
            <a:fillRect/>
          </a:stretch>
        </p:blipFill>
        <p:spPr>
          <a:xfrm>
            <a:off x="7120568" y="2092389"/>
            <a:ext cx="4062327" cy="3597298"/>
          </a:xfrm>
          <a:prstGeom prst="rect">
            <a:avLst/>
          </a:prstGeom>
          <a:effectLst>
            <a:outerShdw blurRad="190500" dist="50800" algn="ctr" rotWithShape="0">
              <a:srgbClr val="000000">
                <a:alpha val="70000"/>
              </a:srgbClr>
            </a:outerShdw>
            <a:softEdge rad="31750"/>
          </a:effectLst>
        </p:spPr>
      </p:pic>
      <p:sp>
        <p:nvSpPr>
          <p:cNvPr id="18" name="Platshållare för text 2">
            <a:extLst>
              <a:ext uri="{FF2B5EF4-FFF2-40B4-BE49-F238E27FC236}">
                <a16:creationId xmlns:a16="http://schemas.microsoft.com/office/drawing/2014/main" id="{AC0A16A5-B622-443C-8BA3-401690DE0459}"/>
              </a:ext>
            </a:extLst>
          </p:cNvPr>
          <p:cNvSpPr txBox="1">
            <a:spLocks/>
          </p:cNvSpPr>
          <p:nvPr/>
        </p:nvSpPr>
        <p:spPr>
          <a:xfrm>
            <a:off x="694800" y="4204647"/>
            <a:ext cx="4208126" cy="1080761"/>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800" b="1" u="sng" dirty="0">
                <a:latin typeface="Arial" panose="020B0604020202020204" pitchFamily="34" charset="0"/>
                <a:cs typeface="Arial" panose="020B0604020202020204" pitchFamily="34" charset="0"/>
              </a:rPr>
              <a:t>Kvarterscykelväg</a:t>
            </a:r>
          </a:p>
          <a:p>
            <a:r>
              <a:rPr lang="sv-SE" sz="1600" dirty="0">
                <a:latin typeface="Arial" panose="020B0604020202020204" pitchFamily="34" charset="0"/>
                <a:cs typeface="Arial" panose="020B0604020202020204" pitchFamily="34" charset="0"/>
              </a:rPr>
              <a:t>Ja</a:t>
            </a:r>
          </a:p>
          <a:p>
            <a:r>
              <a:rPr lang="sv-SE" sz="1600" dirty="0">
                <a:latin typeface="Arial" panose="020B0604020202020204" pitchFamily="34" charset="0"/>
                <a:cs typeface="Arial" panose="020B0604020202020204" pitchFamily="34" charset="0"/>
              </a:rPr>
              <a:t>Nej</a:t>
            </a:r>
          </a:p>
          <a:p>
            <a:endParaRPr lang="sv-SE" sz="1800" dirty="0"/>
          </a:p>
          <a:p>
            <a:pPr marL="0" indent="0">
              <a:buNone/>
            </a:pPr>
            <a:endParaRPr lang="sv-SE" sz="1800" b="1" u="sng" dirty="0"/>
          </a:p>
        </p:txBody>
      </p:sp>
      <p:sp>
        <p:nvSpPr>
          <p:cNvPr id="13" name="textruta 12">
            <a:extLst>
              <a:ext uri="{FF2B5EF4-FFF2-40B4-BE49-F238E27FC236}">
                <a16:creationId xmlns:a16="http://schemas.microsoft.com/office/drawing/2014/main" id="{BE72457F-EA21-4A56-90B3-0CBF401BBF92}"/>
              </a:ext>
            </a:extLst>
          </p:cNvPr>
          <p:cNvSpPr txBox="1"/>
          <p:nvPr/>
        </p:nvSpPr>
        <p:spPr>
          <a:xfrm>
            <a:off x="9613424" y="5776303"/>
            <a:ext cx="2012786" cy="246221"/>
          </a:xfrm>
          <a:prstGeom prst="rect">
            <a:avLst/>
          </a:prstGeom>
          <a:noFill/>
        </p:spPr>
        <p:txBody>
          <a:bodyPr wrap="square" rtlCol="0">
            <a:spAutoFit/>
          </a:bodyPr>
          <a:lstStyle/>
          <a:p>
            <a:r>
              <a:rPr lang="sv-SE" sz="1000" i="1" dirty="0">
                <a:solidFill>
                  <a:schemeClr val="bg1">
                    <a:lumMod val="50000"/>
                  </a:schemeClr>
                </a:solidFill>
              </a:rPr>
              <a:t>Bild: Ortofoto Lantmäteriet</a:t>
            </a:r>
          </a:p>
        </p:txBody>
      </p:sp>
    </p:spTree>
    <p:extLst>
      <p:ext uri="{BB962C8B-B14F-4D97-AF65-F5344CB8AC3E}">
        <p14:creationId xmlns:p14="http://schemas.microsoft.com/office/powerpoint/2010/main" val="30727660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8"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l: höger 9">
            <a:extLst>
              <a:ext uri="{FF2B5EF4-FFF2-40B4-BE49-F238E27FC236}">
                <a16:creationId xmlns:a16="http://schemas.microsoft.com/office/drawing/2014/main" id="{03AAD272-1791-4430-B784-307286A94354}"/>
              </a:ext>
            </a:extLst>
          </p:cNvPr>
          <p:cNvSpPr/>
          <p:nvPr/>
        </p:nvSpPr>
        <p:spPr>
          <a:xfrm>
            <a:off x="510951" y="3804954"/>
            <a:ext cx="5544357" cy="10801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sv-SE" sz="800" dirty="0">
                <a:solidFill>
                  <a:schemeClr val="tx1">
                    <a:lumMod val="65000"/>
                    <a:lumOff val="35000"/>
                  </a:schemeClr>
                </a:solidFill>
                <a:latin typeface="Arial" panose="020B0604020202020204" pitchFamily="34" charset="0"/>
                <a:cs typeface="Arial" panose="020B0604020202020204" pitchFamily="34" charset="0"/>
              </a:rPr>
              <a:t>Steg 1: LM´s GC levereras till NVDB		Steg 3: Kommunen granskar materialet</a:t>
            </a:r>
          </a:p>
          <a:p>
            <a:pPr>
              <a:lnSpc>
                <a:spcPct val="150000"/>
              </a:lnSpc>
            </a:pPr>
            <a:r>
              <a:rPr lang="sv-SE" sz="800" dirty="0">
                <a:solidFill>
                  <a:schemeClr val="tx1">
                    <a:lumMod val="65000"/>
                    <a:lumOff val="35000"/>
                  </a:schemeClr>
                </a:solidFill>
                <a:latin typeface="Arial" panose="020B0604020202020204" pitchFamily="34" charset="0"/>
                <a:cs typeface="Arial" panose="020B0604020202020204" pitchFamily="34" charset="0"/>
              </a:rPr>
              <a:t>Steg 2: NVDB delar till kommunen		Steg 4: NVDB registrerar levererat material</a:t>
            </a:r>
          </a:p>
        </p:txBody>
      </p:sp>
      <p:cxnSp>
        <p:nvCxnSpPr>
          <p:cNvPr id="69" name="Rak koppling 68">
            <a:extLst>
              <a:ext uri="{FF2B5EF4-FFF2-40B4-BE49-F238E27FC236}">
                <a16:creationId xmlns:a16="http://schemas.microsoft.com/office/drawing/2014/main" id="{013C64AB-4F6C-4D27-B1E0-940956F8DC36}"/>
              </a:ext>
            </a:extLst>
          </p:cNvPr>
          <p:cNvCxnSpPr>
            <a:cxnSpLocks/>
          </p:cNvCxnSpPr>
          <p:nvPr/>
        </p:nvCxnSpPr>
        <p:spPr>
          <a:xfrm>
            <a:off x="7945208" y="2042087"/>
            <a:ext cx="0" cy="2959543"/>
          </a:xfrm>
          <a:prstGeom prst="line">
            <a:avLst/>
          </a:prstGeom>
          <a:ln w="38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ubrik 6"/>
          <p:cNvSpPr>
            <a:spLocks noGrp="1"/>
          </p:cNvSpPr>
          <p:nvPr>
            <p:ph type="ctrTitle"/>
          </p:nvPr>
        </p:nvSpPr>
        <p:spPr>
          <a:xfrm>
            <a:off x="886220" y="860178"/>
            <a:ext cx="9733597" cy="615095"/>
          </a:xfrm>
        </p:spPr>
        <p:txBody>
          <a:bodyPr>
            <a:noAutofit/>
          </a:bodyPr>
          <a:lstStyle/>
          <a:p>
            <a:pPr algn="l"/>
            <a:r>
              <a:rPr lang="sv-SE" sz="1800" dirty="0">
                <a:latin typeface="Arial" panose="020B0604020202020204" pitchFamily="34" charset="0"/>
                <a:cs typeface="Arial" panose="020B0604020202020204" pitchFamily="34" charset="0"/>
              </a:rPr>
              <a:t>Webbinarie april 2026</a:t>
            </a:r>
          </a:p>
        </p:txBody>
      </p:sp>
      <p:sp>
        <p:nvSpPr>
          <p:cNvPr id="2" name="textruta 1"/>
          <p:cNvSpPr txBox="1"/>
          <p:nvPr/>
        </p:nvSpPr>
        <p:spPr>
          <a:xfrm>
            <a:off x="858873" y="1572592"/>
            <a:ext cx="9554335" cy="461665"/>
          </a:xfrm>
          <a:prstGeom prst="rect">
            <a:avLst/>
          </a:prstGeom>
          <a:noFill/>
          <a:effectLst>
            <a:glow rad="63500">
              <a:schemeClr val="accent3">
                <a:satMod val="175000"/>
                <a:alpha val="40000"/>
              </a:schemeClr>
            </a:glow>
          </a:effectLst>
        </p:spPr>
        <p:txBody>
          <a:bodyPr wrap="square" rtlCol="0">
            <a:spAutoFit/>
          </a:bodyPr>
          <a:lstStyle/>
          <a:p>
            <a:r>
              <a:rPr lang="sv-SE" sz="2400" b="1" dirty="0"/>
              <a:t>Tidplan</a:t>
            </a:r>
            <a:endParaRPr lang="sv-SE" sz="2800" b="1" dirty="0"/>
          </a:p>
        </p:txBody>
      </p:sp>
      <p:sp>
        <p:nvSpPr>
          <p:cNvPr id="9" name="textruta 8">
            <a:extLst>
              <a:ext uri="{FF2B5EF4-FFF2-40B4-BE49-F238E27FC236}">
                <a16:creationId xmlns:a16="http://schemas.microsoft.com/office/drawing/2014/main" id="{A0BBDC91-2705-40DB-B7F3-0D9C9B54381F}"/>
              </a:ext>
            </a:extLst>
          </p:cNvPr>
          <p:cNvSpPr txBox="1"/>
          <p:nvPr/>
        </p:nvSpPr>
        <p:spPr>
          <a:xfrm>
            <a:off x="8569889" y="6355362"/>
            <a:ext cx="3482235" cy="400110"/>
          </a:xfrm>
          <a:prstGeom prst="rect">
            <a:avLst/>
          </a:prstGeom>
          <a:noFill/>
        </p:spPr>
        <p:txBody>
          <a:bodyPr wrap="square" rtlCol="0">
            <a:spAutoFit/>
          </a:bodyPr>
          <a:lstStyle/>
          <a:p>
            <a:pPr algn="r"/>
            <a:r>
              <a:rPr lang="sv-SE" sz="2000" dirty="0">
                <a:hlinkClick r:id="rId3"/>
              </a:rPr>
              <a:t>indatastod@trafikverket.se</a:t>
            </a:r>
            <a:endParaRPr lang="sv-SE" dirty="0"/>
          </a:p>
        </p:txBody>
      </p:sp>
      <p:sp>
        <p:nvSpPr>
          <p:cNvPr id="11" name="textruta 10">
            <a:extLst>
              <a:ext uri="{FF2B5EF4-FFF2-40B4-BE49-F238E27FC236}">
                <a16:creationId xmlns:a16="http://schemas.microsoft.com/office/drawing/2014/main" id="{3965FA93-771F-44C0-ACBD-19526A483631}"/>
              </a:ext>
            </a:extLst>
          </p:cNvPr>
          <p:cNvSpPr txBox="1"/>
          <p:nvPr/>
        </p:nvSpPr>
        <p:spPr>
          <a:xfrm>
            <a:off x="0" y="6380282"/>
            <a:ext cx="3782861" cy="400110"/>
          </a:xfrm>
          <a:prstGeom prst="rect">
            <a:avLst/>
          </a:prstGeom>
          <a:noFill/>
        </p:spPr>
        <p:txBody>
          <a:bodyPr wrap="square" rtlCol="0">
            <a:spAutoFit/>
          </a:bodyPr>
          <a:lstStyle/>
          <a:p>
            <a:r>
              <a:rPr lang="sv-SE" sz="1200" dirty="0">
                <a:solidFill>
                  <a:schemeClr val="tx1">
                    <a:lumMod val="65000"/>
                    <a:lumOff val="35000"/>
                  </a:schemeClr>
                </a:solidFill>
              </a:rPr>
              <a:t>April 2026</a:t>
            </a:r>
          </a:p>
          <a:p>
            <a:r>
              <a:rPr lang="sv-SE" sz="800" dirty="0" err="1">
                <a:solidFill>
                  <a:schemeClr val="tx1">
                    <a:lumMod val="65000"/>
                    <a:lumOff val="35000"/>
                  </a:schemeClr>
                </a:solidFill>
              </a:rPr>
              <a:t>Konfidentialitetsnivå</a:t>
            </a:r>
            <a:r>
              <a:rPr lang="sv-SE" sz="800" dirty="0">
                <a:solidFill>
                  <a:schemeClr val="tx1">
                    <a:lumMod val="65000"/>
                    <a:lumOff val="35000"/>
                  </a:schemeClr>
                </a:solidFill>
              </a:rPr>
              <a:t>: 1 – Ej känsligt</a:t>
            </a:r>
          </a:p>
        </p:txBody>
      </p:sp>
      <p:cxnSp>
        <p:nvCxnSpPr>
          <p:cNvPr id="27" name="Rak koppling 26">
            <a:extLst>
              <a:ext uri="{FF2B5EF4-FFF2-40B4-BE49-F238E27FC236}">
                <a16:creationId xmlns:a16="http://schemas.microsoft.com/office/drawing/2014/main" id="{7EDF2146-C210-4788-9E18-55CB6FDAA3F1}"/>
              </a:ext>
            </a:extLst>
          </p:cNvPr>
          <p:cNvCxnSpPr>
            <a:cxnSpLocks/>
          </p:cNvCxnSpPr>
          <p:nvPr/>
        </p:nvCxnSpPr>
        <p:spPr>
          <a:xfrm>
            <a:off x="522513" y="2954712"/>
            <a:ext cx="0" cy="513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Rak koppling 30">
            <a:extLst>
              <a:ext uri="{FF2B5EF4-FFF2-40B4-BE49-F238E27FC236}">
                <a16:creationId xmlns:a16="http://schemas.microsoft.com/office/drawing/2014/main" id="{8613B268-6E9D-448A-AC0E-B8A69C627B83}"/>
              </a:ext>
            </a:extLst>
          </p:cNvPr>
          <p:cNvCxnSpPr>
            <a:cxnSpLocks/>
          </p:cNvCxnSpPr>
          <p:nvPr/>
        </p:nvCxnSpPr>
        <p:spPr>
          <a:xfrm>
            <a:off x="1810019" y="2954712"/>
            <a:ext cx="0" cy="513184"/>
          </a:xfrm>
          <a:prstGeom prst="line">
            <a:avLst/>
          </a:prstGeom>
        </p:spPr>
        <p:style>
          <a:lnRef idx="1">
            <a:schemeClr val="accent1"/>
          </a:lnRef>
          <a:fillRef idx="0">
            <a:schemeClr val="accent1"/>
          </a:fillRef>
          <a:effectRef idx="0">
            <a:schemeClr val="accent1"/>
          </a:effectRef>
          <a:fontRef idx="minor">
            <a:schemeClr val="tx1"/>
          </a:fontRef>
        </p:style>
      </p:cxnSp>
      <p:sp>
        <p:nvSpPr>
          <p:cNvPr id="18" name="Pil: höger 17">
            <a:extLst>
              <a:ext uri="{FF2B5EF4-FFF2-40B4-BE49-F238E27FC236}">
                <a16:creationId xmlns:a16="http://schemas.microsoft.com/office/drawing/2014/main" id="{D6AE4A1D-B618-4811-9F8A-19F29366CD8B}"/>
              </a:ext>
            </a:extLst>
          </p:cNvPr>
          <p:cNvSpPr/>
          <p:nvPr/>
        </p:nvSpPr>
        <p:spPr>
          <a:xfrm>
            <a:off x="522513" y="3123783"/>
            <a:ext cx="11215396" cy="167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99BAE132-D6DD-4A30-B091-CE5BC5D33AB8}"/>
              </a:ext>
            </a:extLst>
          </p:cNvPr>
          <p:cNvSpPr txBox="1"/>
          <p:nvPr/>
        </p:nvSpPr>
        <p:spPr>
          <a:xfrm>
            <a:off x="165462" y="3556371"/>
            <a:ext cx="714103" cy="261610"/>
          </a:xfrm>
          <a:prstGeom prst="rect">
            <a:avLst/>
          </a:prstGeom>
          <a:noFill/>
        </p:spPr>
        <p:txBody>
          <a:bodyPr wrap="square" rtlCol="0">
            <a:spAutoFit/>
          </a:bodyPr>
          <a:lstStyle/>
          <a:p>
            <a:r>
              <a:rPr lang="sv-SE" sz="1050" dirty="0">
                <a:effectLst>
                  <a:outerShdw blurRad="50800" dist="38100" dir="2700000" algn="tl" rotWithShape="0">
                    <a:prstClr val="black">
                      <a:alpha val="40000"/>
                    </a:prstClr>
                  </a:outerShdw>
                </a:effectLst>
              </a:rPr>
              <a:t>Januari</a:t>
            </a:r>
          </a:p>
        </p:txBody>
      </p:sp>
      <p:sp>
        <p:nvSpPr>
          <p:cNvPr id="43" name="textruta 42">
            <a:extLst>
              <a:ext uri="{FF2B5EF4-FFF2-40B4-BE49-F238E27FC236}">
                <a16:creationId xmlns:a16="http://schemas.microsoft.com/office/drawing/2014/main" id="{D2BA6E35-E8A0-44D7-98CE-FDA550DB19E8}"/>
              </a:ext>
            </a:extLst>
          </p:cNvPr>
          <p:cNvSpPr txBox="1"/>
          <p:nvPr/>
        </p:nvSpPr>
        <p:spPr>
          <a:xfrm>
            <a:off x="10075948" y="3543344"/>
            <a:ext cx="714103" cy="261610"/>
          </a:xfrm>
          <a:prstGeom prst="rect">
            <a:avLst/>
          </a:prstGeom>
          <a:noFill/>
        </p:spPr>
        <p:txBody>
          <a:bodyPr wrap="square" rtlCol="0">
            <a:spAutoFit/>
          </a:bodyPr>
          <a:lstStyle/>
          <a:p>
            <a:r>
              <a:rPr lang="sv-SE" sz="1050" dirty="0">
                <a:effectLst>
                  <a:outerShdw blurRad="50800" dist="38100" dir="2700000" algn="tl" rotWithShape="0">
                    <a:prstClr val="black">
                      <a:alpha val="40000"/>
                    </a:prstClr>
                  </a:outerShdw>
                </a:effectLst>
              </a:rPr>
              <a:t>Mars</a:t>
            </a:r>
          </a:p>
        </p:txBody>
      </p:sp>
      <p:cxnSp>
        <p:nvCxnSpPr>
          <p:cNvPr id="44" name="Rak koppling 43">
            <a:extLst>
              <a:ext uri="{FF2B5EF4-FFF2-40B4-BE49-F238E27FC236}">
                <a16:creationId xmlns:a16="http://schemas.microsoft.com/office/drawing/2014/main" id="{ABAD9B91-AD4A-4EEB-B3ED-0C7DA292D9E5}"/>
              </a:ext>
            </a:extLst>
          </p:cNvPr>
          <p:cNvCxnSpPr>
            <a:cxnSpLocks/>
          </p:cNvCxnSpPr>
          <p:nvPr/>
        </p:nvCxnSpPr>
        <p:spPr>
          <a:xfrm>
            <a:off x="1169939" y="2954712"/>
            <a:ext cx="0" cy="513184"/>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ruta 50">
            <a:extLst>
              <a:ext uri="{FF2B5EF4-FFF2-40B4-BE49-F238E27FC236}">
                <a16:creationId xmlns:a16="http://schemas.microsoft.com/office/drawing/2014/main" id="{3D28E175-FE95-4878-8C9B-E4A9C0369D0F}"/>
              </a:ext>
            </a:extLst>
          </p:cNvPr>
          <p:cNvSpPr txBox="1"/>
          <p:nvPr/>
        </p:nvSpPr>
        <p:spPr>
          <a:xfrm>
            <a:off x="5774710" y="3551962"/>
            <a:ext cx="714103" cy="261610"/>
          </a:xfrm>
          <a:prstGeom prst="rect">
            <a:avLst/>
          </a:prstGeom>
          <a:noFill/>
        </p:spPr>
        <p:txBody>
          <a:bodyPr wrap="square" rtlCol="0">
            <a:spAutoFit/>
          </a:bodyPr>
          <a:lstStyle/>
          <a:p>
            <a:r>
              <a:rPr lang="sv-SE" sz="1050" dirty="0">
                <a:effectLst>
                  <a:outerShdw blurRad="50800" dist="38100" dir="2700000" algn="tl" rotWithShape="0">
                    <a:prstClr val="black">
                      <a:alpha val="40000"/>
                    </a:prstClr>
                  </a:outerShdw>
                </a:effectLst>
              </a:rPr>
              <a:t>Oktober</a:t>
            </a:r>
          </a:p>
        </p:txBody>
      </p:sp>
      <p:cxnSp>
        <p:nvCxnSpPr>
          <p:cNvPr id="52" name="Rak koppling 51">
            <a:extLst>
              <a:ext uri="{FF2B5EF4-FFF2-40B4-BE49-F238E27FC236}">
                <a16:creationId xmlns:a16="http://schemas.microsoft.com/office/drawing/2014/main" id="{C37ACDA6-2158-48E7-950F-EE0C61E83DCD}"/>
              </a:ext>
            </a:extLst>
          </p:cNvPr>
          <p:cNvCxnSpPr>
            <a:cxnSpLocks/>
          </p:cNvCxnSpPr>
          <p:nvPr/>
        </p:nvCxnSpPr>
        <p:spPr>
          <a:xfrm>
            <a:off x="3094533" y="2954712"/>
            <a:ext cx="0" cy="513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Rak koppling 52">
            <a:extLst>
              <a:ext uri="{FF2B5EF4-FFF2-40B4-BE49-F238E27FC236}">
                <a16:creationId xmlns:a16="http://schemas.microsoft.com/office/drawing/2014/main" id="{52A2CFAC-DEC6-4D85-ACC1-A9162308C26A}"/>
              </a:ext>
            </a:extLst>
          </p:cNvPr>
          <p:cNvCxnSpPr>
            <a:cxnSpLocks/>
          </p:cNvCxnSpPr>
          <p:nvPr/>
        </p:nvCxnSpPr>
        <p:spPr>
          <a:xfrm>
            <a:off x="2454453" y="2954712"/>
            <a:ext cx="0" cy="513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Rak koppling 53">
            <a:extLst>
              <a:ext uri="{FF2B5EF4-FFF2-40B4-BE49-F238E27FC236}">
                <a16:creationId xmlns:a16="http://schemas.microsoft.com/office/drawing/2014/main" id="{7F17C06C-14FD-4477-95DF-BCF8BC54E8C7}"/>
              </a:ext>
            </a:extLst>
          </p:cNvPr>
          <p:cNvCxnSpPr>
            <a:cxnSpLocks/>
          </p:cNvCxnSpPr>
          <p:nvPr/>
        </p:nvCxnSpPr>
        <p:spPr>
          <a:xfrm>
            <a:off x="4313733" y="2954712"/>
            <a:ext cx="0" cy="513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Rak koppling 54">
            <a:extLst>
              <a:ext uri="{FF2B5EF4-FFF2-40B4-BE49-F238E27FC236}">
                <a16:creationId xmlns:a16="http://schemas.microsoft.com/office/drawing/2014/main" id="{51391EC8-FB67-4EBF-9AB7-EF11C09E2DF2}"/>
              </a:ext>
            </a:extLst>
          </p:cNvPr>
          <p:cNvCxnSpPr>
            <a:cxnSpLocks/>
          </p:cNvCxnSpPr>
          <p:nvPr/>
        </p:nvCxnSpPr>
        <p:spPr>
          <a:xfrm>
            <a:off x="3673653" y="2954712"/>
            <a:ext cx="0" cy="513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Rak koppling 55">
            <a:extLst>
              <a:ext uri="{FF2B5EF4-FFF2-40B4-BE49-F238E27FC236}">
                <a16:creationId xmlns:a16="http://schemas.microsoft.com/office/drawing/2014/main" id="{674E6DB8-10DE-473D-B43C-53DCA83798D6}"/>
              </a:ext>
            </a:extLst>
          </p:cNvPr>
          <p:cNvCxnSpPr>
            <a:cxnSpLocks/>
          </p:cNvCxnSpPr>
          <p:nvPr/>
        </p:nvCxnSpPr>
        <p:spPr>
          <a:xfrm>
            <a:off x="5541642" y="2954712"/>
            <a:ext cx="0" cy="513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Rak koppling 56">
            <a:extLst>
              <a:ext uri="{FF2B5EF4-FFF2-40B4-BE49-F238E27FC236}">
                <a16:creationId xmlns:a16="http://schemas.microsoft.com/office/drawing/2014/main" id="{BA9AB019-CF4D-4033-8628-E329523C5C3C}"/>
              </a:ext>
            </a:extLst>
          </p:cNvPr>
          <p:cNvCxnSpPr>
            <a:cxnSpLocks/>
          </p:cNvCxnSpPr>
          <p:nvPr/>
        </p:nvCxnSpPr>
        <p:spPr>
          <a:xfrm>
            <a:off x="4901562" y="2954712"/>
            <a:ext cx="0" cy="513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Rak koppling 57">
            <a:extLst>
              <a:ext uri="{FF2B5EF4-FFF2-40B4-BE49-F238E27FC236}">
                <a16:creationId xmlns:a16="http://schemas.microsoft.com/office/drawing/2014/main" id="{F4A1C7B7-5CCC-41BD-9077-FF7A7D91636E}"/>
              </a:ext>
            </a:extLst>
          </p:cNvPr>
          <p:cNvCxnSpPr>
            <a:cxnSpLocks/>
          </p:cNvCxnSpPr>
          <p:nvPr/>
        </p:nvCxnSpPr>
        <p:spPr>
          <a:xfrm>
            <a:off x="6769551" y="2963330"/>
            <a:ext cx="0" cy="513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Rak koppling 58">
            <a:extLst>
              <a:ext uri="{FF2B5EF4-FFF2-40B4-BE49-F238E27FC236}">
                <a16:creationId xmlns:a16="http://schemas.microsoft.com/office/drawing/2014/main" id="{1A6A7942-C824-446D-8D7C-FE359E5215FA}"/>
              </a:ext>
            </a:extLst>
          </p:cNvPr>
          <p:cNvCxnSpPr>
            <a:cxnSpLocks/>
          </p:cNvCxnSpPr>
          <p:nvPr/>
        </p:nvCxnSpPr>
        <p:spPr>
          <a:xfrm>
            <a:off x="6129471" y="2963330"/>
            <a:ext cx="0" cy="513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Rak koppling 59">
            <a:extLst>
              <a:ext uri="{FF2B5EF4-FFF2-40B4-BE49-F238E27FC236}">
                <a16:creationId xmlns:a16="http://schemas.microsoft.com/office/drawing/2014/main" id="{9541FB1D-D3AC-4998-A9FC-955664FC0D63}"/>
              </a:ext>
            </a:extLst>
          </p:cNvPr>
          <p:cNvCxnSpPr>
            <a:cxnSpLocks/>
          </p:cNvCxnSpPr>
          <p:nvPr/>
        </p:nvCxnSpPr>
        <p:spPr>
          <a:xfrm>
            <a:off x="8474451" y="2954712"/>
            <a:ext cx="0" cy="513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Rak koppling 60">
            <a:extLst>
              <a:ext uri="{FF2B5EF4-FFF2-40B4-BE49-F238E27FC236}">
                <a16:creationId xmlns:a16="http://schemas.microsoft.com/office/drawing/2014/main" id="{B658A34E-AFA2-4F11-A6A2-E74DED245BDE}"/>
              </a:ext>
            </a:extLst>
          </p:cNvPr>
          <p:cNvCxnSpPr>
            <a:cxnSpLocks/>
          </p:cNvCxnSpPr>
          <p:nvPr/>
        </p:nvCxnSpPr>
        <p:spPr>
          <a:xfrm>
            <a:off x="7396568" y="2963330"/>
            <a:ext cx="0" cy="513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Rak koppling 61">
            <a:extLst>
              <a:ext uri="{FF2B5EF4-FFF2-40B4-BE49-F238E27FC236}">
                <a16:creationId xmlns:a16="http://schemas.microsoft.com/office/drawing/2014/main" id="{4AAAFE1D-6350-4383-96C2-B7FB5485126E}"/>
              </a:ext>
            </a:extLst>
          </p:cNvPr>
          <p:cNvCxnSpPr>
            <a:cxnSpLocks/>
          </p:cNvCxnSpPr>
          <p:nvPr/>
        </p:nvCxnSpPr>
        <p:spPr>
          <a:xfrm>
            <a:off x="9711068" y="2954712"/>
            <a:ext cx="0" cy="513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Rak koppling 62">
            <a:extLst>
              <a:ext uri="{FF2B5EF4-FFF2-40B4-BE49-F238E27FC236}">
                <a16:creationId xmlns:a16="http://schemas.microsoft.com/office/drawing/2014/main" id="{F6CA4C1F-A2D6-4CA2-AE61-D6304BE73B98}"/>
              </a:ext>
            </a:extLst>
          </p:cNvPr>
          <p:cNvCxnSpPr>
            <a:cxnSpLocks/>
          </p:cNvCxnSpPr>
          <p:nvPr/>
        </p:nvCxnSpPr>
        <p:spPr>
          <a:xfrm>
            <a:off x="9070988" y="2954712"/>
            <a:ext cx="0" cy="513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Rak koppling 64">
            <a:extLst>
              <a:ext uri="{FF2B5EF4-FFF2-40B4-BE49-F238E27FC236}">
                <a16:creationId xmlns:a16="http://schemas.microsoft.com/office/drawing/2014/main" id="{5B0C9288-DCC4-461E-81FF-956C8C330A0C}"/>
              </a:ext>
            </a:extLst>
          </p:cNvPr>
          <p:cNvCxnSpPr>
            <a:cxnSpLocks/>
          </p:cNvCxnSpPr>
          <p:nvPr/>
        </p:nvCxnSpPr>
        <p:spPr>
          <a:xfrm>
            <a:off x="10356580" y="2954712"/>
            <a:ext cx="0" cy="513184"/>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ruta 67">
            <a:extLst>
              <a:ext uri="{FF2B5EF4-FFF2-40B4-BE49-F238E27FC236}">
                <a16:creationId xmlns:a16="http://schemas.microsoft.com/office/drawing/2014/main" id="{61D98822-1C25-4FD1-AFCF-827623002EF5}"/>
              </a:ext>
            </a:extLst>
          </p:cNvPr>
          <p:cNvSpPr txBox="1"/>
          <p:nvPr/>
        </p:nvSpPr>
        <p:spPr>
          <a:xfrm>
            <a:off x="6980053" y="3551962"/>
            <a:ext cx="833030" cy="261610"/>
          </a:xfrm>
          <a:prstGeom prst="rect">
            <a:avLst/>
          </a:prstGeom>
          <a:noFill/>
        </p:spPr>
        <p:txBody>
          <a:bodyPr wrap="square" rtlCol="0">
            <a:spAutoFit/>
          </a:bodyPr>
          <a:lstStyle/>
          <a:p>
            <a:r>
              <a:rPr lang="sv-SE" sz="1050" dirty="0">
                <a:effectLst>
                  <a:outerShdw blurRad="50800" dist="38100" dir="2700000" algn="tl" rotWithShape="0">
                    <a:prstClr val="black">
                      <a:alpha val="40000"/>
                    </a:prstClr>
                  </a:outerShdw>
                </a:effectLst>
              </a:rPr>
              <a:t>December</a:t>
            </a:r>
          </a:p>
        </p:txBody>
      </p:sp>
      <p:sp>
        <p:nvSpPr>
          <p:cNvPr id="70" name="textruta 69">
            <a:extLst>
              <a:ext uri="{FF2B5EF4-FFF2-40B4-BE49-F238E27FC236}">
                <a16:creationId xmlns:a16="http://schemas.microsoft.com/office/drawing/2014/main" id="{36F6B6CC-8BD6-459D-8BC6-DE496C825840}"/>
              </a:ext>
            </a:extLst>
          </p:cNvPr>
          <p:cNvSpPr txBox="1"/>
          <p:nvPr/>
        </p:nvSpPr>
        <p:spPr>
          <a:xfrm>
            <a:off x="6825742" y="2042087"/>
            <a:ext cx="714103" cy="369332"/>
          </a:xfrm>
          <a:prstGeom prst="rect">
            <a:avLst/>
          </a:prstGeom>
          <a:noFill/>
        </p:spPr>
        <p:txBody>
          <a:bodyPr wrap="square" rtlCol="0">
            <a:spAutoFit/>
          </a:bodyPr>
          <a:lstStyle/>
          <a:p>
            <a:r>
              <a:rPr lang="sv-SE" dirty="0">
                <a:effectLst>
                  <a:outerShdw blurRad="50800" dist="38100" dir="2700000" algn="tl" rotWithShape="0">
                    <a:prstClr val="black">
                      <a:alpha val="40000"/>
                    </a:prstClr>
                  </a:outerShdw>
                </a:effectLst>
              </a:rPr>
              <a:t>2026</a:t>
            </a:r>
            <a:endParaRPr lang="sv-SE" sz="1050" dirty="0">
              <a:effectLst>
                <a:outerShdw blurRad="50800" dist="38100" dir="2700000" algn="tl" rotWithShape="0">
                  <a:prstClr val="black">
                    <a:alpha val="40000"/>
                  </a:prstClr>
                </a:outerShdw>
              </a:effectLst>
            </a:endParaRPr>
          </a:p>
        </p:txBody>
      </p:sp>
      <p:sp>
        <p:nvSpPr>
          <p:cNvPr id="72" name="textruta 71">
            <a:extLst>
              <a:ext uri="{FF2B5EF4-FFF2-40B4-BE49-F238E27FC236}">
                <a16:creationId xmlns:a16="http://schemas.microsoft.com/office/drawing/2014/main" id="{DB3EF5C9-23C1-4803-BF09-547C1104EC10}"/>
              </a:ext>
            </a:extLst>
          </p:cNvPr>
          <p:cNvSpPr txBox="1"/>
          <p:nvPr/>
        </p:nvSpPr>
        <p:spPr>
          <a:xfrm>
            <a:off x="8245202" y="2042087"/>
            <a:ext cx="714103" cy="369332"/>
          </a:xfrm>
          <a:prstGeom prst="rect">
            <a:avLst/>
          </a:prstGeom>
          <a:noFill/>
        </p:spPr>
        <p:txBody>
          <a:bodyPr wrap="square" rtlCol="0">
            <a:spAutoFit/>
          </a:bodyPr>
          <a:lstStyle/>
          <a:p>
            <a:r>
              <a:rPr lang="sv-SE" dirty="0">
                <a:effectLst>
                  <a:outerShdw blurRad="50800" dist="38100" dir="2700000" algn="tl" rotWithShape="0">
                    <a:prstClr val="black">
                      <a:alpha val="40000"/>
                    </a:prstClr>
                  </a:outerShdw>
                </a:effectLst>
              </a:rPr>
              <a:t>2027</a:t>
            </a:r>
            <a:endParaRPr lang="sv-SE" sz="1050" dirty="0">
              <a:effectLst>
                <a:outerShdw blurRad="50800" dist="38100" dir="2700000" algn="tl" rotWithShape="0">
                  <a:prstClr val="black">
                    <a:alpha val="40000"/>
                  </a:prstClr>
                </a:outerShdw>
              </a:effectLst>
            </a:endParaRPr>
          </a:p>
        </p:txBody>
      </p:sp>
      <p:sp>
        <p:nvSpPr>
          <p:cNvPr id="74" name="Pil: höger 73">
            <a:extLst>
              <a:ext uri="{FF2B5EF4-FFF2-40B4-BE49-F238E27FC236}">
                <a16:creationId xmlns:a16="http://schemas.microsoft.com/office/drawing/2014/main" id="{97E2517C-7A5F-47C2-B232-E48ED25BC4E8}"/>
              </a:ext>
            </a:extLst>
          </p:cNvPr>
          <p:cNvSpPr/>
          <p:nvPr/>
        </p:nvSpPr>
        <p:spPr>
          <a:xfrm>
            <a:off x="6143317" y="3813572"/>
            <a:ext cx="1772679" cy="10445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sv-SE" sz="800" dirty="0">
                <a:solidFill>
                  <a:schemeClr val="tx1">
                    <a:lumMod val="65000"/>
                    <a:lumOff val="35000"/>
                  </a:schemeClr>
                </a:solidFill>
                <a:latin typeface="Arial" panose="020B0604020202020204" pitchFamily="34" charset="0"/>
                <a:cs typeface="Arial" panose="020B0604020202020204" pitchFamily="34" charset="0"/>
              </a:rPr>
              <a:t>Steg 5: Testdata till LM från NVDB</a:t>
            </a:r>
          </a:p>
        </p:txBody>
      </p:sp>
      <p:sp>
        <p:nvSpPr>
          <p:cNvPr id="75" name="Pil: höger 74">
            <a:extLst>
              <a:ext uri="{FF2B5EF4-FFF2-40B4-BE49-F238E27FC236}">
                <a16:creationId xmlns:a16="http://schemas.microsoft.com/office/drawing/2014/main" id="{65877A7E-5BB5-4179-A2DD-017B96C4523F}"/>
              </a:ext>
            </a:extLst>
          </p:cNvPr>
          <p:cNvSpPr/>
          <p:nvPr/>
        </p:nvSpPr>
        <p:spPr>
          <a:xfrm>
            <a:off x="10216648" y="3765339"/>
            <a:ext cx="1658545" cy="10445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sv-SE" sz="800" dirty="0">
                <a:solidFill>
                  <a:schemeClr val="tx1">
                    <a:lumMod val="65000"/>
                    <a:lumOff val="35000"/>
                  </a:schemeClr>
                </a:solidFill>
                <a:latin typeface="Arial" panose="020B0604020202020204" pitchFamily="34" charset="0"/>
                <a:cs typeface="Arial" panose="020B0604020202020204" pitchFamily="34" charset="0"/>
              </a:rPr>
              <a:t>Steg 6: LM hämtar GC från NVDB regelbundet</a:t>
            </a:r>
            <a:endParaRPr lang="sv-SE"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6" name="Pil: höger 75">
            <a:extLst>
              <a:ext uri="{FF2B5EF4-FFF2-40B4-BE49-F238E27FC236}">
                <a16:creationId xmlns:a16="http://schemas.microsoft.com/office/drawing/2014/main" id="{A0605BC0-CCBE-4CBE-8576-34B66B85F965}"/>
              </a:ext>
            </a:extLst>
          </p:cNvPr>
          <p:cNvSpPr/>
          <p:nvPr/>
        </p:nvSpPr>
        <p:spPr>
          <a:xfrm>
            <a:off x="8006038" y="3813571"/>
            <a:ext cx="2107697" cy="10445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sv-SE" sz="800" dirty="0">
                <a:solidFill>
                  <a:schemeClr val="tx1">
                    <a:lumMod val="65000"/>
                    <a:lumOff val="35000"/>
                  </a:schemeClr>
                </a:solidFill>
                <a:latin typeface="Arial" panose="020B0604020202020204" pitchFamily="34" charset="0"/>
                <a:cs typeface="Arial" panose="020B0604020202020204" pitchFamily="34" charset="0"/>
              </a:rPr>
              <a:t>Tester</a:t>
            </a:r>
            <a:endParaRPr lang="sv-SE"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7" name="Pil: höger 76">
            <a:extLst>
              <a:ext uri="{FF2B5EF4-FFF2-40B4-BE49-F238E27FC236}">
                <a16:creationId xmlns:a16="http://schemas.microsoft.com/office/drawing/2014/main" id="{282D2E0E-73D8-46B2-8ECA-392469B493A6}"/>
              </a:ext>
            </a:extLst>
          </p:cNvPr>
          <p:cNvSpPr/>
          <p:nvPr/>
        </p:nvSpPr>
        <p:spPr>
          <a:xfrm>
            <a:off x="510950" y="5058422"/>
            <a:ext cx="11472044" cy="9069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dirty="0">
                <a:solidFill>
                  <a:schemeClr val="tx1"/>
                </a:solidFill>
                <a:latin typeface="Arial" panose="020B0604020202020204" pitchFamily="34" charset="0"/>
                <a:cs typeface="Arial" panose="020B0604020202020204" pitchFamily="34" charset="0"/>
              </a:rPr>
              <a:t>Översyn cykelvägskategorier </a:t>
            </a:r>
            <a:r>
              <a:rPr lang="sv-SE" dirty="0">
                <a:solidFill>
                  <a:schemeClr val="tx1"/>
                </a:solidFill>
                <a:latin typeface="Arial" panose="020B0604020202020204" pitchFamily="34" charset="0"/>
                <a:cs typeface="Arial" panose="020B0604020202020204" pitchFamily="34" charset="0"/>
              </a:rPr>
              <a:t>(kommunen)</a:t>
            </a:r>
            <a:endParaRPr lang="sv-SE" sz="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97450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derrubrik 7"/>
          <p:cNvSpPr>
            <a:spLocks noGrp="1"/>
          </p:cNvSpPr>
          <p:nvPr>
            <p:ph type="subTitle" idx="1"/>
          </p:nvPr>
        </p:nvSpPr>
        <p:spPr>
          <a:xfrm>
            <a:off x="842963" y="2427316"/>
            <a:ext cx="1456400" cy="640080"/>
          </a:xfrm>
        </p:spPr>
        <p:txBody>
          <a:bodyPr/>
          <a:lstStyle/>
          <a:p>
            <a:r>
              <a:rPr lang="sv-SE" dirty="0"/>
              <a:t> </a:t>
            </a:r>
          </a:p>
        </p:txBody>
      </p:sp>
      <p:sp>
        <p:nvSpPr>
          <p:cNvPr id="7" name="Rubrik 6"/>
          <p:cNvSpPr>
            <a:spLocks noGrp="1"/>
          </p:cNvSpPr>
          <p:nvPr>
            <p:ph type="ctrTitle"/>
          </p:nvPr>
        </p:nvSpPr>
        <p:spPr>
          <a:xfrm>
            <a:off x="1770091" y="2132261"/>
            <a:ext cx="4867881" cy="61509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sv-SE" sz="4800" dirty="0">
                <a:latin typeface="Arial" panose="020B0604020202020204" pitchFamily="34" charset="0"/>
                <a:cs typeface="Arial" panose="020B0604020202020204" pitchFamily="34" charset="0"/>
              </a:rPr>
              <a:t>Frågor??</a:t>
            </a:r>
          </a:p>
        </p:txBody>
      </p:sp>
      <p:sp>
        <p:nvSpPr>
          <p:cNvPr id="5" name="textruta 4"/>
          <p:cNvSpPr txBox="1"/>
          <p:nvPr/>
        </p:nvSpPr>
        <p:spPr>
          <a:xfrm>
            <a:off x="5201742" y="4102161"/>
            <a:ext cx="5575300" cy="738664"/>
          </a:xfrm>
          <a:prstGeom prst="rect">
            <a:avLst/>
          </a:prstGeom>
          <a:noFill/>
          <a:ln w="25400">
            <a:solidFill>
              <a:schemeClr val="accent1"/>
            </a:solidFill>
          </a:ln>
          <a:effectLst>
            <a:outerShdw blurRad="50800" dist="38100" dir="5400000" algn="t" rotWithShape="0">
              <a:prstClr val="black">
                <a:alpha val="40000"/>
              </a:prstClr>
            </a:outerShdw>
            <a:softEdge rad="31750"/>
          </a:effectLst>
        </p:spPr>
        <p:txBody>
          <a:bodyPr wrap="square" rtlCol="0">
            <a:spAutoFit/>
          </a:bodyPr>
          <a:lstStyle/>
          <a:p>
            <a:r>
              <a:rPr lang="sv-SE" sz="2400" dirty="0">
                <a:hlinkClick r:id="rId3"/>
              </a:rPr>
              <a:t>indatastod@trafikverket.se</a:t>
            </a:r>
            <a:endParaRPr lang="sv-SE" sz="2400" dirty="0"/>
          </a:p>
          <a:p>
            <a:endParaRPr lang="sv-SE" dirty="0"/>
          </a:p>
        </p:txBody>
      </p:sp>
      <p:sp>
        <p:nvSpPr>
          <p:cNvPr id="9" name="textruta 8">
            <a:extLst>
              <a:ext uri="{FF2B5EF4-FFF2-40B4-BE49-F238E27FC236}">
                <a16:creationId xmlns:a16="http://schemas.microsoft.com/office/drawing/2014/main" id="{DDDD64F1-B92E-4A08-B402-21B746A89E3E}"/>
              </a:ext>
            </a:extLst>
          </p:cNvPr>
          <p:cNvSpPr txBox="1"/>
          <p:nvPr/>
        </p:nvSpPr>
        <p:spPr>
          <a:xfrm>
            <a:off x="0" y="6380282"/>
            <a:ext cx="3782861" cy="400110"/>
          </a:xfrm>
          <a:prstGeom prst="rect">
            <a:avLst/>
          </a:prstGeom>
          <a:noFill/>
        </p:spPr>
        <p:txBody>
          <a:bodyPr wrap="square" rtlCol="0">
            <a:spAutoFit/>
          </a:bodyPr>
          <a:lstStyle/>
          <a:p>
            <a:r>
              <a:rPr lang="sv-SE" sz="1200" dirty="0">
                <a:solidFill>
                  <a:schemeClr val="tx1">
                    <a:lumMod val="65000"/>
                    <a:lumOff val="35000"/>
                  </a:schemeClr>
                </a:solidFill>
              </a:rPr>
              <a:t>April 2026</a:t>
            </a:r>
          </a:p>
          <a:p>
            <a:r>
              <a:rPr lang="sv-SE" sz="800" dirty="0" err="1">
                <a:solidFill>
                  <a:schemeClr val="tx1">
                    <a:lumMod val="65000"/>
                    <a:lumOff val="35000"/>
                  </a:schemeClr>
                </a:solidFill>
              </a:rPr>
              <a:t>Konfidentialitetsnivå</a:t>
            </a:r>
            <a:r>
              <a:rPr lang="sv-SE" sz="800" dirty="0">
                <a:solidFill>
                  <a:schemeClr val="tx1">
                    <a:lumMod val="65000"/>
                    <a:lumOff val="35000"/>
                  </a:schemeClr>
                </a:solidFill>
              </a:rPr>
              <a:t>: 1 – Ej känsligt</a:t>
            </a:r>
          </a:p>
        </p:txBody>
      </p:sp>
    </p:spTree>
    <p:extLst>
      <p:ext uri="{BB962C8B-B14F-4D97-AF65-F5344CB8AC3E}">
        <p14:creationId xmlns:p14="http://schemas.microsoft.com/office/powerpoint/2010/main" val="406982218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2"/>
          <p:cNvSpPr txBox="1">
            <a:spLocks/>
          </p:cNvSpPr>
          <p:nvPr/>
        </p:nvSpPr>
        <p:spPr>
          <a:xfrm>
            <a:off x="1085725" y="2521797"/>
            <a:ext cx="9351211" cy="3308464"/>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r>
              <a:rPr lang="sv-SE" sz="1600" dirty="0">
                <a:latin typeface="Arial" panose="020B0604020202020204" pitchFamily="34" charset="0"/>
                <a:cs typeface="Arial" panose="020B0604020202020204" pitchFamily="34" charset="0"/>
              </a:rPr>
              <a:t>Inledning / Bakgrund</a:t>
            </a:r>
          </a:p>
          <a:p>
            <a:r>
              <a:rPr lang="sv-SE" sz="1600" dirty="0">
                <a:latin typeface="Arial" panose="020B0604020202020204" pitchFamily="34" charset="0"/>
                <a:cs typeface="Arial" panose="020B0604020202020204" pitchFamily="34" charset="0"/>
              </a:rPr>
              <a:t>Uppdateringar cykelnät</a:t>
            </a:r>
          </a:p>
          <a:p>
            <a:pPr lvl="1"/>
            <a:r>
              <a:rPr lang="sv-SE" sz="1200" dirty="0">
                <a:latin typeface="Arial" panose="020B0604020202020204" pitchFamily="34" charset="0"/>
                <a:cs typeface="Arial" panose="020B0604020202020204" pitchFamily="34" charset="0"/>
              </a:rPr>
              <a:t>Lantmäteriets nuvarande cykelvägar</a:t>
            </a:r>
          </a:p>
          <a:p>
            <a:pPr lvl="1"/>
            <a:r>
              <a:rPr lang="sv-SE" sz="1200" dirty="0">
                <a:latin typeface="Arial" panose="020B0604020202020204" pitchFamily="34" charset="0"/>
                <a:cs typeface="Arial" panose="020B0604020202020204" pitchFamily="34" charset="0"/>
              </a:rPr>
              <a:t>OSM</a:t>
            </a:r>
          </a:p>
          <a:p>
            <a:r>
              <a:rPr lang="sv-SE" sz="1600" dirty="0">
                <a:latin typeface="Arial" panose="020B0604020202020204" pitchFamily="34" charset="0"/>
                <a:cs typeface="Arial" panose="020B0604020202020204" pitchFamily="34" charset="0"/>
              </a:rPr>
              <a:t>Översyn cykelvägskategorier</a:t>
            </a:r>
          </a:p>
          <a:p>
            <a:pPr lvl="1"/>
            <a:r>
              <a:rPr lang="sv-SE" sz="1200" dirty="0">
                <a:latin typeface="Arial" panose="020B0604020202020204" pitchFamily="34" charset="0"/>
                <a:cs typeface="Arial" panose="020B0604020202020204" pitchFamily="34" charset="0"/>
              </a:rPr>
              <a:t>Varför?</a:t>
            </a:r>
          </a:p>
          <a:p>
            <a:pPr lvl="1"/>
            <a:r>
              <a:rPr lang="sv-SE" sz="1200" dirty="0">
                <a:latin typeface="Arial" panose="020B0604020202020204" pitchFamily="34" charset="0"/>
                <a:cs typeface="Arial" panose="020B0604020202020204" pitchFamily="34" charset="0"/>
              </a:rPr>
              <a:t>Hur?</a:t>
            </a:r>
          </a:p>
          <a:p>
            <a:pPr lvl="1"/>
            <a:r>
              <a:rPr lang="sv-SE" sz="1200" dirty="0">
                <a:latin typeface="Arial" panose="020B0604020202020204" pitchFamily="34" charset="0"/>
                <a:cs typeface="Arial" panose="020B0604020202020204" pitchFamily="34" charset="0"/>
              </a:rPr>
              <a:t>Vilken hjälp finns att få?</a:t>
            </a:r>
          </a:p>
          <a:p>
            <a:endParaRPr lang="sv-SE" sz="20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p:txBody>
      </p:sp>
      <p:sp>
        <p:nvSpPr>
          <p:cNvPr id="8" name="Rubrik 6"/>
          <p:cNvSpPr>
            <a:spLocks noGrp="1"/>
          </p:cNvSpPr>
          <p:nvPr>
            <p:ph type="ctrTitle"/>
          </p:nvPr>
        </p:nvSpPr>
        <p:spPr>
          <a:xfrm>
            <a:off x="886220" y="860178"/>
            <a:ext cx="9733597" cy="615095"/>
          </a:xfrm>
        </p:spPr>
        <p:txBody>
          <a:bodyPr>
            <a:noAutofit/>
          </a:bodyPr>
          <a:lstStyle/>
          <a:p>
            <a:pPr algn="l"/>
            <a:r>
              <a:rPr lang="sv-SE" sz="3600" dirty="0">
                <a:latin typeface="Arial" panose="020B0604020202020204" pitchFamily="34" charset="0"/>
                <a:cs typeface="Arial" panose="020B0604020202020204" pitchFamily="34" charset="0"/>
              </a:rPr>
              <a:t>Webbinarie april 2026</a:t>
            </a:r>
          </a:p>
        </p:txBody>
      </p:sp>
      <p:sp>
        <p:nvSpPr>
          <p:cNvPr id="2" name="textruta 1"/>
          <p:cNvSpPr txBox="1"/>
          <p:nvPr/>
        </p:nvSpPr>
        <p:spPr>
          <a:xfrm>
            <a:off x="1177164" y="1729267"/>
            <a:ext cx="9554335" cy="461665"/>
          </a:xfrm>
          <a:prstGeom prst="rect">
            <a:avLst/>
          </a:prstGeom>
          <a:noFill/>
          <a:effectLst>
            <a:glow rad="63500">
              <a:schemeClr val="accent3">
                <a:satMod val="175000"/>
                <a:alpha val="40000"/>
              </a:schemeClr>
            </a:glow>
          </a:effectLst>
        </p:spPr>
        <p:txBody>
          <a:bodyPr wrap="square" rtlCol="0">
            <a:spAutoFit/>
          </a:bodyPr>
          <a:lstStyle/>
          <a:p>
            <a:r>
              <a:rPr lang="sv-SE" sz="2400" dirty="0"/>
              <a:t>Agenda</a:t>
            </a:r>
            <a:endParaRPr lang="sv-SE" sz="2800" dirty="0"/>
          </a:p>
        </p:txBody>
      </p:sp>
      <p:sp>
        <p:nvSpPr>
          <p:cNvPr id="9" name="textruta 8">
            <a:extLst>
              <a:ext uri="{FF2B5EF4-FFF2-40B4-BE49-F238E27FC236}">
                <a16:creationId xmlns:a16="http://schemas.microsoft.com/office/drawing/2014/main" id="{A0BBDC91-2705-40DB-B7F3-0D9C9B54381F}"/>
              </a:ext>
            </a:extLst>
          </p:cNvPr>
          <p:cNvSpPr txBox="1"/>
          <p:nvPr/>
        </p:nvSpPr>
        <p:spPr>
          <a:xfrm>
            <a:off x="8569889" y="6355362"/>
            <a:ext cx="3482235" cy="400110"/>
          </a:xfrm>
          <a:prstGeom prst="rect">
            <a:avLst/>
          </a:prstGeom>
          <a:noFill/>
        </p:spPr>
        <p:txBody>
          <a:bodyPr wrap="square" rtlCol="0">
            <a:spAutoFit/>
          </a:bodyPr>
          <a:lstStyle/>
          <a:p>
            <a:pPr algn="r"/>
            <a:r>
              <a:rPr lang="sv-SE" sz="2000" dirty="0">
                <a:hlinkClick r:id="rId3"/>
              </a:rPr>
              <a:t>indatastod@trafikverket.se</a:t>
            </a:r>
            <a:endParaRPr lang="sv-SE" dirty="0"/>
          </a:p>
        </p:txBody>
      </p:sp>
      <p:sp>
        <p:nvSpPr>
          <p:cNvPr id="11" name="textruta 10">
            <a:extLst>
              <a:ext uri="{FF2B5EF4-FFF2-40B4-BE49-F238E27FC236}">
                <a16:creationId xmlns:a16="http://schemas.microsoft.com/office/drawing/2014/main" id="{3965FA93-771F-44C0-ACBD-19526A483631}"/>
              </a:ext>
            </a:extLst>
          </p:cNvPr>
          <p:cNvSpPr txBox="1"/>
          <p:nvPr/>
        </p:nvSpPr>
        <p:spPr>
          <a:xfrm>
            <a:off x="0" y="6380282"/>
            <a:ext cx="3782861" cy="400110"/>
          </a:xfrm>
          <a:prstGeom prst="rect">
            <a:avLst/>
          </a:prstGeom>
          <a:noFill/>
        </p:spPr>
        <p:txBody>
          <a:bodyPr wrap="square" rtlCol="0">
            <a:spAutoFit/>
          </a:bodyPr>
          <a:lstStyle/>
          <a:p>
            <a:r>
              <a:rPr lang="sv-SE" sz="1200" dirty="0">
                <a:solidFill>
                  <a:schemeClr val="tx1">
                    <a:lumMod val="65000"/>
                    <a:lumOff val="35000"/>
                  </a:schemeClr>
                </a:solidFill>
              </a:rPr>
              <a:t>April 2026</a:t>
            </a:r>
          </a:p>
          <a:p>
            <a:r>
              <a:rPr lang="sv-SE" sz="800" dirty="0" err="1">
                <a:solidFill>
                  <a:schemeClr val="tx1">
                    <a:lumMod val="65000"/>
                    <a:lumOff val="35000"/>
                  </a:schemeClr>
                </a:solidFill>
              </a:rPr>
              <a:t>Konfidentialitetsnivå</a:t>
            </a:r>
            <a:r>
              <a:rPr lang="sv-SE" sz="800" dirty="0">
                <a:solidFill>
                  <a:schemeClr val="tx1">
                    <a:lumMod val="65000"/>
                    <a:lumOff val="35000"/>
                  </a:schemeClr>
                </a:solidFill>
              </a:rPr>
              <a:t>: 1 – Ej känsligt</a:t>
            </a:r>
          </a:p>
        </p:txBody>
      </p:sp>
    </p:spTree>
    <p:extLst>
      <p:ext uri="{BB962C8B-B14F-4D97-AF65-F5344CB8AC3E}">
        <p14:creationId xmlns:p14="http://schemas.microsoft.com/office/powerpoint/2010/main" val="107719809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2"/>
          <p:cNvSpPr txBox="1">
            <a:spLocks/>
          </p:cNvSpPr>
          <p:nvPr/>
        </p:nvSpPr>
        <p:spPr>
          <a:xfrm>
            <a:off x="886220" y="2374102"/>
            <a:ext cx="9351211" cy="3308464"/>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endParaRPr lang="sv-SE" sz="16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p:txBody>
      </p:sp>
      <p:sp>
        <p:nvSpPr>
          <p:cNvPr id="8" name="Rubrik 6"/>
          <p:cNvSpPr>
            <a:spLocks noGrp="1"/>
          </p:cNvSpPr>
          <p:nvPr>
            <p:ph type="ctrTitle"/>
          </p:nvPr>
        </p:nvSpPr>
        <p:spPr>
          <a:xfrm>
            <a:off x="886220" y="860178"/>
            <a:ext cx="9733597" cy="615095"/>
          </a:xfrm>
        </p:spPr>
        <p:txBody>
          <a:bodyPr>
            <a:noAutofit/>
          </a:bodyPr>
          <a:lstStyle/>
          <a:p>
            <a:pPr algn="l"/>
            <a:r>
              <a:rPr lang="sv-SE" sz="1800" dirty="0">
                <a:latin typeface="Arial" panose="020B0604020202020204" pitchFamily="34" charset="0"/>
                <a:cs typeface="Arial" panose="020B0604020202020204" pitchFamily="34" charset="0"/>
              </a:rPr>
              <a:t>Webbinarie april 2026</a:t>
            </a:r>
          </a:p>
        </p:txBody>
      </p:sp>
      <p:sp>
        <p:nvSpPr>
          <p:cNvPr id="2" name="textruta 1"/>
          <p:cNvSpPr txBox="1"/>
          <p:nvPr/>
        </p:nvSpPr>
        <p:spPr>
          <a:xfrm>
            <a:off x="858873" y="1572592"/>
            <a:ext cx="9554335" cy="461665"/>
          </a:xfrm>
          <a:prstGeom prst="rect">
            <a:avLst/>
          </a:prstGeom>
          <a:noFill/>
          <a:effectLst>
            <a:glow rad="63500">
              <a:schemeClr val="accent3">
                <a:satMod val="175000"/>
                <a:alpha val="40000"/>
              </a:schemeClr>
            </a:glow>
          </a:effectLst>
        </p:spPr>
        <p:txBody>
          <a:bodyPr wrap="square" rtlCol="0">
            <a:spAutoFit/>
          </a:bodyPr>
          <a:lstStyle/>
          <a:p>
            <a:r>
              <a:rPr lang="sv-SE" sz="2400" b="1" dirty="0"/>
              <a:t>Inledning / Bakgrund</a:t>
            </a:r>
            <a:endParaRPr lang="sv-SE" sz="2800" b="1" dirty="0"/>
          </a:p>
        </p:txBody>
      </p:sp>
      <p:sp>
        <p:nvSpPr>
          <p:cNvPr id="9" name="textruta 8">
            <a:extLst>
              <a:ext uri="{FF2B5EF4-FFF2-40B4-BE49-F238E27FC236}">
                <a16:creationId xmlns:a16="http://schemas.microsoft.com/office/drawing/2014/main" id="{A0BBDC91-2705-40DB-B7F3-0D9C9B54381F}"/>
              </a:ext>
            </a:extLst>
          </p:cNvPr>
          <p:cNvSpPr txBox="1"/>
          <p:nvPr/>
        </p:nvSpPr>
        <p:spPr>
          <a:xfrm>
            <a:off x="8569889" y="6355362"/>
            <a:ext cx="3482235" cy="400110"/>
          </a:xfrm>
          <a:prstGeom prst="rect">
            <a:avLst/>
          </a:prstGeom>
          <a:noFill/>
        </p:spPr>
        <p:txBody>
          <a:bodyPr wrap="square" rtlCol="0">
            <a:spAutoFit/>
          </a:bodyPr>
          <a:lstStyle/>
          <a:p>
            <a:pPr algn="r"/>
            <a:r>
              <a:rPr lang="sv-SE" sz="2000" dirty="0">
                <a:hlinkClick r:id="rId3"/>
              </a:rPr>
              <a:t>indatastod@trafikverket.se</a:t>
            </a:r>
            <a:endParaRPr lang="sv-SE" dirty="0"/>
          </a:p>
        </p:txBody>
      </p:sp>
      <p:sp>
        <p:nvSpPr>
          <p:cNvPr id="11" name="textruta 10">
            <a:extLst>
              <a:ext uri="{FF2B5EF4-FFF2-40B4-BE49-F238E27FC236}">
                <a16:creationId xmlns:a16="http://schemas.microsoft.com/office/drawing/2014/main" id="{3965FA93-771F-44C0-ACBD-19526A483631}"/>
              </a:ext>
            </a:extLst>
          </p:cNvPr>
          <p:cNvSpPr txBox="1"/>
          <p:nvPr/>
        </p:nvSpPr>
        <p:spPr>
          <a:xfrm>
            <a:off x="0" y="6380282"/>
            <a:ext cx="3782861" cy="400110"/>
          </a:xfrm>
          <a:prstGeom prst="rect">
            <a:avLst/>
          </a:prstGeom>
          <a:noFill/>
        </p:spPr>
        <p:txBody>
          <a:bodyPr wrap="square" rtlCol="0">
            <a:spAutoFit/>
          </a:bodyPr>
          <a:lstStyle/>
          <a:p>
            <a:r>
              <a:rPr lang="sv-SE" sz="1200" dirty="0">
                <a:solidFill>
                  <a:schemeClr val="tx1">
                    <a:lumMod val="65000"/>
                    <a:lumOff val="35000"/>
                  </a:schemeClr>
                </a:solidFill>
              </a:rPr>
              <a:t>April 2026</a:t>
            </a:r>
          </a:p>
          <a:p>
            <a:r>
              <a:rPr lang="sv-SE" sz="800" dirty="0" err="1">
                <a:solidFill>
                  <a:schemeClr val="tx1">
                    <a:lumMod val="65000"/>
                    <a:lumOff val="35000"/>
                  </a:schemeClr>
                </a:solidFill>
              </a:rPr>
              <a:t>Konfidentialitetsnivå</a:t>
            </a:r>
            <a:r>
              <a:rPr lang="sv-SE" sz="800" dirty="0">
                <a:solidFill>
                  <a:schemeClr val="tx1">
                    <a:lumMod val="65000"/>
                    <a:lumOff val="35000"/>
                  </a:schemeClr>
                </a:solidFill>
              </a:rPr>
              <a:t>: 1 – Ej känsligt</a:t>
            </a:r>
          </a:p>
        </p:txBody>
      </p:sp>
      <p:grpSp>
        <p:nvGrpSpPr>
          <p:cNvPr id="7" name="Grupp 6">
            <a:extLst>
              <a:ext uri="{FF2B5EF4-FFF2-40B4-BE49-F238E27FC236}">
                <a16:creationId xmlns:a16="http://schemas.microsoft.com/office/drawing/2014/main" id="{C3C80176-7678-413A-A9DB-291F054E7BD3}"/>
              </a:ext>
            </a:extLst>
          </p:cNvPr>
          <p:cNvGrpSpPr/>
          <p:nvPr/>
        </p:nvGrpSpPr>
        <p:grpSpPr>
          <a:xfrm>
            <a:off x="1177165" y="3474779"/>
            <a:ext cx="2416268" cy="2398054"/>
            <a:chOff x="1130287" y="2682815"/>
            <a:chExt cx="3348000" cy="3348000"/>
          </a:xfrm>
        </p:grpSpPr>
        <p:pic>
          <p:nvPicPr>
            <p:cNvPr id="10" name="Bildobjekt 9">
              <a:extLst>
                <a:ext uri="{FF2B5EF4-FFF2-40B4-BE49-F238E27FC236}">
                  <a16:creationId xmlns:a16="http://schemas.microsoft.com/office/drawing/2014/main" id="{43AB18C0-B8AB-44FD-AC8D-3B245591A5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7" y="2682815"/>
              <a:ext cx="3348000" cy="3348000"/>
            </a:xfrm>
            <a:prstGeom prst="rect">
              <a:avLst/>
            </a:prstGeom>
          </p:spPr>
        </p:pic>
        <p:sp>
          <p:nvSpPr>
            <p:cNvPr id="12" name="textruta 11">
              <a:extLst>
                <a:ext uri="{FF2B5EF4-FFF2-40B4-BE49-F238E27FC236}">
                  <a16:creationId xmlns:a16="http://schemas.microsoft.com/office/drawing/2014/main" id="{70593578-366B-4D18-A16E-C77751672503}"/>
                </a:ext>
              </a:extLst>
            </p:cNvPr>
            <p:cNvSpPr txBox="1"/>
            <p:nvPr/>
          </p:nvSpPr>
          <p:spPr>
            <a:xfrm>
              <a:off x="1779771" y="3895150"/>
              <a:ext cx="2049031" cy="461665"/>
            </a:xfrm>
            <a:prstGeom prst="rect">
              <a:avLst/>
            </a:prstGeom>
            <a:noFill/>
          </p:spPr>
          <p:txBody>
            <a:bodyPr wrap="square">
              <a:spAutoFit/>
            </a:bodyPr>
            <a:lstStyle/>
            <a:p>
              <a:pPr algn="ctr"/>
              <a:r>
                <a:rPr lang="sv-SE" sz="1200" b="1" dirty="0">
                  <a:solidFill>
                    <a:srgbClr val="6C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Samverkan </a:t>
              </a:r>
            </a:p>
            <a:p>
              <a:pPr algn="ctr"/>
              <a:r>
                <a:rPr lang="sv-SE" sz="1200" b="1" dirty="0">
                  <a:solidFill>
                    <a:srgbClr val="6C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med kommunerna</a:t>
              </a:r>
              <a:endParaRPr lang="sv-SE" sz="1200" b="1" dirty="0">
                <a:solidFill>
                  <a:srgbClr val="6C0000"/>
                </a:solidFill>
                <a:effectLst>
                  <a:outerShdw blurRad="38100" dist="38100" dir="2700000" algn="tl">
                    <a:srgbClr val="000000">
                      <a:alpha val="43137"/>
                    </a:srgbClr>
                  </a:outerShdw>
                </a:effectLst>
              </a:endParaRPr>
            </a:p>
          </p:txBody>
        </p:sp>
      </p:grpSp>
      <p:grpSp>
        <p:nvGrpSpPr>
          <p:cNvPr id="13" name="Grupp 12">
            <a:extLst>
              <a:ext uri="{FF2B5EF4-FFF2-40B4-BE49-F238E27FC236}">
                <a16:creationId xmlns:a16="http://schemas.microsoft.com/office/drawing/2014/main" id="{3EB4B412-C6F8-4623-877E-C137565B04D0}"/>
              </a:ext>
            </a:extLst>
          </p:cNvPr>
          <p:cNvGrpSpPr/>
          <p:nvPr/>
        </p:nvGrpSpPr>
        <p:grpSpPr>
          <a:xfrm>
            <a:off x="740820" y="2374102"/>
            <a:ext cx="7279617" cy="872034"/>
            <a:chOff x="785382" y="1447669"/>
            <a:chExt cx="7279617" cy="872034"/>
          </a:xfrm>
        </p:grpSpPr>
        <p:sp>
          <p:nvSpPr>
            <p:cNvPr id="14" name="textruta 13">
              <a:extLst>
                <a:ext uri="{FF2B5EF4-FFF2-40B4-BE49-F238E27FC236}">
                  <a16:creationId xmlns:a16="http://schemas.microsoft.com/office/drawing/2014/main" id="{D5FD345A-37B4-432E-B2B5-AFBCD5D1CBB8}"/>
                </a:ext>
              </a:extLst>
            </p:cNvPr>
            <p:cNvSpPr txBox="1"/>
            <p:nvPr/>
          </p:nvSpPr>
          <p:spPr>
            <a:xfrm>
              <a:off x="785382" y="1447669"/>
              <a:ext cx="7279617" cy="872034"/>
            </a:xfrm>
            <a:prstGeom prst="rect">
              <a:avLst/>
            </a:prstGeom>
            <a:noFill/>
          </p:spPr>
          <p:txBody>
            <a:bodyPr wrap="square" rtlCol="0">
              <a:spAutoFit/>
            </a:bodyPr>
            <a:lstStyle/>
            <a:p>
              <a:pPr>
                <a:lnSpc>
                  <a:spcPct val="150000"/>
                </a:lnSpc>
              </a:pPr>
              <a:r>
                <a:rPr lang="sv-SE" dirty="0"/>
                <a:t>NVDB bilvägnät       </a:t>
              </a:r>
              <a:r>
                <a:rPr lang="sv-SE" dirty="0">
                  <a:latin typeface="Arial" panose="020B0604020202020204" pitchFamily="34" charset="0"/>
                  <a:cs typeface="Arial" panose="020B0604020202020204" pitchFamily="34" charset="0"/>
                </a:rPr>
                <a:t>Lantmäteriets produkter (2021)</a:t>
              </a:r>
            </a:p>
            <a:p>
              <a:pPr>
                <a:lnSpc>
                  <a:spcPct val="150000"/>
                </a:lnSpc>
              </a:pPr>
              <a:r>
                <a:rPr lang="sv-SE" dirty="0">
                  <a:latin typeface="Arial" panose="020B0604020202020204" pitchFamily="34" charset="0"/>
                  <a:cs typeface="Arial" panose="020B0604020202020204" pitchFamily="34" charset="0"/>
                </a:rPr>
                <a:t>NVDB cykelvägnät      </a:t>
              </a:r>
              <a:r>
                <a:rPr lang="sv-SE" dirty="0"/>
                <a:t> </a:t>
              </a:r>
              <a:r>
                <a:rPr lang="sv-SE" dirty="0">
                  <a:latin typeface="Arial" panose="020B0604020202020204" pitchFamily="34" charset="0"/>
                  <a:cs typeface="Arial" panose="020B0604020202020204" pitchFamily="34" charset="0"/>
                </a:rPr>
                <a:t>Lantmäteriets produkter (förberedelser pågår)</a:t>
              </a:r>
            </a:p>
          </p:txBody>
        </p:sp>
        <p:sp>
          <p:nvSpPr>
            <p:cNvPr id="15" name="Pil: höger 14">
              <a:extLst>
                <a:ext uri="{FF2B5EF4-FFF2-40B4-BE49-F238E27FC236}">
                  <a16:creationId xmlns:a16="http://schemas.microsoft.com/office/drawing/2014/main" id="{BBF9DAF0-6031-44AB-81C9-BE6669F446B0}"/>
                </a:ext>
              </a:extLst>
            </p:cNvPr>
            <p:cNvSpPr/>
            <p:nvPr/>
          </p:nvSpPr>
          <p:spPr>
            <a:xfrm>
              <a:off x="2564266" y="1632254"/>
              <a:ext cx="288000" cy="180000"/>
            </a:xfrm>
            <a:prstGeom prst="rightArrow">
              <a:avLst/>
            </a:prstGeom>
            <a:solidFill>
              <a:srgbClr val="6C00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a:p>
          </p:txBody>
        </p:sp>
        <p:sp>
          <p:nvSpPr>
            <p:cNvPr id="16" name="Pil: höger 15">
              <a:extLst>
                <a:ext uri="{FF2B5EF4-FFF2-40B4-BE49-F238E27FC236}">
                  <a16:creationId xmlns:a16="http://schemas.microsoft.com/office/drawing/2014/main" id="{E7453065-0F11-4707-A8C9-FEC34D4CFFC6}"/>
                </a:ext>
              </a:extLst>
            </p:cNvPr>
            <p:cNvSpPr/>
            <p:nvPr/>
          </p:nvSpPr>
          <p:spPr>
            <a:xfrm>
              <a:off x="2857730" y="2050773"/>
              <a:ext cx="288000" cy="180000"/>
            </a:xfrm>
            <a:prstGeom prst="rightArrow">
              <a:avLst/>
            </a:prstGeom>
            <a:solidFill>
              <a:srgbClr val="6C00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a:p>
          </p:txBody>
        </p:sp>
      </p:grpSp>
      <p:pic>
        <p:nvPicPr>
          <p:cNvPr id="17" name="Bildobjekt 16">
            <a:extLst>
              <a:ext uri="{FF2B5EF4-FFF2-40B4-BE49-F238E27FC236}">
                <a16:creationId xmlns:a16="http://schemas.microsoft.com/office/drawing/2014/main" id="{6263F2AE-66FF-47A8-88DB-7BC774C5C6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9013" y="1815118"/>
            <a:ext cx="3214027" cy="4017535"/>
          </a:xfrm>
          <a:prstGeom prst="rect">
            <a:avLst/>
          </a:prstGeom>
          <a:ln>
            <a:noFill/>
          </a:ln>
          <a:effectLst>
            <a:outerShdw blurRad="292100" dist="139700" dir="2700000" algn="tl" rotWithShape="0">
              <a:srgbClr val="333333">
                <a:alpha val="65000"/>
              </a:srgbClr>
            </a:outerShdw>
          </a:effectLst>
        </p:spPr>
      </p:pic>
      <p:sp>
        <p:nvSpPr>
          <p:cNvPr id="3" name="textruta 2">
            <a:extLst>
              <a:ext uri="{FF2B5EF4-FFF2-40B4-BE49-F238E27FC236}">
                <a16:creationId xmlns:a16="http://schemas.microsoft.com/office/drawing/2014/main" id="{327765CD-05F4-4575-A2F0-BEF602E3D730}"/>
              </a:ext>
            </a:extLst>
          </p:cNvPr>
          <p:cNvSpPr txBox="1"/>
          <p:nvPr/>
        </p:nvSpPr>
        <p:spPr>
          <a:xfrm>
            <a:off x="8400422" y="5919901"/>
            <a:ext cx="2012786" cy="246221"/>
          </a:xfrm>
          <a:prstGeom prst="rect">
            <a:avLst/>
          </a:prstGeom>
          <a:noFill/>
        </p:spPr>
        <p:txBody>
          <a:bodyPr wrap="square" rtlCol="0">
            <a:spAutoFit/>
          </a:bodyPr>
          <a:lstStyle/>
          <a:p>
            <a:r>
              <a:rPr lang="sv-SE" sz="1000" i="1" dirty="0">
                <a:solidFill>
                  <a:schemeClr val="bg1">
                    <a:lumMod val="50000"/>
                  </a:schemeClr>
                </a:solidFill>
              </a:rPr>
              <a:t>Bild: Trafikverkets bildarkiv</a:t>
            </a:r>
          </a:p>
        </p:txBody>
      </p:sp>
    </p:spTree>
    <p:extLst>
      <p:ext uri="{BB962C8B-B14F-4D97-AF65-F5344CB8AC3E}">
        <p14:creationId xmlns:p14="http://schemas.microsoft.com/office/powerpoint/2010/main" val="241660381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2"/>
          <p:cNvSpPr txBox="1">
            <a:spLocks/>
          </p:cNvSpPr>
          <p:nvPr/>
        </p:nvSpPr>
        <p:spPr>
          <a:xfrm>
            <a:off x="886220" y="2374102"/>
            <a:ext cx="9351211" cy="3308464"/>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endParaRPr lang="sv-SE" sz="16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p:txBody>
      </p:sp>
      <p:sp>
        <p:nvSpPr>
          <p:cNvPr id="8" name="Rubrik 6"/>
          <p:cNvSpPr>
            <a:spLocks noGrp="1"/>
          </p:cNvSpPr>
          <p:nvPr>
            <p:ph type="ctrTitle"/>
          </p:nvPr>
        </p:nvSpPr>
        <p:spPr>
          <a:xfrm>
            <a:off x="886220" y="860178"/>
            <a:ext cx="9733597" cy="615095"/>
          </a:xfrm>
        </p:spPr>
        <p:txBody>
          <a:bodyPr>
            <a:noAutofit/>
          </a:bodyPr>
          <a:lstStyle/>
          <a:p>
            <a:pPr algn="l"/>
            <a:r>
              <a:rPr lang="sv-SE" sz="1800" dirty="0">
                <a:latin typeface="Arial" panose="020B0604020202020204" pitchFamily="34" charset="0"/>
                <a:cs typeface="Arial" panose="020B0604020202020204" pitchFamily="34" charset="0"/>
              </a:rPr>
              <a:t>Webbinarie april 2026</a:t>
            </a:r>
          </a:p>
        </p:txBody>
      </p:sp>
      <p:sp>
        <p:nvSpPr>
          <p:cNvPr id="2" name="textruta 1"/>
          <p:cNvSpPr txBox="1"/>
          <p:nvPr/>
        </p:nvSpPr>
        <p:spPr>
          <a:xfrm>
            <a:off x="858873" y="1572592"/>
            <a:ext cx="9554335" cy="461665"/>
          </a:xfrm>
          <a:prstGeom prst="rect">
            <a:avLst/>
          </a:prstGeom>
          <a:noFill/>
          <a:effectLst>
            <a:glow rad="63500">
              <a:schemeClr val="accent3">
                <a:satMod val="175000"/>
                <a:alpha val="40000"/>
              </a:schemeClr>
            </a:glow>
          </a:effectLst>
        </p:spPr>
        <p:txBody>
          <a:bodyPr wrap="square" rtlCol="0">
            <a:spAutoFit/>
          </a:bodyPr>
          <a:lstStyle/>
          <a:p>
            <a:r>
              <a:rPr lang="sv-SE" sz="2400" b="1" dirty="0"/>
              <a:t>Inledning / Bakgrund</a:t>
            </a:r>
            <a:endParaRPr lang="sv-SE" sz="2800" b="1" dirty="0"/>
          </a:p>
        </p:txBody>
      </p:sp>
      <p:sp>
        <p:nvSpPr>
          <p:cNvPr id="9" name="textruta 8">
            <a:extLst>
              <a:ext uri="{FF2B5EF4-FFF2-40B4-BE49-F238E27FC236}">
                <a16:creationId xmlns:a16="http://schemas.microsoft.com/office/drawing/2014/main" id="{A0BBDC91-2705-40DB-B7F3-0D9C9B54381F}"/>
              </a:ext>
            </a:extLst>
          </p:cNvPr>
          <p:cNvSpPr txBox="1"/>
          <p:nvPr/>
        </p:nvSpPr>
        <p:spPr>
          <a:xfrm>
            <a:off x="8569889" y="6355362"/>
            <a:ext cx="3482235" cy="400110"/>
          </a:xfrm>
          <a:prstGeom prst="rect">
            <a:avLst/>
          </a:prstGeom>
          <a:noFill/>
        </p:spPr>
        <p:txBody>
          <a:bodyPr wrap="square" rtlCol="0">
            <a:spAutoFit/>
          </a:bodyPr>
          <a:lstStyle/>
          <a:p>
            <a:pPr algn="r"/>
            <a:r>
              <a:rPr lang="sv-SE" sz="2000" dirty="0">
                <a:hlinkClick r:id="rId3"/>
              </a:rPr>
              <a:t>indatastod@trafikverket.se</a:t>
            </a:r>
            <a:endParaRPr lang="sv-SE" dirty="0"/>
          </a:p>
        </p:txBody>
      </p:sp>
      <p:sp>
        <p:nvSpPr>
          <p:cNvPr id="11" name="textruta 10">
            <a:extLst>
              <a:ext uri="{FF2B5EF4-FFF2-40B4-BE49-F238E27FC236}">
                <a16:creationId xmlns:a16="http://schemas.microsoft.com/office/drawing/2014/main" id="{3965FA93-771F-44C0-ACBD-19526A483631}"/>
              </a:ext>
            </a:extLst>
          </p:cNvPr>
          <p:cNvSpPr txBox="1"/>
          <p:nvPr/>
        </p:nvSpPr>
        <p:spPr>
          <a:xfrm>
            <a:off x="0" y="6380282"/>
            <a:ext cx="3782861" cy="400110"/>
          </a:xfrm>
          <a:prstGeom prst="rect">
            <a:avLst/>
          </a:prstGeom>
          <a:noFill/>
        </p:spPr>
        <p:txBody>
          <a:bodyPr wrap="square" rtlCol="0">
            <a:spAutoFit/>
          </a:bodyPr>
          <a:lstStyle/>
          <a:p>
            <a:r>
              <a:rPr lang="sv-SE" sz="1200" dirty="0">
                <a:solidFill>
                  <a:schemeClr val="tx1">
                    <a:lumMod val="65000"/>
                    <a:lumOff val="35000"/>
                  </a:schemeClr>
                </a:solidFill>
              </a:rPr>
              <a:t>April 2026</a:t>
            </a:r>
          </a:p>
          <a:p>
            <a:r>
              <a:rPr lang="sv-SE" sz="800" dirty="0" err="1">
                <a:solidFill>
                  <a:schemeClr val="tx1">
                    <a:lumMod val="65000"/>
                    <a:lumOff val="35000"/>
                  </a:schemeClr>
                </a:solidFill>
              </a:rPr>
              <a:t>Konfidentialitetsnivå</a:t>
            </a:r>
            <a:r>
              <a:rPr lang="sv-SE" sz="800" dirty="0">
                <a:solidFill>
                  <a:schemeClr val="tx1">
                    <a:lumMod val="65000"/>
                    <a:lumOff val="35000"/>
                  </a:schemeClr>
                </a:solidFill>
              </a:rPr>
              <a:t>: 1 – Ej känsligt</a:t>
            </a:r>
          </a:p>
        </p:txBody>
      </p:sp>
      <p:sp>
        <p:nvSpPr>
          <p:cNvPr id="19" name="Platshållare för text 2">
            <a:extLst>
              <a:ext uri="{FF2B5EF4-FFF2-40B4-BE49-F238E27FC236}">
                <a16:creationId xmlns:a16="http://schemas.microsoft.com/office/drawing/2014/main" id="{F079A513-E713-465C-9FBC-5D9409E8CABD}"/>
              </a:ext>
            </a:extLst>
          </p:cNvPr>
          <p:cNvSpPr txBox="1">
            <a:spLocks/>
          </p:cNvSpPr>
          <p:nvPr/>
        </p:nvSpPr>
        <p:spPr>
          <a:xfrm>
            <a:off x="1012867" y="2131576"/>
            <a:ext cx="5965449" cy="2568176"/>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sv-SE" sz="1600" dirty="0">
                <a:latin typeface="Arial" panose="020B0604020202020204" pitchFamily="34" charset="0"/>
                <a:cs typeface="Arial" panose="020B0604020202020204" pitchFamily="34" charset="0"/>
              </a:rPr>
              <a:t>Steg 1: Lantmäteriets cykelvägar levereras till NVDB</a:t>
            </a:r>
          </a:p>
          <a:p>
            <a:pPr>
              <a:lnSpc>
                <a:spcPct val="150000"/>
              </a:lnSpc>
            </a:pPr>
            <a:r>
              <a:rPr lang="sv-SE" sz="1600" dirty="0">
                <a:latin typeface="Arial" panose="020B0604020202020204" pitchFamily="34" charset="0"/>
                <a:cs typeface="Arial" panose="020B0604020202020204" pitchFamily="34" charset="0"/>
              </a:rPr>
              <a:t>Steg 2: NVDB delar med sig till kommunen</a:t>
            </a:r>
          </a:p>
          <a:p>
            <a:pPr>
              <a:lnSpc>
                <a:spcPct val="150000"/>
              </a:lnSpc>
            </a:pPr>
            <a:r>
              <a:rPr lang="sv-SE" sz="1600" dirty="0">
                <a:latin typeface="Arial" panose="020B0604020202020204" pitchFamily="34" charset="0"/>
                <a:cs typeface="Arial" panose="020B0604020202020204" pitchFamily="34" charset="0"/>
              </a:rPr>
              <a:t>Steg 3: Kommunen granskar materialet</a:t>
            </a:r>
          </a:p>
          <a:p>
            <a:pPr lvl="1">
              <a:lnSpc>
                <a:spcPct val="150000"/>
              </a:lnSpc>
            </a:pPr>
            <a:r>
              <a:rPr lang="sv-SE" sz="1200" dirty="0">
                <a:latin typeface="Arial" panose="020B0604020202020204" pitchFamily="34" charset="0"/>
                <a:cs typeface="Arial" panose="020B0604020202020204" pitchFamily="34" charset="0"/>
              </a:rPr>
              <a:t>Ok att NVDB registrerar materialet</a:t>
            </a:r>
          </a:p>
          <a:p>
            <a:pPr marL="457137" lvl="1" indent="0">
              <a:lnSpc>
                <a:spcPct val="150000"/>
              </a:lnSpc>
              <a:buNone/>
            </a:pPr>
            <a:r>
              <a:rPr lang="sv-SE" sz="1200" b="1" dirty="0">
                <a:latin typeface="Arial" panose="020B0604020202020204" pitchFamily="34" charset="0"/>
                <a:cs typeface="Arial" panose="020B0604020202020204" pitchFamily="34" charset="0"/>
              </a:rPr>
              <a:t>eller</a:t>
            </a:r>
          </a:p>
          <a:p>
            <a:pPr lvl="1">
              <a:lnSpc>
                <a:spcPct val="150000"/>
              </a:lnSpc>
            </a:pPr>
            <a:r>
              <a:rPr lang="sv-SE" sz="1200" dirty="0">
                <a:latin typeface="Arial" panose="020B0604020202020204" pitchFamily="34" charset="0"/>
                <a:cs typeface="Arial" panose="020B0604020202020204" pitchFamily="34" charset="0"/>
              </a:rPr>
              <a:t>Kommunen levererar delar av nätet</a:t>
            </a:r>
          </a:p>
          <a:p>
            <a:pPr>
              <a:lnSpc>
                <a:spcPct val="150000"/>
              </a:lnSpc>
            </a:pPr>
            <a:r>
              <a:rPr lang="sv-SE" sz="1600" dirty="0">
                <a:latin typeface="Arial" panose="020B0604020202020204" pitchFamily="34" charset="0"/>
                <a:cs typeface="Arial" panose="020B0604020202020204" pitchFamily="34" charset="0"/>
              </a:rPr>
              <a:t>Steg 4: NVDB registrerar det levererade materialet</a:t>
            </a:r>
          </a:p>
          <a:p>
            <a:pPr>
              <a:lnSpc>
                <a:spcPct val="150000"/>
              </a:lnSpc>
            </a:pPr>
            <a:endParaRPr lang="sv-SE" sz="20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p:txBody>
      </p:sp>
      <p:sp>
        <p:nvSpPr>
          <p:cNvPr id="28" name="Rektangel: rundade hörn 27">
            <a:extLst>
              <a:ext uri="{FF2B5EF4-FFF2-40B4-BE49-F238E27FC236}">
                <a16:creationId xmlns:a16="http://schemas.microsoft.com/office/drawing/2014/main" id="{AA58EF80-9712-4E09-8821-2EB7488A55F8}"/>
              </a:ext>
            </a:extLst>
          </p:cNvPr>
          <p:cNvSpPr/>
          <p:nvPr/>
        </p:nvSpPr>
        <p:spPr>
          <a:xfrm>
            <a:off x="6978316" y="4834971"/>
            <a:ext cx="1932305" cy="2671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Okt - dec 2026</a:t>
            </a:r>
          </a:p>
        </p:txBody>
      </p:sp>
      <p:sp>
        <p:nvSpPr>
          <p:cNvPr id="29" name="Vänster klammerparentes 28">
            <a:extLst>
              <a:ext uri="{FF2B5EF4-FFF2-40B4-BE49-F238E27FC236}">
                <a16:creationId xmlns:a16="http://schemas.microsoft.com/office/drawing/2014/main" id="{E3ECBD9D-A412-47E5-894D-6E13E1DDBF5A}"/>
              </a:ext>
            </a:extLst>
          </p:cNvPr>
          <p:cNvSpPr/>
          <p:nvPr/>
        </p:nvSpPr>
        <p:spPr>
          <a:xfrm flipH="1">
            <a:off x="7036114" y="5287021"/>
            <a:ext cx="257753" cy="288577"/>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sv-SE"/>
          </a:p>
        </p:txBody>
      </p:sp>
      <p:sp>
        <p:nvSpPr>
          <p:cNvPr id="30" name="Rektangel: rundade hörn 29">
            <a:extLst>
              <a:ext uri="{FF2B5EF4-FFF2-40B4-BE49-F238E27FC236}">
                <a16:creationId xmlns:a16="http://schemas.microsoft.com/office/drawing/2014/main" id="{8D6DA1A9-C30A-436E-9BE4-8D2A3A8A8045}"/>
              </a:ext>
            </a:extLst>
          </p:cNvPr>
          <p:cNvSpPr/>
          <p:nvPr/>
        </p:nvSpPr>
        <p:spPr>
          <a:xfrm>
            <a:off x="7410407" y="5291804"/>
            <a:ext cx="1932305" cy="2671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Mars 2027 framåt</a:t>
            </a:r>
          </a:p>
        </p:txBody>
      </p:sp>
      <p:sp>
        <p:nvSpPr>
          <p:cNvPr id="34" name="Vänster klammerparentes 33">
            <a:extLst>
              <a:ext uri="{FF2B5EF4-FFF2-40B4-BE49-F238E27FC236}">
                <a16:creationId xmlns:a16="http://schemas.microsoft.com/office/drawing/2014/main" id="{8E5C0297-5D77-4F12-9ADD-67BBF0C9BA65}"/>
              </a:ext>
            </a:extLst>
          </p:cNvPr>
          <p:cNvSpPr/>
          <p:nvPr/>
        </p:nvSpPr>
        <p:spPr>
          <a:xfrm flipH="1">
            <a:off x="6499577" y="2289412"/>
            <a:ext cx="257754" cy="2421925"/>
          </a:xfrm>
          <a:prstGeom prst="leftBrace">
            <a:avLst>
              <a:gd name="adj1" fmla="val 8333"/>
              <a:gd name="adj2" fmla="val 4963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sv-SE"/>
          </a:p>
        </p:txBody>
      </p:sp>
      <p:sp>
        <p:nvSpPr>
          <p:cNvPr id="36" name="Rektangel: rundade hörn 35">
            <a:extLst>
              <a:ext uri="{FF2B5EF4-FFF2-40B4-BE49-F238E27FC236}">
                <a16:creationId xmlns:a16="http://schemas.microsoft.com/office/drawing/2014/main" id="{AEF6F3C0-E511-4B43-B7E3-0BCE17E86464}"/>
              </a:ext>
            </a:extLst>
          </p:cNvPr>
          <p:cNvSpPr/>
          <p:nvPr/>
        </p:nvSpPr>
        <p:spPr>
          <a:xfrm>
            <a:off x="6978316" y="2352384"/>
            <a:ext cx="1756381" cy="22929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Löpande under 2026</a:t>
            </a:r>
          </a:p>
        </p:txBody>
      </p:sp>
      <p:sp>
        <p:nvSpPr>
          <p:cNvPr id="37" name="Vänster klammerparentes 36">
            <a:extLst>
              <a:ext uri="{FF2B5EF4-FFF2-40B4-BE49-F238E27FC236}">
                <a16:creationId xmlns:a16="http://schemas.microsoft.com/office/drawing/2014/main" id="{862CFB64-97D8-4F37-B800-1B6C4D54ED6A}"/>
              </a:ext>
            </a:extLst>
          </p:cNvPr>
          <p:cNvSpPr/>
          <p:nvPr/>
        </p:nvSpPr>
        <p:spPr>
          <a:xfrm flipH="1">
            <a:off x="6499578" y="4813604"/>
            <a:ext cx="257753" cy="335819"/>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sv-SE"/>
          </a:p>
        </p:txBody>
      </p:sp>
      <p:sp>
        <p:nvSpPr>
          <p:cNvPr id="39" name="Platshållare för text 2">
            <a:extLst>
              <a:ext uri="{FF2B5EF4-FFF2-40B4-BE49-F238E27FC236}">
                <a16:creationId xmlns:a16="http://schemas.microsoft.com/office/drawing/2014/main" id="{9E93BF02-FDF9-45EE-B666-97B344739C85}"/>
              </a:ext>
            </a:extLst>
          </p:cNvPr>
          <p:cNvSpPr txBox="1">
            <a:spLocks/>
          </p:cNvSpPr>
          <p:nvPr/>
        </p:nvSpPr>
        <p:spPr>
          <a:xfrm>
            <a:off x="1012867" y="5200027"/>
            <a:ext cx="5965449" cy="470954"/>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sv-SE" sz="1600" dirty="0">
                <a:latin typeface="Arial" panose="020B0604020202020204" pitchFamily="34" charset="0"/>
                <a:cs typeface="Arial" panose="020B0604020202020204" pitchFamily="34" charset="0"/>
              </a:rPr>
              <a:t>Steg 6: LM börjar hämta cykelvägar från NVDB regelbundet</a:t>
            </a:r>
            <a:endParaRPr lang="sv-SE" sz="2000" dirty="0">
              <a:latin typeface="Arial" panose="020B0604020202020204" pitchFamily="34" charset="0"/>
              <a:cs typeface="Arial" panose="020B0604020202020204" pitchFamily="34" charset="0"/>
            </a:endParaRPr>
          </a:p>
          <a:p>
            <a:pPr>
              <a:lnSpc>
                <a:spcPct val="150000"/>
              </a:lnSpc>
            </a:pPr>
            <a:endParaRPr lang="sv-SE" sz="20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p:txBody>
      </p:sp>
      <p:sp>
        <p:nvSpPr>
          <p:cNvPr id="40" name="Platshållare för text 2">
            <a:extLst>
              <a:ext uri="{FF2B5EF4-FFF2-40B4-BE49-F238E27FC236}">
                <a16:creationId xmlns:a16="http://schemas.microsoft.com/office/drawing/2014/main" id="{94FC2570-60F4-42DB-AB3F-5B6A6724E04E}"/>
              </a:ext>
            </a:extLst>
          </p:cNvPr>
          <p:cNvSpPr txBox="1">
            <a:spLocks/>
          </p:cNvSpPr>
          <p:nvPr/>
        </p:nvSpPr>
        <p:spPr>
          <a:xfrm>
            <a:off x="1012867" y="4746407"/>
            <a:ext cx="5965449" cy="453620"/>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sv-SE" sz="1600" dirty="0">
                <a:latin typeface="Arial" panose="020B0604020202020204" pitchFamily="34" charset="0"/>
                <a:cs typeface="Arial" panose="020B0604020202020204" pitchFamily="34" charset="0"/>
              </a:rPr>
              <a:t>Steg 5: NVDB tar ut testdata åt LM</a:t>
            </a:r>
          </a:p>
          <a:p>
            <a:pPr>
              <a:lnSpc>
                <a:spcPct val="150000"/>
              </a:lnSpc>
            </a:pPr>
            <a:endParaRPr lang="sv-SE" sz="20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p:txBody>
      </p:sp>
      <p:sp>
        <p:nvSpPr>
          <p:cNvPr id="42" name="Pil: höger 41">
            <a:extLst>
              <a:ext uri="{FF2B5EF4-FFF2-40B4-BE49-F238E27FC236}">
                <a16:creationId xmlns:a16="http://schemas.microsoft.com/office/drawing/2014/main" id="{BBA962E5-890F-49B3-8BC3-427FB43CCDF7}"/>
              </a:ext>
            </a:extLst>
          </p:cNvPr>
          <p:cNvSpPr/>
          <p:nvPr/>
        </p:nvSpPr>
        <p:spPr>
          <a:xfrm rot="5400000">
            <a:off x="8712562" y="3281082"/>
            <a:ext cx="3484048" cy="13189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sv-SE" sz="1400" dirty="0">
              <a:solidFill>
                <a:schemeClr val="tx1"/>
              </a:solidFill>
            </a:endParaRPr>
          </a:p>
        </p:txBody>
      </p:sp>
      <p:sp>
        <p:nvSpPr>
          <p:cNvPr id="46" name="textruta 45">
            <a:extLst>
              <a:ext uri="{FF2B5EF4-FFF2-40B4-BE49-F238E27FC236}">
                <a16:creationId xmlns:a16="http://schemas.microsoft.com/office/drawing/2014/main" id="{EE94F2A2-C262-4DB9-870E-8639F6ECDECD}"/>
              </a:ext>
            </a:extLst>
          </p:cNvPr>
          <p:cNvSpPr txBox="1"/>
          <p:nvPr/>
        </p:nvSpPr>
        <p:spPr>
          <a:xfrm rot="2476633">
            <a:off x="9029441" y="3171491"/>
            <a:ext cx="3257006" cy="276999"/>
          </a:xfrm>
          <a:prstGeom prst="rect">
            <a:avLst/>
          </a:prstGeom>
          <a:noFill/>
        </p:spPr>
        <p:txBody>
          <a:bodyPr wrap="square" rtlCol="0">
            <a:spAutoFit/>
          </a:bodyPr>
          <a:lstStyle/>
          <a:p>
            <a:r>
              <a:rPr lang="sv-SE" sz="1200" b="1" u="sng" dirty="0">
                <a:solidFill>
                  <a:schemeClr val="tx1"/>
                </a:solidFill>
                <a:latin typeface="Arial" panose="020B0604020202020204" pitchFamily="34" charset="0"/>
                <a:cs typeface="Arial" panose="020B0604020202020204" pitchFamily="34" charset="0"/>
              </a:rPr>
              <a:t>Kommunen ser över cykelvägskategorier</a:t>
            </a:r>
            <a:endParaRPr lang="sv-SE" sz="1200" dirty="0">
              <a:solidFill>
                <a:schemeClr val="tx1"/>
              </a:solidFill>
            </a:endParaRPr>
          </a:p>
        </p:txBody>
      </p:sp>
    </p:spTree>
    <p:extLst>
      <p:ext uri="{BB962C8B-B14F-4D97-AF65-F5344CB8AC3E}">
        <p14:creationId xmlns:p14="http://schemas.microsoft.com/office/powerpoint/2010/main" val="41618555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1000"/>
                                        <p:tgtEl>
                                          <p:spTgt spid="46"/>
                                        </p:tgtEl>
                                      </p:cBhvr>
                                    </p:animEffect>
                                    <p:anim calcmode="lin" valueType="num">
                                      <p:cBhvr>
                                        <p:cTn id="47" dur="1000" fill="hold"/>
                                        <p:tgtEl>
                                          <p:spTgt spid="46"/>
                                        </p:tgtEl>
                                        <p:attrNameLst>
                                          <p:attrName>ppt_x</p:attrName>
                                        </p:attrNameLst>
                                      </p:cBhvr>
                                      <p:tavLst>
                                        <p:tav tm="0">
                                          <p:val>
                                            <p:strVal val="#ppt_x"/>
                                          </p:val>
                                        </p:tav>
                                        <p:tav tm="100000">
                                          <p:val>
                                            <p:strVal val="#ppt_x"/>
                                          </p:val>
                                        </p:tav>
                                      </p:tavLst>
                                    </p:anim>
                                    <p:anim calcmode="lin" valueType="num">
                                      <p:cBhvr>
                                        <p:cTn id="4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7" grpId="0" animBg="1"/>
      <p:bldP spid="39" grpId="0"/>
      <p:bldP spid="40" grpId="0"/>
      <p:bldP spid="42" grpId="0" animBg="1"/>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2"/>
          <p:cNvSpPr txBox="1">
            <a:spLocks/>
          </p:cNvSpPr>
          <p:nvPr/>
        </p:nvSpPr>
        <p:spPr>
          <a:xfrm>
            <a:off x="886220" y="2374102"/>
            <a:ext cx="9351211" cy="3308464"/>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endParaRPr lang="sv-SE" sz="16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p:txBody>
      </p:sp>
      <p:sp>
        <p:nvSpPr>
          <p:cNvPr id="8" name="Rubrik 6"/>
          <p:cNvSpPr>
            <a:spLocks noGrp="1"/>
          </p:cNvSpPr>
          <p:nvPr>
            <p:ph type="ctrTitle"/>
          </p:nvPr>
        </p:nvSpPr>
        <p:spPr>
          <a:xfrm>
            <a:off x="886220" y="860178"/>
            <a:ext cx="9733597" cy="615095"/>
          </a:xfrm>
        </p:spPr>
        <p:txBody>
          <a:bodyPr>
            <a:noAutofit/>
          </a:bodyPr>
          <a:lstStyle/>
          <a:p>
            <a:pPr algn="l"/>
            <a:r>
              <a:rPr lang="sv-SE" sz="1800" dirty="0">
                <a:latin typeface="Arial" panose="020B0604020202020204" pitchFamily="34" charset="0"/>
                <a:cs typeface="Arial" panose="020B0604020202020204" pitchFamily="34" charset="0"/>
              </a:rPr>
              <a:t>Webbinarie april 2026</a:t>
            </a:r>
          </a:p>
        </p:txBody>
      </p:sp>
      <p:sp>
        <p:nvSpPr>
          <p:cNvPr id="2" name="textruta 1"/>
          <p:cNvSpPr txBox="1"/>
          <p:nvPr/>
        </p:nvSpPr>
        <p:spPr>
          <a:xfrm>
            <a:off x="858873" y="1572592"/>
            <a:ext cx="9554335" cy="461665"/>
          </a:xfrm>
          <a:prstGeom prst="rect">
            <a:avLst/>
          </a:prstGeom>
          <a:noFill/>
          <a:effectLst>
            <a:glow rad="63500">
              <a:schemeClr val="accent3">
                <a:satMod val="175000"/>
                <a:alpha val="40000"/>
              </a:schemeClr>
            </a:glow>
          </a:effectLst>
        </p:spPr>
        <p:txBody>
          <a:bodyPr wrap="square" rtlCol="0">
            <a:spAutoFit/>
          </a:bodyPr>
          <a:lstStyle/>
          <a:p>
            <a:r>
              <a:rPr lang="sv-SE" sz="2400" b="1" dirty="0"/>
              <a:t>Uppdateringar cykelnät</a:t>
            </a:r>
            <a:endParaRPr lang="sv-SE" sz="2800" b="1" dirty="0"/>
          </a:p>
        </p:txBody>
      </p:sp>
      <p:sp>
        <p:nvSpPr>
          <p:cNvPr id="9" name="textruta 8">
            <a:extLst>
              <a:ext uri="{FF2B5EF4-FFF2-40B4-BE49-F238E27FC236}">
                <a16:creationId xmlns:a16="http://schemas.microsoft.com/office/drawing/2014/main" id="{A0BBDC91-2705-40DB-B7F3-0D9C9B54381F}"/>
              </a:ext>
            </a:extLst>
          </p:cNvPr>
          <p:cNvSpPr txBox="1"/>
          <p:nvPr/>
        </p:nvSpPr>
        <p:spPr>
          <a:xfrm>
            <a:off x="8569889" y="6355362"/>
            <a:ext cx="3482235" cy="400110"/>
          </a:xfrm>
          <a:prstGeom prst="rect">
            <a:avLst/>
          </a:prstGeom>
          <a:noFill/>
        </p:spPr>
        <p:txBody>
          <a:bodyPr wrap="square" rtlCol="0">
            <a:spAutoFit/>
          </a:bodyPr>
          <a:lstStyle/>
          <a:p>
            <a:pPr algn="r"/>
            <a:r>
              <a:rPr lang="sv-SE" sz="2000" dirty="0">
                <a:hlinkClick r:id="rId3"/>
              </a:rPr>
              <a:t>indatastod@trafikverket.se</a:t>
            </a:r>
            <a:endParaRPr lang="sv-SE" dirty="0"/>
          </a:p>
        </p:txBody>
      </p:sp>
      <p:sp>
        <p:nvSpPr>
          <p:cNvPr id="11" name="textruta 10">
            <a:extLst>
              <a:ext uri="{FF2B5EF4-FFF2-40B4-BE49-F238E27FC236}">
                <a16:creationId xmlns:a16="http://schemas.microsoft.com/office/drawing/2014/main" id="{3965FA93-771F-44C0-ACBD-19526A483631}"/>
              </a:ext>
            </a:extLst>
          </p:cNvPr>
          <p:cNvSpPr txBox="1"/>
          <p:nvPr/>
        </p:nvSpPr>
        <p:spPr>
          <a:xfrm>
            <a:off x="0" y="6380282"/>
            <a:ext cx="3782861" cy="400110"/>
          </a:xfrm>
          <a:prstGeom prst="rect">
            <a:avLst/>
          </a:prstGeom>
          <a:noFill/>
        </p:spPr>
        <p:txBody>
          <a:bodyPr wrap="square" rtlCol="0">
            <a:spAutoFit/>
          </a:bodyPr>
          <a:lstStyle/>
          <a:p>
            <a:r>
              <a:rPr lang="sv-SE" sz="1200" dirty="0">
                <a:solidFill>
                  <a:schemeClr val="tx1">
                    <a:lumMod val="65000"/>
                    <a:lumOff val="35000"/>
                  </a:schemeClr>
                </a:solidFill>
              </a:rPr>
              <a:t>April 2026</a:t>
            </a:r>
          </a:p>
          <a:p>
            <a:r>
              <a:rPr lang="sv-SE" sz="800" dirty="0" err="1">
                <a:solidFill>
                  <a:schemeClr val="tx1">
                    <a:lumMod val="65000"/>
                    <a:lumOff val="35000"/>
                  </a:schemeClr>
                </a:solidFill>
              </a:rPr>
              <a:t>Konfidentialitetsnivå</a:t>
            </a:r>
            <a:r>
              <a:rPr lang="sv-SE" sz="800" dirty="0">
                <a:solidFill>
                  <a:schemeClr val="tx1">
                    <a:lumMod val="65000"/>
                    <a:lumOff val="35000"/>
                  </a:schemeClr>
                </a:solidFill>
              </a:rPr>
              <a:t>: 1 – Ej känsligt</a:t>
            </a:r>
          </a:p>
        </p:txBody>
      </p:sp>
      <p:sp>
        <p:nvSpPr>
          <p:cNvPr id="18" name="textruta 17">
            <a:extLst>
              <a:ext uri="{FF2B5EF4-FFF2-40B4-BE49-F238E27FC236}">
                <a16:creationId xmlns:a16="http://schemas.microsoft.com/office/drawing/2014/main" id="{3CA0D1B8-A1D9-4134-8BB4-A764105E1C90}"/>
              </a:ext>
            </a:extLst>
          </p:cNvPr>
          <p:cNvSpPr txBox="1"/>
          <p:nvPr/>
        </p:nvSpPr>
        <p:spPr>
          <a:xfrm>
            <a:off x="1333490" y="2439886"/>
            <a:ext cx="3116590" cy="307777"/>
          </a:xfrm>
          <a:prstGeom prst="rect">
            <a:avLst/>
          </a:prstGeom>
          <a:noFill/>
          <a:effectLst>
            <a:glow rad="63500">
              <a:schemeClr val="accent3">
                <a:satMod val="175000"/>
                <a:alpha val="40000"/>
              </a:schemeClr>
            </a:glow>
          </a:effectLst>
        </p:spPr>
        <p:txBody>
          <a:bodyPr wrap="square" rtlCol="0">
            <a:spAutoFit/>
          </a:bodyPr>
          <a:lstStyle/>
          <a:p>
            <a:r>
              <a:rPr lang="sv-SE" sz="1400" b="1" dirty="0"/>
              <a:t>Lantmäteriets nuvarande cykelnät</a:t>
            </a:r>
            <a:endParaRPr lang="sv-SE" sz="1600" b="1" dirty="0"/>
          </a:p>
        </p:txBody>
      </p:sp>
      <p:sp>
        <p:nvSpPr>
          <p:cNvPr id="20" name="textruta 19">
            <a:extLst>
              <a:ext uri="{FF2B5EF4-FFF2-40B4-BE49-F238E27FC236}">
                <a16:creationId xmlns:a16="http://schemas.microsoft.com/office/drawing/2014/main" id="{AD5E70C7-F1DE-41CF-8371-82135F4D2245}"/>
              </a:ext>
            </a:extLst>
          </p:cNvPr>
          <p:cNvSpPr txBox="1"/>
          <p:nvPr/>
        </p:nvSpPr>
        <p:spPr>
          <a:xfrm>
            <a:off x="1333490" y="4034865"/>
            <a:ext cx="3116590" cy="307777"/>
          </a:xfrm>
          <a:prstGeom prst="rect">
            <a:avLst/>
          </a:prstGeom>
          <a:noFill/>
          <a:effectLst>
            <a:glow rad="63500">
              <a:schemeClr val="accent3">
                <a:satMod val="175000"/>
                <a:alpha val="40000"/>
              </a:schemeClr>
            </a:glow>
          </a:effectLst>
        </p:spPr>
        <p:txBody>
          <a:bodyPr wrap="square" rtlCol="0">
            <a:spAutoFit/>
          </a:bodyPr>
          <a:lstStyle/>
          <a:p>
            <a:r>
              <a:rPr lang="sv-SE" sz="1400" b="1" dirty="0">
                <a:solidFill>
                  <a:schemeClr val="bg1">
                    <a:lumMod val="65000"/>
                  </a:schemeClr>
                </a:solidFill>
              </a:rPr>
              <a:t>OpenStreetMap</a:t>
            </a:r>
            <a:endParaRPr lang="sv-SE" sz="1600" b="1" dirty="0">
              <a:solidFill>
                <a:schemeClr val="bg1">
                  <a:lumMod val="65000"/>
                </a:schemeClr>
              </a:solidFill>
            </a:endParaRPr>
          </a:p>
        </p:txBody>
      </p:sp>
      <p:pic>
        <p:nvPicPr>
          <p:cNvPr id="5" name="Bildobjekt 4">
            <a:extLst>
              <a:ext uri="{FF2B5EF4-FFF2-40B4-BE49-F238E27FC236}">
                <a16:creationId xmlns:a16="http://schemas.microsoft.com/office/drawing/2014/main" id="{89BA29DE-414B-48ED-9FD6-6ED72397AAFE}"/>
              </a:ext>
            </a:extLst>
          </p:cNvPr>
          <p:cNvPicPr>
            <a:picLocks noChangeAspect="1"/>
          </p:cNvPicPr>
          <p:nvPr/>
        </p:nvPicPr>
        <p:blipFill rotWithShape="1">
          <a:blip r:embed="rId4"/>
          <a:srcRect l="5076" r="7529"/>
          <a:stretch/>
        </p:blipFill>
        <p:spPr>
          <a:xfrm>
            <a:off x="4572001" y="1929352"/>
            <a:ext cx="7170416" cy="3913808"/>
          </a:xfrm>
          <a:prstGeom prst="rect">
            <a:avLst/>
          </a:prstGeom>
          <a:effectLst>
            <a:outerShdw blurRad="190500" dist="50800" algn="ctr" rotWithShape="0">
              <a:srgbClr val="000000">
                <a:alpha val="70000"/>
              </a:srgbClr>
            </a:outerShdw>
            <a:softEdge rad="31750"/>
          </a:effectLst>
        </p:spPr>
      </p:pic>
      <p:sp>
        <p:nvSpPr>
          <p:cNvPr id="6" name="Båge 5">
            <a:extLst>
              <a:ext uri="{FF2B5EF4-FFF2-40B4-BE49-F238E27FC236}">
                <a16:creationId xmlns:a16="http://schemas.microsoft.com/office/drawing/2014/main" id="{27CBFF3B-37A6-4761-BA98-0CCF985D5577}"/>
              </a:ext>
            </a:extLst>
          </p:cNvPr>
          <p:cNvSpPr/>
          <p:nvPr/>
        </p:nvSpPr>
        <p:spPr>
          <a:xfrm flipV="1">
            <a:off x="5033555" y="1288868"/>
            <a:ext cx="4632959" cy="3753394"/>
          </a:xfrm>
          <a:prstGeom prst="arc">
            <a:avLst>
              <a:gd name="adj1" fmla="val 16117977"/>
              <a:gd name="adj2" fmla="val 0"/>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12" name="textruta 11">
            <a:extLst>
              <a:ext uri="{FF2B5EF4-FFF2-40B4-BE49-F238E27FC236}">
                <a16:creationId xmlns:a16="http://schemas.microsoft.com/office/drawing/2014/main" id="{43510216-BF4B-49FB-A9BE-0643D422AD59}"/>
              </a:ext>
            </a:extLst>
          </p:cNvPr>
          <p:cNvSpPr txBox="1"/>
          <p:nvPr/>
        </p:nvSpPr>
        <p:spPr>
          <a:xfrm>
            <a:off x="1333490" y="2906262"/>
            <a:ext cx="3365243" cy="430887"/>
          </a:xfrm>
          <a:prstGeom prst="rect">
            <a:avLst/>
          </a:prstGeom>
          <a:noFill/>
          <a:effectLst>
            <a:glow rad="63500">
              <a:schemeClr val="accent3">
                <a:satMod val="175000"/>
                <a:alpha val="40000"/>
              </a:schemeClr>
            </a:glow>
          </a:effectLst>
        </p:spPr>
        <p:txBody>
          <a:bodyPr wrap="square" rtlCol="0">
            <a:spAutoFit/>
          </a:bodyPr>
          <a:lstStyle/>
          <a:p>
            <a:pPr marL="171450" indent="-171450">
              <a:buFont typeface="Arial" panose="020B0604020202020204" pitchFamily="34" charset="0"/>
              <a:buChar char="•"/>
            </a:pPr>
            <a:r>
              <a:rPr lang="sv-SE" sz="1100" dirty="0"/>
              <a:t>Kommunen säger ok till att NVDB registrerar utifrån detta material</a:t>
            </a:r>
          </a:p>
        </p:txBody>
      </p:sp>
      <p:sp>
        <p:nvSpPr>
          <p:cNvPr id="13" name="textruta 12">
            <a:extLst>
              <a:ext uri="{FF2B5EF4-FFF2-40B4-BE49-F238E27FC236}">
                <a16:creationId xmlns:a16="http://schemas.microsoft.com/office/drawing/2014/main" id="{8EA5599D-31EE-4359-B08C-595C94240EE9}"/>
              </a:ext>
            </a:extLst>
          </p:cNvPr>
          <p:cNvSpPr txBox="1"/>
          <p:nvPr/>
        </p:nvSpPr>
        <p:spPr>
          <a:xfrm>
            <a:off x="1333489" y="3383812"/>
            <a:ext cx="3365243" cy="430887"/>
          </a:xfrm>
          <a:prstGeom prst="rect">
            <a:avLst/>
          </a:prstGeom>
          <a:noFill/>
          <a:effectLst>
            <a:glow rad="63500">
              <a:schemeClr val="accent3">
                <a:satMod val="175000"/>
                <a:alpha val="40000"/>
              </a:schemeClr>
            </a:glow>
          </a:effectLst>
        </p:spPr>
        <p:txBody>
          <a:bodyPr wrap="square" rtlCol="0">
            <a:spAutoFit/>
          </a:bodyPr>
          <a:lstStyle/>
          <a:p>
            <a:pPr marL="171450" indent="-171450">
              <a:buFont typeface="Arial" panose="020B0604020202020204" pitchFamily="34" charset="0"/>
              <a:buChar char="•"/>
            </a:pPr>
            <a:r>
              <a:rPr lang="sv-SE" sz="1100" dirty="0"/>
              <a:t>Kommunen väljer att leverera själva de GC-vägar man anser ska registrerar</a:t>
            </a:r>
            <a:endParaRPr lang="sv-SE" sz="1200" dirty="0"/>
          </a:p>
        </p:txBody>
      </p:sp>
      <p:sp>
        <p:nvSpPr>
          <p:cNvPr id="14" name="textruta 13">
            <a:extLst>
              <a:ext uri="{FF2B5EF4-FFF2-40B4-BE49-F238E27FC236}">
                <a16:creationId xmlns:a16="http://schemas.microsoft.com/office/drawing/2014/main" id="{4AA585FE-93C6-419C-B1E4-2F06206ED934}"/>
              </a:ext>
            </a:extLst>
          </p:cNvPr>
          <p:cNvSpPr txBox="1"/>
          <p:nvPr/>
        </p:nvSpPr>
        <p:spPr>
          <a:xfrm>
            <a:off x="9666514" y="5874711"/>
            <a:ext cx="2075903" cy="246221"/>
          </a:xfrm>
          <a:prstGeom prst="rect">
            <a:avLst/>
          </a:prstGeom>
          <a:noFill/>
        </p:spPr>
        <p:txBody>
          <a:bodyPr wrap="square" rtlCol="0">
            <a:spAutoFit/>
          </a:bodyPr>
          <a:lstStyle/>
          <a:p>
            <a:r>
              <a:rPr lang="sv-SE" sz="1000" i="1" dirty="0">
                <a:solidFill>
                  <a:schemeClr val="bg1">
                    <a:lumMod val="50000"/>
                  </a:schemeClr>
                </a:solidFill>
              </a:rPr>
              <a:t>Bild: Topowebbkarta Lantmäteriet</a:t>
            </a:r>
          </a:p>
        </p:txBody>
      </p:sp>
    </p:spTree>
    <p:extLst>
      <p:ext uri="{BB962C8B-B14F-4D97-AF65-F5344CB8AC3E}">
        <p14:creationId xmlns:p14="http://schemas.microsoft.com/office/powerpoint/2010/main" val="32676376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2"/>
          <p:cNvSpPr txBox="1">
            <a:spLocks/>
          </p:cNvSpPr>
          <p:nvPr/>
        </p:nvSpPr>
        <p:spPr>
          <a:xfrm>
            <a:off x="886220" y="2374102"/>
            <a:ext cx="9351211" cy="3308464"/>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endParaRPr lang="sv-SE" sz="16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p:txBody>
      </p:sp>
      <p:sp>
        <p:nvSpPr>
          <p:cNvPr id="8" name="Rubrik 6"/>
          <p:cNvSpPr>
            <a:spLocks noGrp="1"/>
          </p:cNvSpPr>
          <p:nvPr>
            <p:ph type="ctrTitle"/>
          </p:nvPr>
        </p:nvSpPr>
        <p:spPr>
          <a:xfrm>
            <a:off x="886220" y="860178"/>
            <a:ext cx="9733597" cy="615095"/>
          </a:xfrm>
        </p:spPr>
        <p:txBody>
          <a:bodyPr>
            <a:noAutofit/>
          </a:bodyPr>
          <a:lstStyle/>
          <a:p>
            <a:pPr algn="l"/>
            <a:r>
              <a:rPr lang="sv-SE" sz="1800" dirty="0">
                <a:latin typeface="Arial" panose="020B0604020202020204" pitchFamily="34" charset="0"/>
                <a:cs typeface="Arial" panose="020B0604020202020204" pitchFamily="34" charset="0"/>
              </a:rPr>
              <a:t>Webbinarie april 2026</a:t>
            </a:r>
          </a:p>
        </p:txBody>
      </p:sp>
      <p:sp>
        <p:nvSpPr>
          <p:cNvPr id="2" name="textruta 1"/>
          <p:cNvSpPr txBox="1"/>
          <p:nvPr/>
        </p:nvSpPr>
        <p:spPr>
          <a:xfrm>
            <a:off x="858873" y="1572592"/>
            <a:ext cx="9554335" cy="461665"/>
          </a:xfrm>
          <a:prstGeom prst="rect">
            <a:avLst/>
          </a:prstGeom>
          <a:noFill/>
          <a:effectLst>
            <a:glow rad="63500">
              <a:schemeClr val="accent3">
                <a:satMod val="175000"/>
                <a:alpha val="40000"/>
              </a:schemeClr>
            </a:glow>
          </a:effectLst>
        </p:spPr>
        <p:txBody>
          <a:bodyPr wrap="square" rtlCol="0">
            <a:spAutoFit/>
          </a:bodyPr>
          <a:lstStyle/>
          <a:p>
            <a:r>
              <a:rPr lang="sv-SE" sz="2400" b="1" dirty="0"/>
              <a:t>Uppdateringar cykelnät</a:t>
            </a:r>
            <a:endParaRPr lang="sv-SE" sz="2800" b="1" dirty="0"/>
          </a:p>
        </p:txBody>
      </p:sp>
      <p:sp>
        <p:nvSpPr>
          <p:cNvPr id="9" name="textruta 8">
            <a:extLst>
              <a:ext uri="{FF2B5EF4-FFF2-40B4-BE49-F238E27FC236}">
                <a16:creationId xmlns:a16="http://schemas.microsoft.com/office/drawing/2014/main" id="{A0BBDC91-2705-40DB-B7F3-0D9C9B54381F}"/>
              </a:ext>
            </a:extLst>
          </p:cNvPr>
          <p:cNvSpPr txBox="1"/>
          <p:nvPr/>
        </p:nvSpPr>
        <p:spPr>
          <a:xfrm>
            <a:off x="8569889" y="6355362"/>
            <a:ext cx="3482235" cy="400110"/>
          </a:xfrm>
          <a:prstGeom prst="rect">
            <a:avLst/>
          </a:prstGeom>
          <a:noFill/>
        </p:spPr>
        <p:txBody>
          <a:bodyPr wrap="square" rtlCol="0">
            <a:spAutoFit/>
          </a:bodyPr>
          <a:lstStyle/>
          <a:p>
            <a:pPr algn="r"/>
            <a:r>
              <a:rPr lang="sv-SE" sz="2000" dirty="0">
                <a:hlinkClick r:id="rId3"/>
              </a:rPr>
              <a:t>indatastod@trafikverket.se</a:t>
            </a:r>
            <a:endParaRPr lang="sv-SE" dirty="0"/>
          </a:p>
        </p:txBody>
      </p:sp>
      <p:sp>
        <p:nvSpPr>
          <p:cNvPr id="11" name="textruta 10">
            <a:extLst>
              <a:ext uri="{FF2B5EF4-FFF2-40B4-BE49-F238E27FC236}">
                <a16:creationId xmlns:a16="http://schemas.microsoft.com/office/drawing/2014/main" id="{3965FA93-771F-44C0-ACBD-19526A483631}"/>
              </a:ext>
            </a:extLst>
          </p:cNvPr>
          <p:cNvSpPr txBox="1"/>
          <p:nvPr/>
        </p:nvSpPr>
        <p:spPr>
          <a:xfrm>
            <a:off x="0" y="6380282"/>
            <a:ext cx="3782861" cy="400110"/>
          </a:xfrm>
          <a:prstGeom prst="rect">
            <a:avLst/>
          </a:prstGeom>
          <a:noFill/>
        </p:spPr>
        <p:txBody>
          <a:bodyPr wrap="square" rtlCol="0">
            <a:spAutoFit/>
          </a:bodyPr>
          <a:lstStyle/>
          <a:p>
            <a:r>
              <a:rPr lang="sv-SE" sz="1200" dirty="0">
                <a:solidFill>
                  <a:schemeClr val="tx1">
                    <a:lumMod val="65000"/>
                    <a:lumOff val="35000"/>
                  </a:schemeClr>
                </a:solidFill>
              </a:rPr>
              <a:t>April 2026</a:t>
            </a:r>
          </a:p>
          <a:p>
            <a:r>
              <a:rPr lang="sv-SE" sz="800" dirty="0" err="1">
                <a:solidFill>
                  <a:schemeClr val="tx1">
                    <a:lumMod val="65000"/>
                    <a:lumOff val="35000"/>
                  </a:schemeClr>
                </a:solidFill>
              </a:rPr>
              <a:t>Konfidentialitetsnivå</a:t>
            </a:r>
            <a:r>
              <a:rPr lang="sv-SE" sz="800" dirty="0">
                <a:solidFill>
                  <a:schemeClr val="tx1">
                    <a:lumMod val="65000"/>
                    <a:lumOff val="35000"/>
                  </a:schemeClr>
                </a:solidFill>
              </a:rPr>
              <a:t>: 1 – Ej känsligt</a:t>
            </a:r>
          </a:p>
        </p:txBody>
      </p:sp>
      <p:sp>
        <p:nvSpPr>
          <p:cNvPr id="18" name="textruta 17">
            <a:extLst>
              <a:ext uri="{FF2B5EF4-FFF2-40B4-BE49-F238E27FC236}">
                <a16:creationId xmlns:a16="http://schemas.microsoft.com/office/drawing/2014/main" id="{3CA0D1B8-A1D9-4134-8BB4-A764105E1C90}"/>
              </a:ext>
            </a:extLst>
          </p:cNvPr>
          <p:cNvSpPr txBox="1"/>
          <p:nvPr/>
        </p:nvSpPr>
        <p:spPr>
          <a:xfrm>
            <a:off x="1333490" y="2439886"/>
            <a:ext cx="3116590" cy="307777"/>
          </a:xfrm>
          <a:prstGeom prst="rect">
            <a:avLst/>
          </a:prstGeom>
          <a:noFill/>
          <a:effectLst>
            <a:glow rad="63500">
              <a:schemeClr val="accent3">
                <a:satMod val="175000"/>
                <a:alpha val="40000"/>
              </a:schemeClr>
            </a:glow>
          </a:effectLst>
        </p:spPr>
        <p:txBody>
          <a:bodyPr wrap="square" rtlCol="0">
            <a:spAutoFit/>
          </a:bodyPr>
          <a:lstStyle/>
          <a:p>
            <a:r>
              <a:rPr lang="sv-SE" sz="1400" b="1" dirty="0">
                <a:solidFill>
                  <a:schemeClr val="bg1">
                    <a:lumMod val="65000"/>
                  </a:schemeClr>
                </a:solidFill>
              </a:rPr>
              <a:t>Lantmäteriets nuvarande cykelnät</a:t>
            </a:r>
            <a:endParaRPr lang="sv-SE" sz="1600" b="1" dirty="0">
              <a:solidFill>
                <a:schemeClr val="bg1">
                  <a:lumMod val="65000"/>
                </a:schemeClr>
              </a:solidFill>
            </a:endParaRPr>
          </a:p>
        </p:txBody>
      </p:sp>
      <p:sp>
        <p:nvSpPr>
          <p:cNvPr id="20" name="textruta 19">
            <a:extLst>
              <a:ext uri="{FF2B5EF4-FFF2-40B4-BE49-F238E27FC236}">
                <a16:creationId xmlns:a16="http://schemas.microsoft.com/office/drawing/2014/main" id="{AD5E70C7-F1DE-41CF-8371-82135F4D2245}"/>
              </a:ext>
            </a:extLst>
          </p:cNvPr>
          <p:cNvSpPr txBox="1"/>
          <p:nvPr/>
        </p:nvSpPr>
        <p:spPr>
          <a:xfrm>
            <a:off x="1333490" y="4034865"/>
            <a:ext cx="3116590" cy="307777"/>
          </a:xfrm>
          <a:prstGeom prst="rect">
            <a:avLst/>
          </a:prstGeom>
          <a:noFill/>
          <a:effectLst>
            <a:glow rad="63500">
              <a:schemeClr val="accent3">
                <a:satMod val="175000"/>
                <a:alpha val="40000"/>
              </a:schemeClr>
            </a:glow>
          </a:effectLst>
        </p:spPr>
        <p:txBody>
          <a:bodyPr wrap="square" rtlCol="0">
            <a:spAutoFit/>
          </a:bodyPr>
          <a:lstStyle/>
          <a:p>
            <a:r>
              <a:rPr lang="sv-SE" sz="1400" b="1" dirty="0"/>
              <a:t>OpenStreetMap</a:t>
            </a:r>
            <a:endParaRPr lang="sv-SE" sz="1600" b="1" dirty="0"/>
          </a:p>
        </p:txBody>
      </p:sp>
      <p:sp>
        <p:nvSpPr>
          <p:cNvPr id="12" name="textruta 11">
            <a:extLst>
              <a:ext uri="{FF2B5EF4-FFF2-40B4-BE49-F238E27FC236}">
                <a16:creationId xmlns:a16="http://schemas.microsoft.com/office/drawing/2014/main" id="{C137953A-A252-4B64-A0A1-532363FD7685}"/>
              </a:ext>
            </a:extLst>
          </p:cNvPr>
          <p:cNvSpPr txBox="1"/>
          <p:nvPr/>
        </p:nvSpPr>
        <p:spPr>
          <a:xfrm>
            <a:off x="1333490" y="4465854"/>
            <a:ext cx="3365243" cy="430887"/>
          </a:xfrm>
          <a:prstGeom prst="rect">
            <a:avLst/>
          </a:prstGeom>
          <a:noFill/>
          <a:effectLst>
            <a:glow rad="63500">
              <a:schemeClr val="accent3">
                <a:satMod val="175000"/>
                <a:alpha val="40000"/>
              </a:schemeClr>
            </a:glow>
          </a:effectLst>
        </p:spPr>
        <p:txBody>
          <a:bodyPr wrap="square" rtlCol="0">
            <a:spAutoFit/>
          </a:bodyPr>
          <a:lstStyle/>
          <a:p>
            <a:pPr marL="171450" indent="-171450">
              <a:buFont typeface="Arial" panose="020B0604020202020204" pitchFamily="34" charset="0"/>
              <a:buChar char="•"/>
            </a:pPr>
            <a:r>
              <a:rPr lang="sv-SE" sz="1100" dirty="0"/>
              <a:t>Kommunen säger ok till att NVDB registrerar utifrån detta material</a:t>
            </a:r>
          </a:p>
        </p:txBody>
      </p:sp>
      <p:sp>
        <p:nvSpPr>
          <p:cNvPr id="14" name="textruta 13">
            <a:extLst>
              <a:ext uri="{FF2B5EF4-FFF2-40B4-BE49-F238E27FC236}">
                <a16:creationId xmlns:a16="http://schemas.microsoft.com/office/drawing/2014/main" id="{4D2D8091-BA24-466A-897A-BCCFF61A7D02}"/>
              </a:ext>
            </a:extLst>
          </p:cNvPr>
          <p:cNvSpPr txBox="1"/>
          <p:nvPr/>
        </p:nvSpPr>
        <p:spPr>
          <a:xfrm>
            <a:off x="1333489" y="4943404"/>
            <a:ext cx="3365243" cy="430887"/>
          </a:xfrm>
          <a:prstGeom prst="rect">
            <a:avLst/>
          </a:prstGeom>
          <a:noFill/>
          <a:effectLst>
            <a:glow rad="63500">
              <a:schemeClr val="accent3">
                <a:satMod val="175000"/>
                <a:alpha val="40000"/>
              </a:schemeClr>
            </a:glow>
          </a:effectLst>
        </p:spPr>
        <p:txBody>
          <a:bodyPr wrap="square" rtlCol="0">
            <a:spAutoFit/>
          </a:bodyPr>
          <a:lstStyle/>
          <a:p>
            <a:pPr marL="171450" indent="-171450">
              <a:buFont typeface="Arial" panose="020B0604020202020204" pitchFamily="34" charset="0"/>
              <a:buChar char="•"/>
            </a:pPr>
            <a:r>
              <a:rPr lang="sv-SE" sz="1100" dirty="0"/>
              <a:t>Kommunen väljer att leverera själva de GC-vägar man anser ska registreras</a:t>
            </a:r>
            <a:endParaRPr lang="sv-SE" sz="1200" dirty="0"/>
          </a:p>
        </p:txBody>
      </p:sp>
      <p:sp>
        <p:nvSpPr>
          <p:cNvPr id="13" name="textruta 12">
            <a:extLst>
              <a:ext uri="{FF2B5EF4-FFF2-40B4-BE49-F238E27FC236}">
                <a16:creationId xmlns:a16="http://schemas.microsoft.com/office/drawing/2014/main" id="{30A4C279-CA48-41C0-B14A-935B8B48B30A}"/>
              </a:ext>
            </a:extLst>
          </p:cNvPr>
          <p:cNvSpPr txBox="1"/>
          <p:nvPr/>
        </p:nvSpPr>
        <p:spPr>
          <a:xfrm>
            <a:off x="8298220" y="5570881"/>
            <a:ext cx="2012786" cy="246221"/>
          </a:xfrm>
          <a:prstGeom prst="rect">
            <a:avLst/>
          </a:prstGeom>
          <a:noFill/>
        </p:spPr>
        <p:txBody>
          <a:bodyPr wrap="square" rtlCol="0">
            <a:spAutoFit/>
          </a:bodyPr>
          <a:lstStyle/>
          <a:p>
            <a:r>
              <a:rPr lang="sv-SE" sz="1000" i="1" dirty="0">
                <a:solidFill>
                  <a:schemeClr val="bg1">
                    <a:lumMod val="50000"/>
                  </a:schemeClr>
                </a:solidFill>
              </a:rPr>
              <a:t>Bild: Ortofoto Lantmäteriet</a:t>
            </a:r>
          </a:p>
        </p:txBody>
      </p:sp>
      <p:pic>
        <p:nvPicPr>
          <p:cNvPr id="6" name="Bildobjekt 5">
            <a:extLst>
              <a:ext uri="{FF2B5EF4-FFF2-40B4-BE49-F238E27FC236}">
                <a16:creationId xmlns:a16="http://schemas.microsoft.com/office/drawing/2014/main" id="{BD56DE32-780A-4476-99E3-826359D44106}"/>
              </a:ext>
            </a:extLst>
          </p:cNvPr>
          <p:cNvPicPr>
            <a:picLocks noChangeAspect="1"/>
          </p:cNvPicPr>
          <p:nvPr/>
        </p:nvPicPr>
        <p:blipFill>
          <a:blip r:embed="rId4"/>
          <a:stretch>
            <a:fillRect/>
          </a:stretch>
        </p:blipFill>
        <p:spPr>
          <a:xfrm>
            <a:off x="4763588" y="909571"/>
            <a:ext cx="5146766" cy="4654400"/>
          </a:xfrm>
          <a:prstGeom prst="rect">
            <a:avLst/>
          </a:prstGeom>
          <a:effectLst>
            <a:outerShdw blurRad="190500" dist="50800" algn="ctr" rotWithShape="0">
              <a:srgbClr val="000000">
                <a:alpha val="70000"/>
              </a:srgbClr>
            </a:outerShdw>
            <a:softEdge rad="31750"/>
          </a:effectLst>
        </p:spPr>
      </p:pic>
      <p:sp>
        <p:nvSpPr>
          <p:cNvPr id="15" name="textruta 14">
            <a:extLst>
              <a:ext uri="{FF2B5EF4-FFF2-40B4-BE49-F238E27FC236}">
                <a16:creationId xmlns:a16="http://schemas.microsoft.com/office/drawing/2014/main" id="{BC963BA0-2181-4B16-8A8C-944957CCE4D7}"/>
              </a:ext>
            </a:extLst>
          </p:cNvPr>
          <p:cNvSpPr txBox="1"/>
          <p:nvPr/>
        </p:nvSpPr>
        <p:spPr>
          <a:xfrm>
            <a:off x="4355470" y="6021573"/>
            <a:ext cx="2012786" cy="246221"/>
          </a:xfrm>
          <a:prstGeom prst="rect">
            <a:avLst/>
          </a:prstGeom>
          <a:noFill/>
        </p:spPr>
        <p:txBody>
          <a:bodyPr wrap="square" rtlCol="0">
            <a:spAutoFit/>
          </a:bodyPr>
          <a:lstStyle/>
          <a:p>
            <a:r>
              <a:rPr lang="sv-SE" sz="1000" i="1" dirty="0">
                <a:solidFill>
                  <a:schemeClr val="bg1">
                    <a:lumMod val="50000"/>
                  </a:schemeClr>
                </a:solidFill>
              </a:rPr>
              <a:t>Bild: OpenStreetMap</a:t>
            </a:r>
          </a:p>
        </p:txBody>
      </p:sp>
      <p:pic>
        <p:nvPicPr>
          <p:cNvPr id="10" name="Bildobjekt 9">
            <a:extLst>
              <a:ext uri="{FF2B5EF4-FFF2-40B4-BE49-F238E27FC236}">
                <a16:creationId xmlns:a16="http://schemas.microsoft.com/office/drawing/2014/main" id="{C108FE16-59FF-4EF8-8370-C41D064DFB5E}"/>
              </a:ext>
            </a:extLst>
          </p:cNvPr>
          <p:cNvPicPr>
            <a:picLocks noChangeAspect="1"/>
          </p:cNvPicPr>
          <p:nvPr/>
        </p:nvPicPr>
        <p:blipFill>
          <a:blip r:embed="rId5"/>
          <a:stretch>
            <a:fillRect/>
          </a:stretch>
        </p:blipFill>
        <p:spPr>
          <a:xfrm>
            <a:off x="5754065" y="1246675"/>
            <a:ext cx="5146766" cy="4990092"/>
          </a:xfrm>
          <a:prstGeom prst="rect">
            <a:avLst/>
          </a:prstGeom>
          <a:effectLst>
            <a:outerShdw blurRad="190500" dist="50800" algn="ctr" rotWithShape="0">
              <a:srgbClr val="000000">
                <a:alpha val="70000"/>
              </a:srgbClr>
            </a:outerShdw>
            <a:softEdge rad="31750"/>
          </a:effectLst>
        </p:spPr>
      </p:pic>
    </p:spTree>
    <p:extLst>
      <p:ext uri="{BB962C8B-B14F-4D97-AF65-F5344CB8AC3E}">
        <p14:creationId xmlns:p14="http://schemas.microsoft.com/office/powerpoint/2010/main" val="15084885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C66A6F16-77ED-43ED-952A-C64A6E900092}"/>
              </a:ext>
            </a:extLst>
          </p:cNvPr>
          <p:cNvSpPr txBox="1"/>
          <p:nvPr/>
        </p:nvSpPr>
        <p:spPr>
          <a:xfrm>
            <a:off x="8569889" y="6355362"/>
            <a:ext cx="3482235" cy="400110"/>
          </a:xfrm>
          <a:prstGeom prst="rect">
            <a:avLst/>
          </a:prstGeom>
          <a:noFill/>
        </p:spPr>
        <p:txBody>
          <a:bodyPr wrap="square" rtlCol="0">
            <a:spAutoFit/>
          </a:bodyPr>
          <a:lstStyle/>
          <a:p>
            <a:pPr algn="r"/>
            <a:r>
              <a:rPr lang="sv-SE" sz="2000" dirty="0">
                <a:hlinkClick r:id="rId3"/>
              </a:rPr>
              <a:t>indatastod@trafikverket.se</a:t>
            </a:r>
            <a:endParaRPr lang="sv-SE" dirty="0"/>
          </a:p>
        </p:txBody>
      </p:sp>
      <p:sp>
        <p:nvSpPr>
          <p:cNvPr id="7" name="textruta 6">
            <a:extLst>
              <a:ext uri="{FF2B5EF4-FFF2-40B4-BE49-F238E27FC236}">
                <a16:creationId xmlns:a16="http://schemas.microsoft.com/office/drawing/2014/main" id="{97DB6F78-0D77-4516-98B8-AFDC4A353E74}"/>
              </a:ext>
            </a:extLst>
          </p:cNvPr>
          <p:cNvSpPr txBox="1"/>
          <p:nvPr/>
        </p:nvSpPr>
        <p:spPr>
          <a:xfrm>
            <a:off x="0" y="6380282"/>
            <a:ext cx="3782861" cy="400110"/>
          </a:xfrm>
          <a:prstGeom prst="rect">
            <a:avLst/>
          </a:prstGeom>
          <a:noFill/>
        </p:spPr>
        <p:txBody>
          <a:bodyPr wrap="square" rtlCol="0">
            <a:spAutoFit/>
          </a:bodyPr>
          <a:lstStyle/>
          <a:p>
            <a:r>
              <a:rPr lang="sv-SE" sz="1200" dirty="0">
                <a:solidFill>
                  <a:schemeClr val="tx1">
                    <a:lumMod val="65000"/>
                    <a:lumOff val="35000"/>
                  </a:schemeClr>
                </a:solidFill>
              </a:rPr>
              <a:t>April 2026</a:t>
            </a:r>
          </a:p>
          <a:p>
            <a:r>
              <a:rPr lang="sv-SE" sz="800" dirty="0" err="1">
                <a:solidFill>
                  <a:schemeClr val="tx1">
                    <a:lumMod val="65000"/>
                    <a:lumOff val="35000"/>
                  </a:schemeClr>
                </a:solidFill>
              </a:rPr>
              <a:t>Konfidentialitetsnivå</a:t>
            </a:r>
            <a:r>
              <a:rPr lang="sv-SE" sz="800" dirty="0">
                <a:solidFill>
                  <a:schemeClr val="tx1">
                    <a:lumMod val="65000"/>
                    <a:lumOff val="35000"/>
                  </a:schemeClr>
                </a:solidFill>
              </a:rPr>
              <a:t>: 1 – Ej känsligt</a:t>
            </a:r>
          </a:p>
        </p:txBody>
      </p:sp>
      <p:sp>
        <p:nvSpPr>
          <p:cNvPr id="8" name="Rubrik 6">
            <a:extLst>
              <a:ext uri="{FF2B5EF4-FFF2-40B4-BE49-F238E27FC236}">
                <a16:creationId xmlns:a16="http://schemas.microsoft.com/office/drawing/2014/main" id="{3281516C-1F3D-45BA-936D-6B3921AB4476}"/>
              </a:ext>
            </a:extLst>
          </p:cNvPr>
          <p:cNvSpPr txBox="1">
            <a:spLocks/>
          </p:cNvSpPr>
          <p:nvPr/>
        </p:nvSpPr>
        <p:spPr>
          <a:xfrm>
            <a:off x="886220" y="860178"/>
            <a:ext cx="9733597" cy="615095"/>
          </a:xfrm>
          <a:prstGeom prst="rect">
            <a:avLst/>
          </a:prstGeom>
        </p:spPr>
        <p:txBody>
          <a:bodyPr>
            <a:noAutofit/>
          </a:bodyPr>
          <a:lstStyle>
            <a:lvl1pPr algn="ctr" defTabSz="457138" rtl="0" eaLnBrk="0" fontAlgn="base" hangingPunct="0">
              <a:spcBef>
                <a:spcPct val="0"/>
              </a:spcBef>
              <a:spcAft>
                <a:spcPct val="0"/>
              </a:spcAft>
              <a:defRPr sz="4800" b="1" kern="1200" baseline="0">
                <a:solidFill>
                  <a:srgbClr val="E27F00"/>
                </a:solidFill>
                <a:latin typeface="Bell Gothic Black"/>
                <a:ea typeface="ＭＳ Ｐゴシック" pitchFamily="31" charset="-128"/>
                <a:cs typeface="Bell Gothic Black"/>
              </a:defRPr>
            </a:lvl1pPr>
            <a:lvl2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fontAlgn="base">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fontAlgn="base">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fontAlgn="base">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fontAlgn="base">
              <a:spcBef>
                <a:spcPct val="0"/>
              </a:spcBef>
              <a:spcAft>
                <a:spcPct val="0"/>
              </a:spcAft>
              <a:defRPr sz="4400">
                <a:solidFill>
                  <a:schemeClr val="tx1"/>
                </a:solidFill>
                <a:latin typeface="Calibri" pitchFamily="31" charset="0"/>
                <a:ea typeface="ＭＳ Ｐゴシック" pitchFamily="31" charset="-128"/>
              </a:defRPr>
            </a:lvl9pPr>
          </a:lstStyle>
          <a:p>
            <a:pPr algn="l"/>
            <a:r>
              <a:rPr lang="sv-SE" sz="1800">
                <a:latin typeface="Arial" panose="020B0604020202020204" pitchFamily="34" charset="0"/>
                <a:cs typeface="Arial" panose="020B0604020202020204" pitchFamily="34" charset="0"/>
              </a:rPr>
              <a:t>Webbinarie april 2026</a:t>
            </a:r>
            <a:endParaRPr lang="sv-SE" sz="1800" dirty="0">
              <a:latin typeface="Arial" panose="020B0604020202020204" pitchFamily="34" charset="0"/>
              <a:cs typeface="Arial" panose="020B0604020202020204" pitchFamily="34" charset="0"/>
            </a:endParaRPr>
          </a:p>
        </p:txBody>
      </p:sp>
      <p:sp>
        <p:nvSpPr>
          <p:cNvPr id="9" name="textruta 8">
            <a:extLst>
              <a:ext uri="{FF2B5EF4-FFF2-40B4-BE49-F238E27FC236}">
                <a16:creationId xmlns:a16="http://schemas.microsoft.com/office/drawing/2014/main" id="{32AC5FFD-ABE9-4FD1-BEF5-799486F18AF5}"/>
              </a:ext>
            </a:extLst>
          </p:cNvPr>
          <p:cNvSpPr txBox="1"/>
          <p:nvPr/>
        </p:nvSpPr>
        <p:spPr>
          <a:xfrm>
            <a:off x="858873" y="1572592"/>
            <a:ext cx="9554335" cy="461665"/>
          </a:xfrm>
          <a:prstGeom prst="rect">
            <a:avLst/>
          </a:prstGeom>
          <a:noFill/>
          <a:effectLst>
            <a:glow rad="63500">
              <a:schemeClr val="accent3">
                <a:satMod val="175000"/>
                <a:alpha val="40000"/>
              </a:schemeClr>
            </a:glow>
          </a:effectLst>
        </p:spPr>
        <p:txBody>
          <a:bodyPr wrap="square" rtlCol="0">
            <a:spAutoFit/>
          </a:bodyPr>
          <a:lstStyle/>
          <a:p>
            <a:r>
              <a:rPr lang="sv-SE" sz="2400" b="1" dirty="0"/>
              <a:t>Cykelvägskategorier</a:t>
            </a:r>
            <a:endParaRPr lang="sv-SE" sz="2800" b="1" dirty="0"/>
          </a:p>
        </p:txBody>
      </p:sp>
      <p:sp>
        <p:nvSpPr>
          <p:cNvPr id="12" name="Rektangel: rundade hörn 11">
            <a:extLst>
              <a:ext uri="{FF2B5EF4-FFF2-40B4-BE49-F238E27FC236}">
                <a16:creationId xmlns:a16="http://schemas.microsoft.com/office/drawing/2014/main" id="{930D568E-9442-45C7-B798-E4948A8182BC}"/>
              </a:ext>
            </a:extLst>
          </p:cNvPr>
          <p:cNvSpPr/>
          <p:nvPr/>
        </p:nvSpPr>
        <p:spPr>
          <a:xfrm>
            <a:off x="441158" y="3552048"/>
            <a:ext cx="1702856" cy="855134"/>
          </a:xfrm>
          <a:prstGeom prst="roundRect">
            <a:avLst/>
          </a:prstGeom>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dirty="0">
                <a:solidFill>
                  <a:srgbClr val="6C0000"/>
                </a:solidFill>
                <a:latin typeface="Arial" panose="020B0604020202020204" pitchFamily="34" charset="0"/>
                <a:cs typeface="Arial" panose="020B0604020202020204" pitchFamily="34" charset="0"/>
              </a:rPr>
              <a:t>Referenslänk</a:t>
            </a:r>
          </a:p>
        </p:txBody>
      </p:sp>
      <p:sp>
        <p:nvSpPr>
          <p:cNvPr id="13" name="Rektangel: rundade hörn 12">
            <a:extLst>
              <a:ext uri="{FF2B5EF4-FFF2-40B4-BE49-F238E27FC236}">
                <a16:creationId xmlns:a16="http://schemas.microsoft.com/office/drawing/2014/main" id="{08BF2D31-9CFA-40B6-883E-13FBB7FC160E}"/>
              </a:ext>
            </a:extLst>
          </p:cNvPr>
          <p:cNvSpPr/>
          <p:nvPr/>
        </p:nvSpPr>
        <p:spPr>
          <a:xfrm>
            <a:off x="2811625" y="2450819"/>
            <a:ext cx="1638794" cy="855133"/>
          </a:xfrm>
          <a:prstGeom prst="roundRect">
            <a:avLst/>
          </a:prstGeom>
          <a:solidFill>
            <a:srgbClr val="FF7C80"/>
          </a:solidFill>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dirty="0">
                <a:solidFill>
                  <a:srgbClr val="6C0000"/>
                </a:solidFill>
                <a:latin typeface="Arial" panose="020B0604020202020204" pitchFamily="34" charset="0"/>
                <a:cs typeface="Arial" panose="020B0604020202020204" pitchFamily="34" charset="0"/>
              </a:rPr>
              <a:t>Vägtrafiknät bil</a:t>
            </a:r>
          </a:p>
        </p:txBody>
      </p:sp>
      <p:sp>
        <p:nvSpPr>
          <p:cNvPr id="14" name="Rektangel: rundade hörn 13">
            <a:extLst>
              <a:ext uri="{FF2B5EF4-FFF2-40B4-BE49-F238E27FC236}">
                <a16:creationId xmlns:a16="http://schemas.microsoft.com/office/drawing/2014/main" id="{EC4CC3AC-00D7-4F0A-9B43-FF30DC679641}"/>
              </a:ext>
            </a:extLst>
          </p:cNvPr>
          <p:cNvSpPr/>
          <p:nvPr/>
        </p:nvSpPr>
        <p:spPr>
          <a:xfrm>
            <a:off x="2811625" y="3552048"/>
            <a:ext cx="1638794" cy="855133"/>
          </a:xfrm>
          <a:prstGeom prst="roundRect">
            <a:avLst/>
          </a:prstGeom>
          <a:solidFill>
            <a:srgbClr val="77D795"/>
          </a:solidFill>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b="1" dirty="0">
                <a:solidFill>
                  <a:srgbClr val="6C0000"/>
                </a:solidFill>
                <a:latin typeface="Arial" panose="020B0604020202020204" pitchFamily="34" charset="0"/>
                <a:cs typeface="Arial" panose="020B0604020202020204" pitchFamily="34" charset="0"/>
              </a:rPr>
              <a:t>Vägtrafiknät cykel </a:t>
            </a:r>
          </a:p>
        </p:txBody>
      </p:sp>
      <p:sp>
        <p:nvSpPr>
          <p:cNvPr id="15" name="Rektangel: rundade hörn 14">
            <a:extLst>
              <a:ext uri="{FF2B5EF4-FFF2-40B4-BE49-F238E27FC236}">
                <a16:creationId xmlns:a16="http://schemas.microsoft.com/office/drawing/2014/main" id="{8A17FB0C-D4FA-4773-B5A4-FF7E810D7E5E}"/>
              </a:ext>
            </a:extLst>
          </p:cNvPr>
          <p:cNvSpPr/>
          <p:nvPr/>
        </p:nvSpPr>
        <p:spPr>
          <a:xfrm>
            <a:off x="2811625" y="4653277"/>
            <a:ext cx="1638794" cy="855133"/>
          </a:xfrm>
          <a:prstGeom prst="roundRect">
            <a:avLst/>
          </a:prstGeom>
          <a:solidFill>
            <a:srgbClr val="00B0F0"/>
          </a:solidFill>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dirty="0">
                <a:solidFill>
                  <a:srgbClr val="6C0000"/>
                </a:solidFill>
                <a:latin typeface="Arial" panose="020B0604020202020204" pitchFamily="34" charset="0"/>
                <a:cs typeface="Arial" panose="020B0604020202020204" pitchFamily="34" charset="0"/>
              </a:rPr>
              <a:t>Vägtrafiknät gång </a:t>
            </a:r>
          </a:p>
        </p:txBody>
      </p:sp>
      <p:sp>
        <p:nvSpPr>
          <p:cNvPr id="16" name="Rektangel: rundade hörn 15">
            <a:extLst>
              <a:ext uri="{FF2B5EF4-FFF2-40B4-BE49-F238E27FC236}">
                <a16:creationId xmlns:a16="http://schemas.microsoft.com/office/drawing/2014/main" id="{CD6DC70C-CA74-4C66-A52D-AD43AEC48371}"/>
              </a:ext>
            </a:extLst>
          </p:cNvPr>
          <p:cNvSpPr/>
          <p:nvPr/>
        </p:nvSpPr>
        <p:spPr>
          <a:xfrm>
            <a:off x="5548582" y="2845098"/>
            <a:ext cx="2127913" cy="563314"/>
          </a:xfrm>
          <a:prstGeom prst="roundRect">
            <a:avLst/>
          </a:prstGeom>
          <a:solidFill>
            <a:srgbClr val="FFFF00"/>
          </a:solidFill>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dirty="0">
                <a:solidFill>
                  <a:srgbClr val="6C0000"/>
                </a:solidFill>
                <a:latin typeface="Arial" panose="020B0604020202020204" pitchFamily="34" charset="0"/>
                <a:cs typeface="Arial" panose="020B0604020202020204" pitchFamily="34" charset="0"/>
              </a:rPr>
              <a:t>Cykelvägskategorier</a:t>
            </a:r>
          </a:p>
        </p:txBody>
      </p:sp>
      <p:sp>
        <p:nvSpPr>
          <p:cNvPr id="17" name="Rektangel: rundade hörn 16">
            <a:extLst>
              <a:ext uri="{FF2B5EF4-FFF2-40B4-BE49-F238E27FC236}">
                <a16:creationId xmlns:a16="http://schemas.microsoft.com/office/drawing/2014/main" id="{492FBE2E-A376-48E4-B8C1-6D312CB86AB4}"/>
              </a:ext>
            </a:extLst>
          </p:cNvPr>
          <p:cNvSpPr/>
          <p:nvPr/>
        </p:nvSpPr>
        <p:spPr>
          <a:xfrm>
            <a:off x="5548582" y="1969377"/>
            <a:ext cx="2127913" cy="586175"/>
          </a:xfrm>
          <a:prstGeom prst="roundRect">
            <a:avLst/>
          </a:prstGeom>
          <a:solidFill>
            <a:srgbClr val="FFFF00"/>
          </a:solidFill>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dirty="0">
                <a:solidFill>
                  <a:srgbClr val="6C0000"/>
                </a:solidFill>
                <a:latin typeface="Arial" panose="020B0604020202020204" pitchFamily="34" charset="0"/>
                <a:cs typeface="Arial" panose="020B0604020202020204" pitchFamily="34" charset="0"/>
              </a:rPr>
              <a:t>GCM-vägtyp</a:t>
            </a:r>
          </a:p>
        </p:txBody>
      </p:sp>
      <p:sp>
        <p:nvSpPr>
          <p:cNvPr id="18" name="Rektangel: rundade hörn 17">
            <a:extLst>
              <a:ext uri="{FF2B5EF4-FFF2-40B4-BE49-F238E27FC236}">
                <a16:creationId xmlns:a16="http://schemas.microsoft.com/office/drawing/2014/main" id="{4558D511-BE6B-4460-BD02-F897B5E9D168}"/>
              </a:ext>
            </a:extLst>
          </p:cNvPr>
          <p:cNvSpPr/>
          <p:nvPr/>
        </p:nvSpPr>
        <p:spPr>
          <a:xfrm>
            <a:off x="5548582" y="3697958"/>
            <a:ext cx="2127913" cy="563314"/>
          </a:xfrm>
          <a:prstGeom prst="roundRect">
            <a:avLst/>
          </a:prstGeom>
          <a:solidFill>
            <a:srgbClr val="FFFF00"/>
          </a:solidFill>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a:solidFill>
                  <a:srgbClr val="6C0000"/>
                </a:solidFill>
                <a:latin typeface="Arial" panose="020B0604020202020204" pitchFamily="34" charset="0"/>
                <a:cs typeface="Arial" panose="020B0604020202020204" pitchFamily="34" charset="0"/>
              </a:rPr>
              <a:t>Turismcykelled</a:t>
            </a:r>
          </a:p>
        </p:txBody>
      </p:sp>
      <p:sp>
        <p:nvSpPr>
          <p:cNvPr id="20" name="Rektangel: rundade hörn 19">
            <a:extLst>
              <a:ext uri="{FF2B5EF4-FFF2-40B4-BE49-F238E27FC236}">
                <a16:creationId xmlns:a16="http://schemas.microsoft.com/office/drawing/2014/main" id="{A32E43C6-FA9E-4AAB-B243-617FB9A1D454}"/>
              </a:ext>
            </a:extLst>
          </p:cNvPr>
          <p:cNvSpPr/>
          <p:nvPr/>
        </p:nvSpPr>
        <p:spPr>
          <a:xfrm>
            <a:off x="5548582" y="4550818"/>
            <a:ext cx="2127913" cy="563314"/>
          </a:xfrm>
          <a:prstGeom prst="roundRect">
            <a:avLst/>
          </a:prstGeom>
          <a:solidFill>
            <a:srgbClr val="FFFF00"/>
          </a:solidFill>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a:solidFill>
                  <a:srgbClr val="6C0000"/>
                </a:solidFill>
                <a:latin typeface="Arial" panose="020B0604020202020204" pitchFamily="34" charset="0"/>
                <a:cs typeface="Arial" panose="020B0604020202020204" pitchFamily="34" charset="0"/>
              </a:rPr>
              <a:t>GCM-separation</a:t>
            </a:r>
          </a:p>
        </p:txBody>
      </p:sp>
      <p:sp>
        <p:nvSpPr>
          <p:cNvPr id="21" name="Rektangel: rundade hörn 20">
            <a:extLst>
              <a:ext uri="{FF2B5EF4-FFF2-40B4-BE49-F238E27FC236}">
                <a16:creationId xmlns:a16="http://schemas.microsoft.com/office/drawing/2014/main" id="{CC2E58A7-0F2D-4ACA-923C-101FB2345992}"/>
              </a:ext>
            </a:extLst>
          </p:cNvPr>
          <p:cNvSpPr/>
          <p:nvPr/>
        </p:nvSpPr>
        <p:spPr>
          <a:xfrm>
            <a:off x="5548582" y="5403678"/>
            <a:ext cx="2127913" cy="563314"/>
          </a:xfrm>
          <a:prstGeom prst="roundRect">
            <a:avLst/>
          </a:prstGeom>
          <a:solidFill>
            <a:srgbClr val="FFFF00"/>
          </a:solidFill>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a:solidFill>
                  <a:srgbClr val="6C0000"/>
                </a:solidFill>
                <a:latin typeface="Arial" panose="020B0604020202020204" pitchFamily="34" charset="0"/>
                <a:cs typeface="Arial" panose="020B0604020202020204" pitchFamily="34" charset="0"/>
              </a:rPr>
              <a:t>GCM-belyst</a:t>
            </a:r>
          </a:p>
        </p:txBody>
      </p:sp>
      <p:cxnSp>
        <p:nvCxnSpPr>
          <p:cNvPr id="23" name="Rak pilkoppling 22">
            <a:extLst>
              <a:ext uri="{FF2B5EF4-FFF2-40B4-BE49-F238E27FC236}">
                <a16:creationId xmlns:a16="http://schemas.microsoft.com/office/drawing/2014/main" id="{6058CBEF-D4F4-4A1A-9D26-38865B6FF0E0}"/>
              </a:ext>
            </a:extLst>
          </p:cNvPr>
          <p:cNvCxnSpPr>
            <a:cxnSpLocks/>
            <a:stCxn id="12" idx="3"/>
            <a:endCxn id="14" idx="1"/>
          </p:cNvCxnSpPr>
          <p:nvPr/>
        </p:nvCxnSpPr>
        <p:spPr>
          <a:xfrm>
            <a:off x="2144014" y="3979615"/>
            <a:ext cx="66761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Rak pilkoppling 23">
            <a:extLst>
              <a:ext uri="{FF2B5EF4-FFF2-40B4-BE49-F238E27FC236}">
                <a16:creationId xmlns:a16="http://schemas.microsoft.com/office/drawing/2014/main" id="{69E222FB-29BF-4DBD-B6CF-0479916958E3}"/>
              </a:ext>
            </a:extLst>
          </p:cNvPr>
          <p:cNvCxnSpPr>
            <a:cxnSpLocks/>
            <a:stCxn id="12" idx="3"/>
            <a:endCxn id="13" idx="1"/>
          </p:cNvCxnSpPr>
          <p:nvPr/>
        </p:nvCxnSpPr>
        <p:spPr>
          <a:xfrm flipV="1">
            <a:off x="2144014" y="2878386"/>
            <a:ext cx="667611" cy="11012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Rak pilkoppling 26">
            <a:extLst>
              <a:ext uri="{FF2B5EF4-FFF2-40B4-BE49-F238E27FC236}">
                <a16:creationId xmlns:a16="http://schemas.microsoft.com/office/drawing/2014/main" id="{5E0740B7-9764-4D80-A797-F883F20DAD75}"/>
              </a:ext>
            </a:extLst>
          </p:cNvPr>
          <p:cNvCxnSpPr>
            <a:cxnSpLocks/>
            <a:stCxn id="12" idx="3"/>
            <a:endCxn id="15" idx="1"/>
          </p:cNvCxnSpPr>
          <p:nvPr/>
        </p:nvCxnSpPr>
        <p:spPr>
          <a:xfrm>
            <a:off x="2144014" y="3979615"/>
            <a:ext cx="667611" cy="11012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Rak pilkoppling 29">
            <a:extLst>
              <a:ext uri="{FF2B5EF4-FFF2-40B4-BE49-F238E27FC236}">
                <a16:creationId xmlns:a16="http://schemas.microsoft.com/office/drawing/2014/main" id="{DB590DF3-57AA-430D-B2C7-4252AF3BA8F7}"/>
              </a:ext>
            </a:extLst>
          </p:cNvPr>
          <p:cNvCxnSpPr>
            <a:cxnSpLocks/>
            <a:stCxn id="14" idx="3"/>
            <a:endCxn id="21" idx="1"/>
          </p:cNvCxnSpPr>
          <p:nvPr/>
        </p:nvCxnSpPr>
        <p:spPr>
          <a:xfrm>
            <a:off x="4450419" y="3979615"/>
            <a:ext cx="1098163" cy="17057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Rak pilkoppling 32">
            <a:extLst>
              <a:ext uri="{FF2B5EF4-FFF2-40B4-BE49-F238E27FC236}">
                <a16:creationId xmlns:a16="http://schemas.microsoft.com/office/drawing/2014/main" id="{6D31B988-04F0-425C-98FF-7B171481AFD5}"/>
              </a:ext>
            </a:extLst>
          </p:cNvPr>
          <p:cNvCxnSpPr>
            <a:cxnSpLocks/>
            <a:stCxn id="14" idx="3"/>
            <a:endCxn id="20" idx="1"/>
          </p:cNvCxnSpPr>
          <p:nvPr/>
        </p:nvCxnSpPr>
        <p:spPr>
          <a:xfrm>
            <a:off x="4450419" y="3979615"/>
            <a:ext cx="1098163" cy="8528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6" name="Rak pilkoppling 35">
            <a:extLst>
              <a:ext uri="{FF2B5EF4-FFF2-40B4-BE49-F238E27FC236}">
                <a16:creationId xmlns:a16="http://schemas.microsoft.com/office/drawing/2014/main" id="{5D180C7C-303B-4E06-8819-4D51C4C005F3}"/>
              </a:ext>
            </a:extLst>
          </p:cNvPr>
          <p:cNvCxnSpPr>
            <a:cxnSpLocks/>
            <a:stCxn id="14" idx="3"/>
            <a:endCxn id="18" idx="1"/>
          </p:cNvCxnSpPr>
          <p:nvPr/>
        </p:nvCxnSpPr>
        <p:spPr>
          <a:xfrm>
            <a:off x="4450419" y="3979615"/>
            <a:ext cx="109816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9" name="Rak pilkoppling 38">
            <a:extLst>
              <a:ext uri="{FF2B5EF4-FFF2-40B4-BE49-F238E27FC236}">
                <a16:creationId xmlns:a16="http://schemas.microsoft.com/office/drawing/2014/main" id="{B7D7A5FC-8E2A-4D0E-8389-D72FEF0D2608}"/>
              </a:ext>
            </a:extLst>
          </p:cNvPr>
          <p:cNvCxnSpPr>
            <a:cxnSpLocks/>
            <a:stCxn id="14" idx="3"/>
            <a:endCxn id="16" idx="1"/>
          </p:cNvCxnSpPr>
          <p:nvPr/>
        </p:nvCxnSpPr>
        <p:spPr>
          <a:xfrm flipV="1">
            <a:off x="4450419" y="3126755"/>
            <a:ext cx="1098163" cy="8528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2" name="Rak pilkoppling 41">
            <a:extLst>
              <a:ext uri="{FF2B5EF4-FFF2-40B4-BE49-F238E27FC236}">
                <a16:creationId xmlns:a16="http://schemas.microsoft.com/office/drawing/2014/main" id="{BBF3B9A1-5E40-4255-91ED-2CF02D52D0A1}"/>
              </a:ext>
            </a:extLst>
          </p:cNvPr>
          <p:cNvCxnSpPr>
            <a:cxnSpLocks/>
            <a:stCxn id="14" idx="3"/>
            <a:endCxn id="17" idx="1"/>
          </p:cNvCxnSpPr>
          <p:nvPr/>
        </p:nvCxnSpPr>
        <p:spPr>
          <a:xfrm flipV="1">
            <a:off x="4450419" y="2262465"/>
            <a:ext cx="1098163" cy="17171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1" name="Ellips 70">
            <a:extLst>
              <a:ext uri="{FF2B5EF4-FFF2-40B4-BE49-F238E27FC236}">
                <a16:creationId xmlns:a16="http://schemas.microsoft.com/office/drawing/2014/main" id="{6BB49E90-CED3-4DE2-9A05-7013492B056B}"/>
              </a:ext>
            </a:extLst>
          </p:cNvPr>
          <p:cNvSpPr/>
          <p:nvPr/>
        </p:nvSpPr>
        <p:spPr>
          <a:xfrm>
            <a:off x="5382126" y="2563441"/>
            <a:ext cx="2502569" cy="112662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3" name="textruta 72">
            <a:extLst>
              <a:ext uri="{FF2B5EF4-FFF2-40B4-BE49-F238E27FC236}">
                <a16:creationId xmlns:a16="http://schemas.microsoft.com/office/drawing/2014/main" id="{69B6B611-5527-452F-B731-CA4C0CB415B8}"/>
              </a:ext>
            </a:extLst>
          </p:cNvPr>
          <p:cNvSpPr txBox="1"/>
          <p:nvPr/>
        </p:nvSpPr>
        <p:spPr>
          <a:xfrm>
            <a:off x="8438146" y="1978817"/>
            <a:ext cx="3073225" cy="1759008"/>
          </a:xfrm>
          <a:prstGeom prst="rect">
            <a:avLst/>
          </a:prstGeom>
          <a:noFill/>
        </p:spPr>
        <p:txBody>
          <a:bodyPr wrap="square">
            <a:spAutoFit/>
          </a:bodyPr>
          <a:lstStyle/>
          <a:p>
            <a:pPr>
              <a:lnSpc>
                <a:spcPct val="150000"/>
              </a:lnSpc>
            </a:pPr>
            <a:r>
              <a:rPr lang="sv-SE" sz="1050" i="1" dirty="0"/>
              <a:t>”Dataprodukten Cykelvägskategorier visar indelningen av cykelvägar utifrån deras förbindelsefunktion. Cykelvägskategorier finns på cykelnätet och kan finnas på bilnätet. Produkten innehåller data om tre förbindelsekategorier samt primär funktion och om en cykelväg är en kvarterscykelväg.”</a:t>
            </a:r>
          </a:p>
        </p:txBody>
      </p:sp>
      <p:cxnSp>
        <p:nvCxnSpPr>
          <p:cNvPr id="74" name="Rak pilkoppling 73">
            <a:extLst>
              <a:ext uri="{FF2B5EF4-FFF2-40B4-BE49-F238E27FC236}">
                <a16:creationId xmlns:a16="http://schemas.microsoft.com/office/drawing/2014/main" id="{74595F6E-8665-40DF-84EA-5504C662F189}"/>
              </a:ext>
            </a:extLst>
          </p:cNvPr>
          <p:cNvCxnSpPr>
            <a:cxnSpLocks/>
            <a:stCxn id="13" idx="3"/>
            <a:endCxn id="16" idx="1"/>
          </p:cNvCxnSpPr>
          <p:nvPr/>
        </p:nvCxnSpPr>
        <p:spPr>
          <a:xfrm>
            <a:off x="4450419" y="2878386"/>
            <a:ext cx="1098163" cy="248369"/>
          </a:xfrm>
          <a:prstGeom prst="straightConnector1">
            <a:avLst/>
          </a:prstGeom>
          <a:ln>
            <a:solidFill>
              <a:schemeClr val="bg1">
                <a:lumMod val="65000"/>
              </a:schemeClr>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774133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0-#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0-#ppt_w/2"/>
                                          </p:val>
                                        </p:tav>
                                        <p:tav tm="100000">
                                          <p:val>
                                            <p:strVal val="#ppt_x"/>
                                          </p:val>
                                        </p:tav>
                                      </p:tavLst>
                                    </p:anim>
                                    <p:anim calcmode="lin" valueType="num">
                                      <p:cBhvr additive="base">
                                        <p:cTn id="12" dur="75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0-#ppt_w/2"/>
                                          </p:val>
                                        </p:tav>
                                        <p:tav tm="100000">
                                          <p:val>
                                            <p:strVal val="#ppt_x"/>
                                          </p:val>
                                        </p:tav>
                                      </p:tavLst>
                                    </p:anim>
                                    <p:anim calcmode="lin" valueType="num">
                                      <p:cBhvr additive="base">
                                        <p:cTn id="20" dur="75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750" fill="hold"/>
                                        <p:tgtEl>
                                          <p:spTgt spid="14"/>
                                        </p:tgtEl>
                                        <p:attrNameLst>
                                          <p:attrName>ppt_x</p:attrName>
                                        </p:attrNameLst>
                                      </p:cBhvr>
                                      <p:tavLst>
                                        <p:tav tm="0">
                                          <p:val>
                                            <p:strVal val="0-#ppt_w/2"/>
                                          </p:val>
                                        </p:tav>
                                        <p:tav tm="100000">
                                          <p:val>
                                            <p:strVal val="#ppt_x"/>
                                          </p:val>
                                        </p:tav>
                                      </p:tavLst>
                                    </p:anim>
                                    <p:anim calcmode="lin" valueType="num">
                                      <p:cBhvr additive="base">
                                        <p:cTn id="24" dur="75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750" fill="hold"/>
                                        <p:tgtEl>
                                          <p:spTgt spid="15"/>
                                        </p:tgtEl>
                                        <p:attrNameLst>
                                          <p:attrName>ppt_x</p:attrName>
                                        </p:attrNameLst>
                                      </p:cBhvr>
                                      <p:tavLst>
                                        <p:tav tm="0">
                                          <p:val>
                                            <p:strVal val="0-#ppt_w/2"/>
                                          </p:val>
                                        </p:tav>
                                        <p:tav tm="100000">
                                          <p:val>
                                            <p:strVal val="#ppt_x"/>
                                          </p:val>
                                        </p:tav>
                                      </p:tavLst>
                                    </p:anim>
                                    <p:anim calcmode="lin" valueType="num">
                                      <p:cBhvr additive="base">
                                        <p:cTn id="28" dur="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750" fill="hold"/>
                                        <p:tgtEl>
                                          <p:spTgt spid="42"/>
                                        </p:tgtEl>
                                        <p:attrNameLst>
                                          <p:attrName>ppt_x</p:attrName>
                                        </p:attrNameLst>
                                      </p:cBhvr>
                                      <p:tavLst>
                                        <p:tav tm="0">
                                          <p:val>
                                            <p:strVal val="0-#ppt_w/2"/>
                                          </p:val>
                                        </p:tav>
                                        <p:tav tm="100000">
                                          <p:val>
                                            <p:strVal val="#ppt_x"/>
                                          </p:val>
                                        </p:tav>
                                      </p:tavLst>
                                    </p:anim>
                                    <p:anim calcmode="lin" valueType="num">
                                      <p:cBhvr additive="base">
                                        <p:cTn id="34" dur="750" fill="hold"/>
                                        <p:tgtEl>
                                          <p:spTgt spid="42"/>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750" fill="hold"/>
                                        <p:tgtEl>
                                          <p:spTgt spid="39"/>
                                        </p:tgtEl>
                                        <p:attrNameLst>
                                          <p:attrName>ppt_x</p:attrName>
                                        </p:attrNameLst>
                                      </p:cBhvr>
                                      <p:tavLst>
                                        <p:tav tm="0">
                                          <p:val>
                                            <p:strVal val="0-#ppt_w/2"/>
                                          </p:val>
                                        </p:tav>
                                        <p:tav tm="100000">
                                          <p:val>
                                            <p:strVal val="#ppt_x"/>
                                          </p:val>
                                        </p:tav>
                                      </p:tavLst>
                                    </p:anim>
                                    <p:anim calcmode="lin" valueType="num">
                                      <p:cBhvr additive="base">
                                        <p:cTn id="38" dur="750" fill="hold"/>
                                        <p:tgtEl>
                                          <p:spTgt spid="39"/>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750" fill="hold"/>
                                        <p:tgtEl>
                                          <p:spTgt spid="36"/>
                                        </p:tgtEl>
                                        <p:attrNameLst>
                                          <p:attrName>ppt_x</p:attrName>
                                        </p:attrNameLst>
                                      </p:cBhvr>
                                      <p:tavLst>
                                        <p:tav tm="0">
                                          <p:val>
                                            <p:strVal val="0-#ppt_w/2"/>
                                          </p:val>
                                        </p:tav>
                                        <p:tav tm="100000">
                                          <p:val>
                                            <p:strVal val="#ppt_x"/>
                                          </p:val>
                                        </p:tav>
                                      </p:tavLst>
                                    </p:anim>
                                    <p:anim calcmode="lin" valueType="num">
                                      <p:cBhvr additive="base">
                                        <p:cTn id="42" dur="750" fill="hold"/>
                                        <p:tgtEl>
                                          <p:spTgt spid="36"/>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750" fill="hold"/>
                                        <p:tgtEl>
                                          <p:spTgt spid="33"/>
                                        </p:tgtEl>
                                        <p:attrNameLst>
                                          <p:attrName>ppt_x</p:attrName>
                                        </p:attrNameLst>
                                      </p:cBhvr>
                                      <p:tavLst>
                                        <p:tav tm="0">
                                          <p:val>
                                            <p:strVal val="0-#ppt_w/2"/>
                                          </p:val>
                                        </p:tav>
                                        <p:tav tm="100000">
                                          <p:val>
                                            <p:strVal val="#ppt_x"/>
                                          </p:val>
                                        </p:tav>
                                      </p:tavLst>
                                    </p:anim>
                                    <p:anim calcmode="lin" valueType="num">
                                      <p:cBhvr additive="base">
                                        <p:cTn id="46" dur="75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750" fill="hold"/>
                                        <p:tgtEl>
                                          <p:spTgt spid="30"/>
                                        </p:tgtEl>
                                        <p:attrNameLst>
                                          <p:attrName>ppt_x</p:attrName>
                                        </p:attrNameLst>
                                      </p:cBhvr>
                                      <p:tavLst>
                                        <p:tav tm="0">
                                          <p:val>
                                            <p:strVal val="0-#ppt_w/2"/>
                                          </p:val>
                                        </p:tav>
                                        <p:tav tm="100000">
                                          <p:val>
                                            <p:strVal val="#ppt_x"/>
                                          </p:val>
                                        </p:tav>
                                      </p:tavLst>
                                    </p:anim>
                                    <p:anim calcmode="lin" valueType="num">
                                      <p:cBhvr additive="base">
                                        <p:cTn id="50" dur="750" fill="hold"/>
                                        <p:tgtEl>
                                          <p:spTgt spid="30"/>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750" fill="hold"/>
                                        <p:tgtEl>
                                          <p:spTgt spid="17"/>
                                        </p:tgtEl>
                                        <p:attrNameLst>
                                          <p:attrName>ppt_x</p:attrName>
                                        </p:attrNameLst>
                                      </p:cBhvr>
                                      <p:tavLst>
                                        <p:tav tm="0">
                                          <p:val>
                                            <p:strVal val="0-#ppt_w/2"/>
                                          </p:val>
                                        </p:tav>
                                        <p:tav tm="100000">
                                          <p:val>
                                            <p:strVal val="#ppt_x"/>
                                          </p:val>
                                        </p:tav>
                                      </p:tavLst>
                                    </p:anim>
                                    <p:anim calcmode="lin" valueType="num">
                                      <p:cBhvr additive="base">
                                        <p:cTn id="54" dur="750" fill="hold"/>
                                        <p:tgtEl>
                                          <p:spTgt spid="17"/>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750" fill="hold"/>
                                        <p:tgtEl>
                                          <p:spTgt spid="16"/>
                                        </p:tgtEl>
                                        <p:attrNameLst>
                                          <p:attrName>ppt_x</p:attrName>
                                        </p:attrNameLst>
                                      </p:cBhvr>
                                      <p:tavLst>
                                        <p:tav tm="0">
                                          <p:val>
                                            <p:strVal val="0-#ppt_w/2"/>
                                          </p:val>
                                        </p:tav>
                                        <p:tav tm="100000">
                                          <p:val>
                                            <p:strVal val="#ppt_x"/>
                                          </p:val>
                                        </p:tav>
                                      </p:tavLst>
                                    </p:anim>
                                    <p:anim calcmode="lin" valueType="num">
                                      <p:cBhvr additive="base">
                                        <p:cTn id="58" dur="750" fill="hold"/>
                                        <p:tgtEl>
                                          <p:spTgt spid="16"/>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750" fill="hold"/>
                                        <p:tgtEl>
                                          <p:spTgt spid="18"/>
                                        </p:tgtEl>
                                        <p:attrNameLst>
                                          <p:attrName>ppt_x</p:attrName>
                                        </p:attrNameLst>
                                      </p:cBhvr>
                                      <p:tavLst>
                                        <p:tav tm="0">
                                          <p:val>
                                            <p:strVal val="0-#ppt_w/2"/>
                                          </p:val>
                                        </p:tav>
                                        <p:tav tm="100000">
                                          <p:val>
                                            <p:strVal val="#ppt_x"/>
                                          </p:val>
                                        </p:tav>
                                      </p:tavLst>
                                    </p:anim>
                                    <p:anim calcmode="lin" valueType="num">
                                      <p:cBhvr additive="base">
                                        <p:cTn id="62" dur="750" fill="hold"/>
                                        <p:tgtEl>
                                          <p:spTgt spid="18"/>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750" fill="hold"/>
                                        <p:tgtEl>
                                          <p:spTgt spid="20"/>
                                        </p:tgtEl>
                                        <p:attrNameLst>
                                          <p:attrName>ppt_x</p:attrName>
                                        </p:attrNameLst>
                                      </p:cBhvr>
                                      <p:tavLst>
                                        <p:tav tm="0">
                                          <p:val>
                                            <p:strVal val="0-#ppt_w/2"/>
                                          </p:val>
                                        </p:tav>
                                        <p:tav tm="100000">
                                          <p:val>
                                            <p:strVal val="#ppt_x"/>
                                          </p:val>
                                        </p:tav>
                                      </p:tavLst>
                                    </p:anim>
                                    <p:anim calcmode="lin" valueType="num">
                                      <p:cBhvr additive="base">
                                        <p:cTn id="66" dur="750" fill="hold"/>
                                        <p:tgtEl>
                                          <p:spTgt spid="20"/>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750" fill="hold"/>
                                        <p:tgtEl>
                                          <p:spTgt spid="21"/>
                                        </p:tgtEl>
                                        <p:attrNameLst>
                                          <p:attrName>ppt_x</p:attrName>
                                        </p:attrNameLst>
                                      </p:cBhvr>
                                      <p:tavLst>
                                        <p:tav tm="0">
                                          <p:val>
                                            <p:strVal val="0-#ppt_w/2"/>
                                          </p:val>
                                        </p:tav>
                                        <p:tav tm="100000">
                                          <p:val>
                                            <p:strVal val="#ppt_x"/>
                                          </p:val>
                                        </p:tav>
                                      </p:tavLst>
                                    </p:anim>
                                    <p:anim calcmode="lin" valueType="num">
                                      <p:cBhvr additive="base">
                                        <p:cTn id="70" dur="75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left)">
                                      <p:cBhvr>
                                        <p:cTn id="75" dur="500"/>
                                        <p:tgtEl>
                                          <p:spTgt spid="71"/>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nodeType="clickEffect">
                                  <p:stCondLst>
                                    <p:cond delay="0"/>
                                  </p:stCondLst>
                                  <p:childTnLst>
                                    <p:set>
                                      <p:cBhvr>
                                        <p:cTn id="79" dur="1" fill="hold">
                                          <p:stCondLst>
                                            <p:cond delay="0"/>
                                          </p:stCondLst>
                                        </p:cTn>
                                        <p:tgtEl>
                                          <p:spTgt spid="74"/>
                                        </p:tgtEl>
                                        <p:attrNameLst>
                                          <p:attrName>style.visibility</p:attrName>
                                        </p:attrNameLst>
                                      </p:cBhvr>
                                      <p:to>
                                        <p:strVal val="visible"/>
                                      </p:to>
                                    </p:set>
                                    <p:animEffect transition="in" filter="circle(in)">
                                      <p:cBhvr>
                                        <p:cTn id="80" dur="2000"/>
                                        <p:tgtEl>
                                          <p:spTgt spid="74"/>
                                        </p:tgtEl>
                                      </p:cBhvr>
                                    </p:animEffect>
                                  </p:childTnLst>
                                </p:cTn>
                              </p:par>
                              <p:par>
                                <p:cTn id="81" presetID="6" presetClass="entr" presetSubtype="16"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circle(in)">
                                      <p:cBhvr>
                                        <p:cTn id="83"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0" grpId="0" animBg="1"/>
      <p:bldP spid="21" grpId="0" animBg="1"/>
      <p:bldP spid="71" grpId="0" animBg="1"/>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C66A6F16-77ED-43ED-952A-C64A6E900092}"/>
              </a:ext>
            </a:extLst>
          </p:cNvPr>
          <p:cNvSpPr txBox="1"/>
          <p:nvPr/>
        </p:nvSpPr>
        <p:spPr>
          <a:xfrm>
            <a:off x="8569889" y="6355362"/>
            <a:ext cx="3482235" cy="400110"/>
          </a:xfrm>
          <a:prstGeom prst="rect">
            <a:avLst/>
          </a:prstGeom>
          <a:noFill/>
        </p:spPr>
        <p:txBody>
          <a:bodyPr wrap="square" rtlCol="0">
            <a:spAutoFit/>
          </a:bodyPr>
          <a:lstStyle/>
          <a:p>
            <a:pPr algn="r"/>
            <a:r>
              <a:rPr lang="sv-SE" sz="2000" dirty="0">
                <a:hlinkClick r:id="rId3"/>
              </a:rPr>
              <a:t>indatastod@trafikverket.se</a:t>
            </a:r>
            <a:endParaRPr lang="sv-SE" dirty="0"/>
          </a:p>
        </p:txBody>
      </p:sp>
      <p:sp>
        <p:nvSpPr>
          <p:cNvPr id="7" name="textruta 6">
            <a:extLst>
              <a:ext uri="{FF2B5EF4-FFF2-40B4-BE49-F238E27FC236}">
                <a16:creationId xmlns:a16="http://schemas.microsoft.com/office/drawing/2014/main" id="{97DB6F78-0D77-4516-98B8-AFDC4A353E74}"/>
              </a:ext>
            </a:extLst>
          </p:cNvPr>
          <p:cNvSpPr txBox="1"/>
          <p:nvPr/>
        </p:nvSpPr>
        <p:spPr>
          <a:xfrm>
            <a:off x="0" y="6380282"/>
            <a:ext cx="3782861" cy="400110"/>
          </a:xfrm>
          <a:prstGeom prst="rect">
            <a:avLst/>
          </a:prstGeom>
          <a:noFill/>
        </p:spPr>
        <p:txBody>
          <a:bodyPr wrap="square" rtlCol="0">
            <a:spAutoFit/>
          </a:bodyPr>
          <a:lstStyle/>
          <a:p>
            <a:r>
              <a:rPr lang="sv-SE" sz="1200" dirty="0">
                <a:solidFill>
                  <a:schemeClr val="tx1">
                    <a:lumMod val="65000"/>
                    <a:lumOff val="35000"/>
                  </a:schemeClr>
                </a:solidFill>
              </a:rPr>
              <a:t>April 2026</a:t>
            </a:r>
          </a:p>
          <a:p>
            <a:r>
              <a:rPr lang="sv-SE" sz="800" dirty="0" err="1">
                <a:solidFill>
                  <a:schemeClr val="tx1">
                    <a:lumMod val="65000"/>
                    <a:lumOff val="35000"/>
                  </a:schemeClr>
                </a:solidFill>
              </a:rPr>
              <a:t>Konfidentialitetsnivå</a:t>
            </a:r>
            <a:r>
              <a:rPr lang="sv-SE" sz="800" dirty="0">
                <a:solidFill>
                  <a:schemeClr val="tx1">
                    <a:lumMod val="65000"/>
                    <a:lumOff val="35000"/>
                  </a:schemeClr>
                </a:solidFill>
              </a:rPr>
              <a:t>: 1 – Ej känsligt</a:t>
            </a:r>
          </a:p>
        </p:txBody>
      </p:sp>
      <p:sp>
        <p:nvSpPr>
          <p:cNvPr id="8" name="Rubrik 6">
            <a:extLst>
              <a:ext uri="{FF2B5EF4-FFF2-40B4-BE49-F238E27FC236}">
                <a16:creationId xmlns:a16="http://schemas.microsoft.com/office/drawing/2014/main" id="{3281516C-1F3D-45BA-936D-6B3921AB4476}"/>
              </a:ext>
            </a:extLst>
          </p:cNvPr>
          <p:cNvSpPr txBox="1">
            <a:spLocks/>
          </p:cNvSpPr>
          <p:nvPr/>
        </p:nvSpPr>
        <p:spPr>
          <a:xfrm>
            <a:off x="886220" y="860178"/>
            <a:ext cx="9733597" cy="615095"/>
          </a:xfrm>
          <a:prstGeom prst="rect">
            <a:avLst/>
          </a:prstGeom>
        </p:spPr>
        <p:txBody>
          <a:bodyPr>
            <a:noAutofit/>
          </a:bodyPr>
          <a:lstStyle>
            <a:lvl1pPr algn="ctr" defTabSz="457138" rtl="0" eaLnBrk="0" fontAlgn="base" hangingPunct="0">
              <a:spcBef>
                <a:spcPct val="0"/>
              </a:spcBef>
              <a:spcAft>
                <a:spcPct val="0"/>
              </a:spcAft>
              <a:defRPr sz="4800" b="1" kern="1200" baseline="0">
                <a:solidFill>
                  <a:srgbClr val="E27F00"/>
                </a:solidFill>
                <a:latin typeface="Bell Gothic Black"/>
                <a:ea typeface="ＭＳ Ｐゴシック" pitchFamily="31" charset="-128"/>
                <a:cs typeface="Bell Gothic Black"/>
              </a:defRPr>
            </a:lvl1pPr>
            <a:lvl2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fontAlgn="base">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fontAlgn="base">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fontAlgn="base">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fontAlgn="base">
              <a:spcBef>
                <a:spcPct val="0"/>
              </a:spcBef>
              <a:spcAft>
                <a:spcPct val="0"/>
              </a:spcAft>
              <a:defRPr sz="4400">
                <a:solidFill>
                  <a:schemeClr val="tx1"/>
                </a:solidFill>
                <a:latin typeface="Calibri" pitchFamily="31" charset="0"/>
                <a:ea typeface="ＭＳ Ｐゴシック" pitchFamily="31" charset="-128"/>
              </a:defRPr>
            </a:lvl9pPr>
          </a:lstStyle>
          <a:p>
            <a:pPr algn="l"/>
            <a:r>
              <a:rPr lang="sv-SE" sz="1800">
                <a:latin typeface="Arial" panose="020B0604020202020204" pitchFamily="34" charset="0"/>
                <a:cs typeface="Arial" panose="020B0604020202020204" pitchFamily="34" charset="0"/>
              </a:rPr>
              <a:t>Webbinarie april 2026</a:t>
            </a:r>
            <a:endParaRPr lang="sv-SE" sz="1800" dirty="0">
              <a:latin typeface="Arial" panose="020B0604020202020204" pitchFamily="34" charset="0"/>
              <a:cs typeface="Arial" panose="020B0604020202020204" pitchFamily="34" charset="0"/>
            </a:endParaRPr>
          </a:p>
        </p:txBody>
      </p:sp>
      <p:sp>
        <p:nvSpPr>
          <p:cNvPr id="9" name="textruta 8">
            <a:extLst>
              <a:ext uri="{FF2B5EF4-FFF2-40B4-BE49-F238E27FC236}">
                <a16:creationId xmlns:a16="http://schemas.microsoft.com/office/drawing/2014/main" id="{32AC5FFD-ABE9-4FD1-BEF5-799486F18AF5}"/>
              </a:ext>
            </a:extLst>
          </p:cNvPr>
          <p:cNvSpPr txBox="1"/>
          <p:nvPr/>
        </p:nvSpPr>
        <p:spPr>
          <a:xfrm>
            <a:off x="858873" y="1572592"/>
            <a:ext cx="9554335" cy="461665"/>
          </a:xfrm>
          <a:prstGeom prst="rect">
            <a:avLst/>
          </a:prstGeom>
          <a:noFill/>
          <a:effectLst>
            <a:glow rad="63500">
              <a:schemeClr val="accent3">
                <a:satMod val="175000"/>
                <a:alpha val="40000"/>
              </a:schemeClr>
            </a:glow>
          </a:effectLst>
        </p:spPr>
        <p:txBody>
          <a:bodyPr wrap="square" rtlCol="0">
            <a:spAutoFit/>
          </a:bodyPr>
          <a:lstStyle/>
          <a:p>
            <a:r>
              <a:rPr lang="sv-SE" sz="2400" b="1" dirty="0"/>
              <a:t>Cykelvägskategorier</a:t>
            </a:r>
            <a:endParaRPr lang="sv-SE" sz="2800" b="1" dirty="0"/>
          </a:p>
        </p:txBody>
      </p:sp>
      <p:sp>
        <p:nvSpPr>
          <p:cNvPr id="12" name="Rektangel: rundade hörn 11">
            <a:extLst>
              <a:ext uri="{FF2B5EF4-FFF2-40B4-BE49-F238E27FC236}">
                <a16:creationId xmlns:a16="http://schemas.microsoft.com/office/drawing/2014/main" id="{930D568E-9442-45C7-B798-E4948A8182BC}"/>
              </a:ext>
            </a:extLst>
          </p:cNvPr>
          <p:cNvSpPr/>
          <p:nvPr/>
        </p:nvSpPr>
        <p:spPr>
          <a:xfrm>
            <a:off x="441158" y="3552048"/>
            <a:ext cx="1702856" cy="855134"/>
          </a:xfrm>
          <a:prstGeom prst="roundRect">
            <a:avLst/>
          </a:prstGeom>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dirty="0">
                <a:solidFill>
                  <a:srgbClr val="6C0000"/>
                </a:solidFill>
                <a:latin typeface="Arial" panose="020B0604020202020204" pitchFamily="34" charset="0"/>
                <a:cs typeface="Arial" panose="020B0604020202020204" pitchFamily="34" charset="0"/>
              </a:rPr>
              <a:t>Referenslänk</a:t>
            </a:r>
          </a:p>
        </p:txBody>
      </p:sp>
      <p:sp>
        <p:nvSpPr>
          <p:cNvPr id="13" name="Rektangel: rundade hörn 12">
            <a:extLst>
              <a:ext uri="{FF2B5EF4-FFF2-40B4-BE49-F238E27FC236}">
                <a16:creationId xmlns:a16="http://schemas.microsoft.com/office/drawing/2014/main" id="{08BF2D31-9CFA-40B6-883E-13FBB7FC160E}"/>
              </a:ext>
            </a:extLst>
          </p:cNvPr>
          <p:cNvSpPr/>
          <p:nvPr/>
        </p:nvSpPr>
        <p:spPr>
          <a:xfrm>
            <a:off x="2811625" y="2450819"/>
            <a:ext cx="1638794" cy="855133"/>
          </a:xfrm>
          <a:prstGeom prst="roundRect">
            <a:avLst/>
          </a:prstGeom>
          <a:solidFill>
            <a:srgbClr val="FF7C80"/>
          </a:solidFill>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dirty="0">
                <a:solidFill>
                  <a:srgbClr val="6C0000"/>
                </a:solidFill>
                <a:latin typeface="Arial" panose="020B0604020202020204" pitchFamily="34" charset="0"/>
                <a:cs typeface="Arial" panose="020B0604020202020204" pitchFamily="34" charset="0"/>
              </a:rPr>
              <a:t>Vägtrafiknät bil</a:t>
            </a:r>
          </a:p>
        </p:txBody>
      </p:sp>
      <p:sp>
        <p:nvSpPr>
          <p:cNvPr id="14" name="Rektangel: rundade hörn 13">
            <a:extLst>
              <a:ext uri="{FF2B5EF4-FFF2-40B4-BE49-F238E27FC236}">
                <a16:creationId xmlns:a16="http://schemas.microsoft.com/office/drawing/2014/main" id="{EC4CC3AC-00D7-4F0A-9B43-FF30DC679641}"/>
              </a:ext>
            </a:extLst>
          </p:cNvPr>
          <p:cNvSpPr/>
          <p:nvPr/>
        </p:nvSpPr>
        <p:spPr>
          <a:xfrm>
            <a:off x="2811625" y="3552048"/>
            <a:ext cx="1638794" cy="855133"/>
          </a:xfrm>
          <a:prstGeom prst="roundRect">
            <a:avLst/>
          </a:prstGeom>
          <a:solidFill>
            <a:srgbClr val="77D795"/>
          </a:solidFill>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b="1" dirty="0">
                <a:solidFill>
                  <a:srgbClr val="6C0000"/>
                </a:solidFill>
                <a:latin typeface="Arial" panose="020B0604020202020204" pitchFamily="34" charset="0"/>
                <a:cs typeface="Arial" panose="020B0604020202020204" pitchFamily="34" charset="0"/>
              </a:rPr>
              <a:t>Vägtrafiknät cykel </a:t>
            </a:r>
          </a:p>
        </p:txBody>
      </p:sp>
      <p:sp>
        <p:nvSpPr>
          <p:cNvPr id="15" name="Rektangel: rundade hörn 14">
            <a:extLst>
              <a:ext uri="{FF2B5EF4-FFF2-40B4-BE49-F238E27FC236}">
                <a16:creationId xmlns:a16="http://schemas.microsoft.com/office/drawing/2014/main" id="{8A17FB0C-D4FA-4773-B5A4-FF7E810D7E5E}"/>
              </a:ext>
            </a:extLst>
          </p:cNvPr>
          <p:cNvSpPr/>
          <p:nvPr/>
        </p:nvSpPr>
        <p:spPr>
          <a:xfrm>
            <a:off x="2811625" y="4653277"/>
            <a:ext cx="1638794" cy="855133"/>
          </a:xfrm>
          <a:prstGeom prst="roundRect">
            <a:avLst/>
          </a:prstGeom>
          <a:solidFill>
            <a:srgbClr val="00B0F0"/>
          </a:solidFill>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dirty="0">
                <a:solidFill>
                  <a:srgbClr val="6C0000"/>
                </a:solidFill>
                <a:latin typeface="Arial" panose="020B0604020202020204" pitchFamily="34" charset="0"/>
                <a:cs typeface="Arial" panose="020B0604020202020204" pitchFamily="34" charset="0"/>
              </a:rPr>
              <a:t>Vägtrafiknät gång </a:t>
            </a:r>
          </a:p>
        </p:txBody>
      </p:sp>
      <p:sp>
        <p:nvSpPr>
          <p:cNvPr id="16" name="Rektangel: rundade hörn 15">
            <a:extLst>
              <a:ext uri="{FF2B5EF4-FFF2-40B4-BE49-F238E27FC236}">
                <a16:creationId xmlns:a16="http://schemas.microsoft.com/office/drawing/2014/main" id="{CD6DC70C-CA74-4C66-A52D-AD43AEC48371}"/>
              </a:ext>
            </a:extLst>
          </p:cNvPr>
          <p:cNvSpPr/>
          <p:nvPr/>
        </p:nvSpPr>
        <p:spPr>
          <a:xfrm>
            <a:off x="5548582" y="2845098"/>
            <a:ext cx="2127913" cy="563314"/>
          </a:xfrm>
          <a:prstGeom prst="roundRect">
            <a:avLst/>
          </a:prstGeom>
          <a:solidFill>
            <a:srgbClr val="FFFF00"/>
          </a:solidFill>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u="sng" dirty="0">
                <a:solidFill>
                  <a:srgbClr val="6C0000"/>
                </a:solidFill>
                <a:latin typeface="Arial" panose="020B0604020202020204" pitchFamily="34" charset="0"/>
                <a:cs typeface="Arial" panose="020B0604020202020204" pitchFamily="34" charset="0"/>
              </a:rPr>
              <a:t>Cykelvägskategorier</a:t>
            </a:r>
          </a:p>
        </p:txBody>
      </p:sp>
      <p:sp>
        <p:nvSpPr>
          <p:cNvPr id="17" name="Rektangel: rundade hörn 16">
            <a:extLst>
              <a:ext uri="{FF2B5EF4-FFF2-40B4-BE49-F238E27FC236}">
                <a16:creationId xmlns:a16="http://schemas.microsoft.com/office/drawing/2014/main" id="{492FBE2E-A376-48E4-B8C1-6D312CB86AB4}"/>
              </a:ext>
            </a:extLst>
          </p:cNvPr>
          <p:cNvSpPr/>
          <p:nvPr/>
        </p:nvSpPr>
        <p:spPr>
          <a:xfrm>
            <a:off x="5548582" y="1969377"/>
            <a:ext cx="2127913" cy="586175"/>
          </a:xfrm>
          <a:prstGeom prst="roundRect">
            <a:avLst/>
          </a:prstGeom>
          <a:solidFill>
            <a:srgbClr val="FFFF00"/>
          </a:solidFill>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dirty="0">
                <a:solidFill>
                  <a:srgbClr val="6C0000"/>
                </a:solidFill>
                <a:latin typeface="Arial" panose="020B0604020202020204" pitchFamily="34" charset="0"/>
                <a:cs typeface="Arial" panose="020B0604020202020204" pitchFamily="34" charset="0"/>
              </a:rPr>
              <a:t>GCM-vägtyp</a:t>
            </a:r>
          </a:p>
        </p:txBody>
      </p:sp>
      <p:sp>
        <p:nvSpPr>
          <p:cNvPr id="18" name="Rektangel: rundade hörn 17">
            <a:extLst>
              <a:ext uri="{FF2B5EF4-FFF2-40B4-BE49-F238E27FC236}">
                <a16:creationId xmlns:a16="http://schemas.microsoft.com/office/drawing/2014/main" id="{4558D511-BE6B-4460-BD02-F897B5E9D168}"/>
              </a:ext>
            </a:extLst>
          </p:cNvPr>
          <p:cNvSpPr/>
          <p:nvPr/>
        </p:nvSpPr>
        <p:spPr>
          <a:xfrm>
            <a:off x="5548582" y="3697958"/>
            <a:ext cx="2127913" cy="563314"/>
          </a:xfrm>
          <a:prstGeom prst="roundRect">
            <a:avLst/>
          </a:prstGeom>
          <a:solidFill>
            <a:srgbClr val="FFFF00"/>
          </a:solidFill>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a:solidFill>
                  <a:srgbClr val="6C0000"/>
                </a:solidFill>
                <a:latin typeface="Arial" panose="020B0604020202020204" pitchFamily="34" charset="0"/>
                <a:cs typeface="Arial" panose="020B0604020202020204" pitchFamily="34" charset="0"/>
              </a:rPr>
              <a:t>Turismcykelled</a:t>
            </a:r>
          </a:p>
        </p:txBody>
      </p:sp>
      <p:sp>
        <p:nvSpPr>
          <p:cNvPr id="20" name="Rektangel: rundade hörn 19">
            <a:extLst>
              <a:ext uri="{FF2B5EF4-FFF2-40B4-BE49-F238E27FC236}">
                <a16:creationId xmlns:a16="http://schemas.microsoft.com/office/drawing/2014/main" id="{A32E43C6-FA9E-4AAB-B243-617FB9A1D454}"/>
              </a:ext>
            </a:extLst>
          </p:cNvPr>
          <p:cNvSpPr/>
          <p:nvPr/>
        </p:nvSpPr>
        <p:spPr>
          <a:xfrm>
            <a:off x="5548582" y="4550818"/>
            <a:ext cx="2127913" cy="563314"/>
          </a:xfrm>
          <a:prstGeom prst="roundRect">
            <a:avLst/>
          </a:prstGeom>
          <a:solidFill>
            <a:srgbClr val="FFFF00"/>
          </a:solidFill>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a:solidFill>
                  <a:srgbClr val="6C0000"/>
                </a:solidFill>
                <a:latin typeface="Arial" panose="020B0604020202020204" pitchFamily="34" charset="0"/>
                <a:cs typeface="Arial" panose="020B0604020202020204" pitchFamily="34" charset="0"/>
              </a:rPr>
              <a:t>GCM-separation</a:t>
            </a:r>
          </a:p>
        </p:txBody>
      </p:sp>
      <p:sp>
        <p:nvSpPr>
          <p:cNvPr id="21" name="Rektangel: rundade hörn 20">
            <a:extLst>
              <a:ext uri="{FF2B5EF4-FFF2-40B4-BE49-F238E27FC236}">
                <a16:creationId xmlns:a16="http://schemas.microsoft.com/office/drawing/2014/main" id="{CC2E58A7-0F2D-4ACA-923C-101FB2345992}"/>
              </a:ext>
            </a:extLst>
          </p:cNvPr>
          <p:cNvSpPr/>
          <p:nvPr/>
        </p:nvSpPr>
        <p:spPr>
          <a:xfrm>
            <a:off x="5548582" y="5403678"/>
            <a:ext cx="2127913" cy="563314"/>
          </a:xfrm>
          <a:prstGeom prst="roundRect">
            <a:avLst/>
          </a:prstGeom>
          <a:solidFill>
            <a:srgbClr val="FFFF00"/>
          </a:solidFill>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dirty="0">
                <a:solidFill>
                  <a:srgbClr val="6C0000"/>
                </a:solidFill>
                <a:latin typeface="Arial" panose="020B0604020202020204" pitchFamily="34" charset="0"/>
                <a:cs typeface="Arial" panose="020B0604020202020204" pitchFamily="34" charset="0"/>
              </a:rPr>
              <a:t>GCM-belyst</a:t>
            </a:r>
          </a:p>
        </p:txBody>
      </p:sp>
      <p:cxnSp>
        <p:nvCxnSpPr>
          <p:cNvPr id="23" name="Rak pilkoppling 22">
            <a:extLst>
              <a:ext uri="{FF2B5EF4-FFF2-40B4-BE49-F238E27FC236}">
                <a16:creationId xmlns:a16="http://schemas.microsoft.com/office/drawing/2014/main" id="{6058CBEF-D4F4-4A1A-9D26-38865B6FF0E0}"/>
              </a:ext>
            </a:extLst>
          </p:cNvPr>
          <p:cNvCxnSpPr>
            <a:cxnSpLocks/>
            <a:stCxn id="12" idx="3"/>
            <a:endCxn id="14" idx="1"/>
          </p:cNvCxnSpPr>
          <p:nvPr/>
        </p:nvCxnSpPr>
        <p:spPr>
          <a:xfrm>
            <a:off x="2144014" y="3979615"/>
            <a:ext cx="66761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Rak pilkoppling 23">
            <a:extLst>
              <a:ext uri="{FF2B5EF4-FFF2-40B4-BE49-F238E27FC236}">
                <a16:creationId xmlns:a16="http://schemas.microsoft.com/office/drawing/2014/main" id="{69E222FB-29BF-4DBD-B6CF-0479916958E3}"/>
              </a:ext>
            </a:extLst>
          </p:cNvPr>
          <p:cNvCxnSpPr>
            <a:cxnSpLocks/>
            <a:stCxn id="12" idx="3"/>
            <a:endCxn id="13" idx="1"/>
          </p:cNvCxnSpPr>
          <p:nvPr/>
        </p:nvCxnSpPr>
        <p:spPr>
          <a:xfrm flipV="1">
            <a:off x="2144014" y="2878386"/>
            <a:ext cx="667611" cy="11012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Rak pilkoppling 26">
            <a:extLst>
              <a:ext uri="{FF2B5EF4-FFF2-40B4-BE49-F238E27FC236}">
                <a16:creationId xmlns:a16="http://schemas.microsoft.com/office/drawing/2014/main" id="{5E0740B7-9764-4D80-A797-F883F20DAD75}"/>
              </a:ext>
            </a:extLst>
          </p:cNvPr>
          <p:cNvCxnSpPr>
            <a:cxnSpLocks/>
            <a:stCxn id="12" idx="3"/>
            <a:endCxn id="15" idx="1"/>
          </p:cNvCxnSpPr>
          <p:nvPr/>
        </p:nvCxnSpPr>
        <p:spPr>
          <a:xfrm>
            <a:off x="2144014" y="3979615"/>
            <a:ext cx="667611" cy="11012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Rak pilkoppling 29">
            <a:extLst>
              <a:ext uri="{FF2B5EF4-FFF2-40B4-BE49-F238E27FC236}">
                <a16:creationId xmlns:a16="http://schemas.microsoft.com/office/drawing/2014/main" id="{DB590DF3-57AA-430D-B2C7-4252AF3BA8F7}"/>
              </a:ext>
            </a:extLst>
          </p:cNvPr>
          <p:cNvCxnSpPr>
            <a:cxnSpLocks/>
            <a:stCxn id="14" idx="3"/>
            <a:endCxn id="21" idx="1"/>
          </p:cNvCxnSpPr>
          <p:nvPr/>
        </p:nvCxnSpPr>
        <p:spPr>
          <a:xfrm>
            <a:off x="4450419" y="3979615"/>
            <a:ext cx="1098163" cy="17057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Rak pilkoppling 32">
            <a:extLst>
              <a:ext uri="{FF2B5EF4-FFF2-40B4-BE49-F238E27FC236}">
                <a16:creationId xmlns:a16="http://schemas.microsoft.com/office/drawing/2014/main" id="{6D31B988-04F0-425C-98FF-7B171481AFD5}"/>
              </a:ext>
            </a:extLst>
          </p:cNvPr>
          <p:cNvCxnSpPr>
            <a:cxnSpLocks/>
            <a:stCxn id="14" idx="3"/>
            <a:endCxn id="20" idx="1"/>
          </p:cNvCxnSpPr>
          <p:nvPr/>
        </p:nvCxnSpPr>
        <p:spPr>
          <a:xfrm>
            <a:off x="4450419" y="3979615"/>
            <a:ext cx="1098163" cy="8528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6" name="Rak pilkoppling 35">
            <a:extLst>
              <a:ext uri="{FF2B5EF4-FFF2-40B4-BE49-F238E27FC236}">
                <a16:creationId xmlns:a16="http://schemas.microsoft.com/office/drawing/2014/main" id="{5D180C7C-303B-4E06-8819-4D51C4C005F3}"/>
              </a:ext>
            </a:extLst>
          </p:cNvPr>
          <p:cNvCxnSpPr>
            <a:cxnSpLocks/>
            <a:stCxn id="14" idx="3"/>
            <a:endCxn id="18" idx="1"/>
          </p:cNvCxnSpPr>
          <p:nvPr/>
        </p:nvCxnSpPr>
        <p:spPr>
          <a:xfrm>
            <a:off x="4450419" y="3979615"/>
            <a:ext cx="109816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9" name="Rak pilkoppling 38">
            <a:extLst>
              <a:ext uri="{FF2B5EF4-FFF2-40B4-BE49-F238E27FC236}">
                <a16:creationId xmlns:a16="http://schemas.microsoft.com/office/drawing/2014/main" id="{B7D7A5FC-8E2A-4D0E-8389-D72FEF0D2608}"/>
              </a:ext>
            </a:extLst>
          </p:cNvPr>
          <p:cNvCxnSpPr>
            <a:cxnSpLocks/>
            <a:stCxn id="14" idx="3"/>
            <a:endCxn id="16" idx="1"/>
          </p:cNvCxnSpPr>
          <p:nvPr/>
        </p:nvCxnSpPr>
        <p:spPr>
          <a:xfrm flipV="1">
            <a:off x="4450419" y="3126755"/>
            <a:ext cx="1098163" cy="8528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2" name="Rak pilkoppling 41">
            <a:extLst>
              <a:ext uri="{FF2B5EF4-FFF2-40B4-BE49-F238E27FC236}">
                <a16:creationId xmlns:a16="http://schemas.microsoft.com/office/drawing/2014/main" id="{BBF3B9A1-5E40-4255-91ED-2CF02D52D0A1}"/>
              </a:ext>
            </a:extLst>
          </p:cNvPr>
          <p:cNvCxnSpPr>
            <a:cxnSpLocks/>
            <a:stCxn id="14" idx="3"/>
            <a:endCxn id="17" idx="1"/>
          </p:cNvCxnSpPr>
          <p:nvPr/>
        </p:nvCxnSpPr>
        <p:spPr>
          <a:xfrm flipV="1">
            <a:off x="4450419" y="2262465"/>
            <a:ext cx="1098163" cy="17171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Pratbubbla: böjd rad 25">
            <a:extLst>
              <a:ext uri="{FF2B5EF4-FFF2-40B4-BE49-F238E27FC236}">
                <a16:creationId xmlns:a16="http://schemas.microsoft.com/office/drawing/2014/main" id="{A94CEBF2-6651-4E1D-B491-C8406DF04F4C}"/>
              </a:ext>
            </a:extLst>
          </p:cNvPr>
          <p:cNvSpPr/>
          <p:nvPr/>
        </p:nvSpPr>
        <p:spPr>
          <a:xfrm>
            <a:off x="8914235" y="1573058"/>
            <a:ext cx="2491701" cy="990849"/>
          </a:xfrm>
          <a:prstGeom prst="borderCallout2">
            <a:avLst>
              <a:gd name="adj1" fmla="val 18750"/>
              <a:gd name="adj2" fmla="val -8333"/>
              <a:gd name="adj3" fmla="val 18750"/>
              <a:gd name="adj4" fmla="val -16667"/>
              <a:gd name="adj5" fmla="val 126694"/>
              <a:gd name="adj6" fmla="val -47594"/>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360000" marR="0" lvl="0" indent="-360000" algn="l" defTabSz="3600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sv-SE" sz="1050" b="1" i="0" u="none" strike="noStrike" kern="1200" cap="none" spc="0" normalizeH="0" baseline="0" noProof="0" dirty="0">
                <a:ln>
                  <a:noFill/>
                </a:ln>
                <a:solidFill>
                  <a:srgbClr val="6C0000"/>
                </a:solidFill>
                <a:effectLst/>
                <a:uLnTx/>
                <a:uFillTx/>
                <a:latin typeface="Arial"/>
                <a:ea typeface="+mn-ea"/>
                <a:cs typeface="+mn-cs"/>
              </a:rPr>
              <a:t>Lokal cykelväg</a:t>
            </a:r>
          </a:p>
          <a:p>
            <a:pPr marL="720000" marR="0" lvl="1" indent="-360000" algn="l" defTabSz="360000" rtl="0" eaLnBrk="1" fontAlgn="auto" latinLnBrk="0" hangingPunct="1">
              <a:lnSpc>
                <a:spcPct val="90000"/>
              </a:lnSpc>
              <a:spcBef>
                <a:spcPts val="500"/>
              </a:spcBef>
              <a:spcAft>
                <a:spcPts val="0"/>
              </a:spcAft>
              <a:buClrTx/>
              <a:buSzTx/>
              <a:buFont typeface="Wingdings" panose="05000000000000000000" pitchFamily="2" charset="2"/>
              <a:buChar char="ü"/>
              <a:tabLst>
                <a:tab pos="360000" algn="l"/>
              </a:tabLst>
              <a:defRPr/>
            </a:pPr>
            <a:r>
              <a:rPr kumimoji="0" lang="sv-SE" sz="1050" b="0" i="0" u="none" strike="noStrike" kern="1200" cap="none" spc="0" normalizeH="0" baseline="0" noProof="0" dirty="0">
                <a:ln>
                  <a:noFill/>
                </a:ln>
                <a:solidFill>
                  <a:srgbClr val="6C0000"/>
                </a:solidFill>
                <a:effectLst/>
                <a:uLnTx/>
                <a:uFillTx/>
                <a:latin typeface="Arial"/>
                <a:ea typeface="+mn-ea"/>
                <a:cs typeface="+mn-cs"/>
              </a:rPr>
              <a:t>Kortare resor inom tätort</a:t>
            </a:r>
          </a:p>
          <a:p>
            <a:pPr marL="720000" marR="0" lvl="1" indent="-360000" algn="l" defTabSz="360000" rtl="0" eaLnBrk="1" fontAlgn="auto" latinLnBrk="0" hangingPunct="1">
              <a:lnSpc>
                <a:spcPct val="90000"/>
              </a:lnSpc>
              <a:spcBef>
                <a:spcPts val="500"/>
              </a:spcBef>
              <a:spcAft>
                <a:spcPts val="0"/>
              </a:spcAft>
              <a:buClrTx/>
              <a:buSzTx/>
              <a:buFont typeface="Wingdings" panose="05000000000000000000" pitchFamily="2" charset="2"/>
              <a:buChar char="ü"/>
              <a:tabLst>
                <a:tab pos="360000" algn="l"/>
              </a:tabLst>
              <a:defRPr/>
            </a:pPr>
            <a:r>
              <a:rPr kumimoji="0" lang="sv-SE" sz="1050" b="0" i="0" u="none" strike="noStrike" kern="1200" cap="none" spc="0" normalizeH="0" baseline="0" noProof="0" dirty="0">
                <a:ln>
                  <a:noFill/>
                </a:ln>
                <a:solidFill>
                  <a:srgbClr val="6C0000"/>
                </a:solidFill>
                <a:effectLst/>
                <a:uLnTx/>
                <a:uFillTx/>
                <a:latin typeface="Arial"/>
                <a:ea typeface="+mn-ea"/>
                <a:cs typeface="+mn-cs"/>
              </a:rPr>
              <a:t>Binder ihop lokala målpunkter med större cykelvägar</a:t>
            </a:r>
          </a:p>
        </p:txBody>
      </p:sp>
      <p:sp>
        <p:nvSpPr>
          <p:cNvPr id="35" name="Pratbubbla: böjd rad 34">
            <a:extLst>
              <a:ext uri="{FF2B5EF4-FFF2-40B4-BE49-F238E27FC236}">
                <a16:creationId xmlns:a16="http://schemas.microsoft.com/office/drawing/2014/main" id="{16E4FE4C-6C43-4122-B47D-D7C7C92A6D9C}"/>
              </a:ext>
            </a:extLst>
          </p:cNvPr>
          <p:cNvSpPr/>
          <p:nvPr/>
        </p:nvSpPr>
        <p:spPr>
          <a:xfrm>
            <a:off x="8914235" y="2878852"/>
            <a:ext cx="2491701" cy="1126628"/>
          </a:xfrm>
          <a:prstGeom prst="borderCallout2">
            <a:avLst>
              <a:gd name="adj1" fmla="val 18750"/>
              <a:gd name="adj2" fmla="val -8333"/>
              <a:gd name="adj3" fmla="val 18750"/>
              <a:gd name="adj4" fmla="val -16667"/>
              <a:gd name="adj5" fmla="val 18415"/>
              <a:gd name="adj6" fmla="val -40863"/>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360000" marR="0" lvl="0" indent="-360000" algn="l" defTabSz="3600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sv-SE" sz="1050" b="1" dirty="0">
                <a:solidFill>
                  <a:srgbClr val="6C0000"/>
                </a:solidFill>
                <a:latin typeface="Arial"/>
              </a:rPr>
              <a:t>Huvudcykelväg</a:t>
            </a:r>
          </a:p>
          <a:p>
            <a:pPr marL="720000" lvl="1" indent="-360000" defTabSz="360000" fontAlgn="auto">
              <a:lnSpc>
                <a:spcPct val="90000"/>
              </a:lnSpc>
              <a:spcBef>
                <a:spcPts val="500"/>
              </a:spcBef>
              <a:spcAft>
                <a:spcPts val="0"/>
              </a:spcAft>
              <a:buFont typeface="Wingdings" panose="05000000000000000000" pitchFamily="2" charset="2"/>
              <a:buChar char="ü"/>
              <a:tabLst>
                <a:tab pos="360000" algn="l"/>
              </a:tabLst>
              <a:defRPr/>
            </a:pPr>
            <a:r>
              <a:rPr lang="sv-SE" sz="1050" dirty="0">
                <a:solidFill>
                  <a:srgbClr val="6C0000"/>
                </a:solidFill>
                <a:latin typeface="Arial"/>
              </a:rPr>
              <a:t>Stommen </a:t>
            </a:r>
          </a:p>
          <a:p>
            <a:pPr marL="720000" lvl="1" indent="-360000" defTabSz="360000" fontAlgn="auto">
              <a:lnSpc>
                <a:spcPct val="90000"/>
              </a:lnSpc>
              <a:spcBef>
                <a:spcPts val="500"/>
              </a:spcBef>
              <a:spcAft>
                <a:spcPts val="0"/>
              </a:spcAft>
              <a:buFont typeface="Wingdings" panose="05000000000000000000" pitchFamily="2" charset="2"/>
              <a:buChar char="ü"/>
              <a:tabLst>
                <a:tab pos="360000" algn="l"/>
              </a:tabLst>
              <a:defRPr/>
            </a:pPr>
            <a:r>
              <a:rPr lang="sv-SE" sz="1050" dirty="0">
                <a:solidFill>
                  <a:srgbClr val="6C0000"/>
                </a:solidFill>
                <a:latin typeface="Arial"/>
              </a:rPr>
              <a:t>Förbinder olika delar i en tätort</a:t>
            </a:r>
          </a:p>
          <a:p>
            <a:pPr marL="720000" lvl="1" indent="-360000" defTabSz="360000" fontAlgn="auto">
              <a:lnSpc>
                <a:spcPct val="90000"/>
              </a:lnSpc>
              <a:spcBef>
                <a:spcPts val="500"/>
              </a:spcBef>
              <a:spcAft>
                <a:spcPts val="0"/>
              </a:spcAft>
              <a:buFont typeface="Wingdings" panose="05000000000000000000" pitchFamily="2" charset="2"/>
              <a:buChar char="ü"/>
              <a:tabLst>
                <a:tab pos="360000" algn="l"/>
              </a:tabLst>
              <a:defRPr/>
            </a:pPr>
            <a:r>
              <a:rPr lang="sv-SE" sz="1050" dirty="0">
                <a:solidFill>
                  <a:srgbClr val="6C0000"/>
                </a:solidFill>
                <a:latin typeface="Arial"/>
              </a:rPr>
              <a:t>Uppsamlande</a:t>
            </a:r>
          </a:p>
        </p:txBody>
      </p:sp>
      <p:sp>
        <p:nvSpPr>
          <p:cNvPr id="2" name="Ellips 1">
            <a:extLst>
              <a:ext uri="{FF2B5EF4-FFF2-40B4-BE49-F238E27FC236}">
                <a16:creationId xmlns:a16="http://schemas.microsoft.com/office/drawing/2014/main" id="{1018B82D-78E6-464A-89B8-862E077EBAA6}"/>
              </a:ext>
            </a:extLst>
          </p:cNvPr>
          <p:cNvSpPr/>
          <p:nvPr/>
        </p:nvSpPr>
        <p:spPr>
          <a:xfrm>
            <a:off x="5382126" y="2563441"/>
            <a:ext cx="2502569" cy="112662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7" name="Pratbubbla: böjd rad 36">
            <a:extLst>
              <a:ext uri="{FF2B5EF4-FFF2-40B4-BE49-F238E27FC236}">
                <a16:creationId xmlns:a16="http://schemas.microsoft.com/office/drawing/2014/main" id="{55868BAB-6328-46AE-AEEF-A1B9CC771E20}"/>
              </a:ext>
            </a:extLst>
          </p:cNvPr>
          <p:cNvSpPr/>
          <p:nvPr/>
        </p:nvSpPr>
        <p:spPr>
          <a:xfrm>
            <a:off x="8914235" y="4337518"/>
            <a:ext cx="2491701" cy="777082"/>
          </a:xfrm>
          <a:prstGeom prst="borderCallout2">
            <a:avLst>
              <a:gd name="adj1" fmla="val 18750"/>
              <a:gd name="adj2" fmla="val -8333"/>
              <a:gd name="adj3" fmla="val 18750"/>
              <a:gd name="adj4" fmla="val -16667"/>
              <a:gd name="adj5" fmla="val -115873"/>
              <a:gd name="adj6" fmla="val -47914"/>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360000" marR="0" lvl="0" indent="-360000" algn="l" defTabSz="3600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sv-SE" sz="1050" b="1" dirty="0">
                <a:solidFill>
                  <a:srgbClr val="6C0000"/>
                </a:solidFill>
                <a:latin typeface="Arial"/>
              </a:rPr>
              <a:t>Regional cykelväg</a:t>
            </a:r>
          </a:p>
          <a:p>
            <a:pPr marL="720000" marR="0" lvl="1" indent="-360000" defTabSz="360000" eaLnBrk="1" fontAlgn="auto" latinLnBrk="0" hangingPunct="1">
              <a:lnSpc>
                <a:spcPct val="90000"/>
              </a:lnSpc>
              <a:spcBef>
                <a:spcPts val="500"/>
              </a:spcBef>
              <a:spcAft>
                <a:spcPts val="0"/>
              </a:spcAft>
              <a:buClrTx/>
              <a:buSzTx/>
              <a:buFont typeface="Wingdings" panose="05000000000000000000" pitchFamily="2" charset="2"/>
              <a:buChar char="ü"/>
              <a:tabLst>
                <a:tab pos="360000" algn="l"/>
              </a:tabLst>
              <a:defRPr/>
            </a:pPr>
            <a:r>
              <a:rPr lang="sv-SE" sz="1050" dirty="0">
                <a:solidFill>
                  <a:srgbClr val="6C0000"/>
                </a:solidFill>
                <a:latin typeface="Arial"/>
              </a:rPr>
              <a:t>Binder samman tätorter</a:t>
            </a:r>
          </a:p>
          <a:p>
            <a:pPr marL="720000" marR="0" lvl="1" indent="-360000" defTabSz="360000" eaLnBrk="1" fontAlgn="auto" latinLnBrk="0" hangingPunct="1">
              <a:lnSpc>
                <a:spcPct val="90000"/>
              </a:lnSpc>
              <a:spcBef>
                <a:spcPts val="500"/>
              </a:spcBef>
              <a:spcAft>
                <a:spcPts val="0"/>
              </a:spcAft>
              <a:buClrTx/>
              <a:buSzTx/>
              <a:buFont typeface="Wingdings" panose="05000000000000000000" pitchFamily="2" charset="2"/>
              <a:buChar char="ü"/>
              <a:tabLst>
                <a:tab pos="360000" algn="l"/>
              </a:tabLst>
              <a:defRPr/>
            </a:pPr>
            <a:r>
              <a:rPr lang="sv-SE" sz="1050" dirty="0">
                <a:solidFill>
                  <a:srgbClr val="6C0000"/>
                </a:solidFill>
                <a:latin typeface="Arial"/>
              </a:rPr>
              <a:t>Längre sträckor</a:t>
            </a:r>
          </a:p>
        </p:txBody>
      </p:sp>
    </p:spTree>
    <p:extLst>
      <p:ext uri="{BB962C8B-B14F-4D97-AF65-F5344CB8AC3E}">
        <p14:creationId xmlns:p14="http://schemas.microsoft.com/office/powerpoint/2010/main" val="30377565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5"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C66A6F16-77ED-43ED-952A-C64A6E900092}"/>
              </a:ext>
            </a:extLst>
          </p:cNvPr>
          <p:cNvSpPr txBox="1"/>
          <p:nvPr/>
        </p:nvSpPr>
        <p:spPr>
          <a:xfrm>
            <a:off x="8569889" y="6355362"/>
            <a:ext cx="3482235" cy="400110"/>
          </a:xfrm>
          <a:prstGeom prst="rect">
            <a:avLst/>
          </a:prstGeom>
          <a:noFill/>
        </p:spPr>
        <p:txBody>
          <a:bodyPr wrap="square" rtlCol="0">
            <a:spAutoFit/>
          </a:bodyPr>
          <a:lstStyle/>
          <a:p>
            <a:pPr algn="r"/>
            <a:r>
              <a:rPr lang="sv-SE" sz="2000" dirty="0">
                <a:hlinkClick r:id="rId3"/>
              </a:rPr>
              <a:t>indatastod@trafikverket.se</a:t>
            </a:r>
            <a:endParaRPr lang="sv-SE" dirty="0"/>
          </a:p>
        </p:txBody>
      </p:sp>
      <p:sp>
        <p:nvSpPr>
          <p:cNvPr id="7" name="textruta 6">
            <a:extLst>
              <a:ext uri="{FF2B5EF4-FFF2-40B4-BE49-F238E27FC236}">
                <a16:creationId xmlns:a16="http://schemas.microsoft.com/office/drawing/2014/main" id="{97DB6F78-0D77-4516-98B8-AFDC4A353E74}"/>
              </a:ext>
            </a:extLst>
          </p:cNvPr>
          <p:cNvSpPr txBox="1"/>
          <p:nvPr/>
        </p:nvSpPr>
        <p:spPr>
          <a:xfrm>
            <a:off x="0" y="6380282"/>
            <a:ext cx="3782861" cy="400110"/>
          </a:xfrm>
          <a:prstGeom prst="rect">
            <a:avLst/>
          </a:prstGeom>
          <a:noFill/>
        </p:spPr>
        <p:txBody>
          <a:bodyPr wrap="square" rtlCol="0">
            <a:spAutoFit/>
          </a:bodyPr>
          <a:lstStyle/>
          <a:p>
            <a:r>
              <a:rPr lang="sv-SE" sz="1200" dirty="0">
                <a:solidFill>
                  <a:schemeClr val="tx1">
                    <a:lumMod val="65000"/>
                    <a:lumOff val="35000"/>
                  </a:schemeClr>
                </a:solidFill>
              </a:rPr>
              <a:t>April 2026</a:t>
            </a:r>
          </a:p>
          <a:p>
            <a:r>
              <a:rPr lang="sv-SE" sz="800" dirty="0" err="1">
                <a:solidFill>
                  <a:schemeClr val="tx1">
                    <a:lumMod val="65000"/>
                    <a:lumOff val="35000"/>
                  </a:schemeClr>
                </a:solidFill>
              </a:rPr>
              <a:t>Konfidentialitetsnivå</a:t>
            </a:r>
            <a:r>
              <a:rPr lang="sv-SE" sz="800" dirty="0">
                <a:solidFill>
                  <a:schemeClr val="tx1">
                    <a:lumMod val="65000"/>
                    <a:lumOff val="35000"/>
                  </a:schemeClr>
                </a:solidFill>
              </a:rPr>
              <a:t>: 1 – Ej känsligt</a:t>
            </a:r>
          </a:p>
        </p:txBody>
      </p:sp>
      <p:sp>
        <p:nvSpPr>
          <p:cNvPr id="8" name="Rubrik 6">
            <a:extLst>
              <a:ext uri="{FF2B5EF4-FFF2-40B4-BE49-F238E27FC236}">
                <a16:creationId xmlns:a16="http://schemas.microsoft.com/office/drawing/2014/main" id="{3281516C-1F3D-45BA-936D-6B3921AB4476}"/>
              </a:ext>
            </a:extLst>
          </p:cNvPr>
          <p:cNvSpPr txBox="1">
            <a:spLocks/>
          </p:cNvSpPr>
          <p:nvPr/>
        </p:nvSpPr>
        <p:spPr>
          <a:xfrm>
            <a:off x="886220" y="860178"/>
            <a:ext cx="9733597" cy="615095"/>
          </a:xfrm>
          <a:prstGeom prst="rect">
            <a:avLst/>
          </a:prstGeom>
        </p:spPr>
        <p:txBody>
          <a:bodyPr>
            <a:noAutofit/>
          </a:bodyPr>
          <a:lstStyle>
            <a:lvl1pPr algn="ctr" defTabSz="457138" rtl="0" eaLnBrk="0" fontAlgn="base" hangingPunct="0">
              <a:spcBef>
                <a:spcPct val="0"/>
              </a:spcBef>
              <a:spcAft>
                <a:spcPct val="0"/>
              </a:spcAft>
              <a:defRPr sz="4800" b="1" kern="1200" baseline="0">
                <a:solidFill>
                  <a:srgbClr val="E27F00"/>
                </a:solidFill>
                <a:latin typeface="Bell Gothic Black"/>
                <a:ea typeface="ＭＳ Ｐゴシック" pitchFamily="31" charset="-128"/>
                <a:cs typeface="Bell Gothic Black"/>
              </a:defRPr>
            </a:lvl1pPr>
            <a:lvl2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fontAlgn="base">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fontAlgn="base">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fontAlgn="base">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fontAlgn="base">
              <a:spcBef>
                <a:spcPct val="0"/>
              </a:spcBef>
              <a:spcAft>
                <a:spcPct val="0"/>
              </a:spcAft>
              <a:defRPr sz="4400">
                <a:solidFill>
                  <a:schemeClr val="tx1"/>
                </a:solidFill>
                <a:latin typeface="Calibri" pitchFamily="31" charset="0"/>
                <a:ea typeface="ＭＳ Ｐゴシック" pitchFamily="31" charset="-128"/>
              </a:defRPr>
            </a:lvl9pPr>
          </a:lstStyle>
          <a:p>
            <a:pPr algn="l"/>
            <a:r>
              <a:rPr lang="sv-SE" sz="1800">
                <a:latin typeface="Arial" panose="020B0604020202020204" pitchFamily="34" charset="0"/>
                <a:cs typeface="Arial" panose="020B0604020202020204" pitchFamily="34" charset="0"/>
              </a:rPr>
              <a:t>Webbinarie april 2026</a:t>
            </a:r>
            <a:endParaRPr lang="sv-SE" sz="1800" dirty="0">
              <a:latin typeface="Arial" panose="020B0604020202020204" pitchFamily="34" charset="0"/>
              <a:cs typeface="Arial" panose="020B0604020202020204" pitchFamily="34" charset="0"/>
            </a:endParaRPr>
          </a:p>
        </p:txBody>
      </p:sp>
      <p:sp>
        <p:nvSpPr>
          <p:cNvPr id="9" name="textruta 8">
            <a:extLst>
              <a:ext uri="{FF2B5EF4-FFF2-40B4-BE49-F238E27FC236}">
                <a16:creationId xmlns:a16="http://schemas.microsoft.com/office/drawing/2014/main" id="{32AC5FFD-ABE9-4FD1-BEF5-799486F18AF5}"/>
              </a:ext>
            </a:extLst>
          </p:cNvPr>
          <p:cNvSpPr txBox="1"/>
          <p:nvPr/>
        </p:nvSpPr>
        <p:spPr>
          <a:xfrm>
            <a:off x="858873" y="1572592"/>
            <a:ext cx="9554335" cy="461665"/>
          </a:xfrm>
          <a:prstGeom prst="rect">
            <a:avLst/>
          </a:prstGeom>
          <a:noFill/>
          <a:effectLst>
            <a:glow rad="63500">
              <a:schemeClr val="accent3">
                <a:satMod val="175000"/>
                <a:alpha val="40000"/>
              </a:schemeClr>
            </a:glow>
          </a:effectLst>
        </p:spPr>
        <p:txBody>
          <a:bodyPr wrap="square" rtlCol="0">
            <a:spAutoFit/>
          </a:bodyPr>
          <a:lstStyle/>
          <a:p>
            <a:r>
              <a:rPr lang="sv-SE" sz="2400" b="1" dirty="0"/>
              <a:t>Cykelvägskategorier</a:t>
            </a:r>
            <a:endParaRPr lang="sv-SE" sz="2800" b="1" dirty="0"/>
          </a:p>
        </p:txBody>
      </p:sp>
      <p:pic>
        <p:nvPicPr>
          <p:cNvPr id="29" name="Bildobjekt 28">
            <a:extLst>
              <a:ext uri="{FF2B5EF4-FFF2-40B4-BE49-F238E27FC236}">
                <a16:creationId xmlns:a16="http://schemas.microsoft.com/office/drawing/2014/main" id="{0DCE01DC-49A1-4EBD-9DDB-33A0FCF48DBD}"/>
              </a:ext>
            </a:extLst>
          </p:cNvPr>
          <p:cNvPicPr>
            <a:picLocks noChangeAspect="1"/>
          </p:cNvPicPr>
          <p:nvPr/>
        </p:nvPicPr>
        <p:blipFill rotWithShape="1">
          <a:blip r:embed="rId4"/>
          <a:srcRect l="5729"/>
          <a:stretch/>
        </p:blipFill>
        <p:spPr>
          <a:xfrm>
            <a:off x="1837508" y="2334125"/>
            <a:ext cx="3868999" cy="3522795"/>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effectLst>
            <a:outerShdw blurRad="190500" dist="50800" algn="ctr" rotWithShape="0">
              <a:srgbClr val="000000">
                <a:alpha val="70000"/>
              </a:srgbClr>
            </a:outerShdw>
            <a:softEdge rad="31750"/>
          </a:effectLst>
        </p:spPr>
      </p:pic>
      <p:sp>
        <p:nvSpPr>
          <p:cNvPr id="3" name="Pil: höger 2">
            <a:extLst>
              <a:ext uri="{FF2B5EF4-FFF2-40B4-BE49-F238E27FC236}">
                <a16:creationId xmlns:a16="http://schemas.microsoft.com/office/drawing/2014/main" id="{059C9E39-F629-4D21-8D01-03B12805CCE3}"/>
              </a:ext>
            </a:extLst>
          </p:cNvPr>
          <p:cNvSpPr/>
          <p:nvPr/>
        </p:nvSpPr>
        <p:spPr>
          <a:xfrm>
            <a:off x="5876810" y="3627559"/>
            <a:ext cx="1266365" cy="57595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7C54BE0F-847C-4B31-AA8B-6C7985A5E53B}"/>
              </a:ext>
            </a:extLst>
          </p:cNvPr>
          <p:cNvPicPr>
            <a:picLocks noChangeAspect="1"/>
          </p:cNvPicPr>
          <p:nvPr/>
        </p:nvPicPr>
        <p:blipFill>
          <a:blip r:embed="rId5"/>
          <a:stretch>
            <a:fillRect/>
          </a:stretch>
        </p:blipFill>
        <p:spPr>
          <a:xfrm>
            <a:off x="7250221" y="2334125"/>
            <a:ext cx="4104131" cy="3526188"/>
          </a:xfrm>
          <a:prstGeom prst="rect">
            <a:avLst/>
          </a:prstGeom>
          <a:effectLst>
            <a:outerShdw blurRad="190500" dist="50800" algn="ctr" rotWithShape="0">
              <a:srgbClr val="000000">
                <a:alpha val="70000"/>
              </a:srgbClr>
            </a:outerShdw>
            <a:softEdge rad="31750"/>
          </a:effectLst>
        </p:spPr>
      </p:pic>
    </p:spTree>
    <p:extLst>
      <p:ext uri="{BB962C8B-B14F-4D97-AF65-F5344CB8AC3E}">
        <p14:creationId xmlns:p14="http://schemas.microsoft.com/office/powerpoint/2010/main" val="16986756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startbild logo">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bbinarie 2021" id="{C2DA1059-782C-487E-B57C-5F5DF03608C9}" vid="{5A56E023-8A30-4F78-BC3C-64FB6BC75F41}"/>
    </a:ext>
  </a:extLst>
</a:theme>
</file>

<file path=ppt/theme/theme2.xml><?xml version="1.0" encoding="utf-8"?>
<a:theme xmlns:a="http://schemas.openxmlformats.org/drawingml/2006/main" name="2_startbild logo">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bbinarie 2021" id="{C2DA1059-782C-487E-B57C-5F5DF03608C9}" vid="{D4A4AB15-BA20-43F8-8468-5709253D5ED5}"/>
    </a:ext>
  </a:extLst>
</a:theme>
</file>

<file path=ppt/theme/theme3.xml><?xml version="1.0" encoding="utf-8"?>
<a:theme xmlns:a="http://schemas.openxmlformats.org/drawingml/2006/main" name="2_Ämne/tema namn på talare">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bbinarie 2021" id="{C2DA1059-782C-487E-B57C-5F5DF03608C9}" vid="{368154D1-D5B3-46D9-8553-62F6A175A82A}"/>
    </a:ext>
  </a:extLst>
</a:theme>
</file>

<file path=ppt/theme/theme4.xml><?xml version="1.0" encoding="utf-8"?>
<a:theme xmlns:a="http://schemas.openxmlformats.org/drawingml/2006/main" name="1_Office-tema">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bbinarie 2021" id="{C2DA1059-782C-487E-B57C-5F5DF03608C9}" vid="{8F83B684-922C-408B-B96C-417D8F10B384}"/>
    </a:ext>
  </a:extLst>
</a:theme>
</file>

<file path=ppt/theme/theme5.xml><?xml version="1.0" encoding="utf-8"?>
<a:theme xmlns:a="http://schemas.openxmlformats.org/drawingml/2006/main" name="LANTMÄTERIET">
  <a:themeElements>
    <a:clrScheme name="Lantmäteriet">
      <a:dk1>
        <a:sysClr val="windowText" lastClr="000000"/>
      </a:dk1>
      <a:lt1>
        <a:sysClr val="window" lastClr="FFFFFF"/>
      </a:lt1>
      <a:dk2>
        <a:srgbClr val="000000"/>
      </a:dk2>
      <a:lt2>
        <a:srgbClr val="E40427"/>
      </a:lt2>
      <a:accent1>
        <a:srgbClr val="7AB800"/>
      </a:accent1>
      <a:accent2>
        <a:srgbClr val="2D7CAD"/>
      </a:accent2>
      <a:accent3>
        <a:srgbClr val="8455A1"/>
      </a:accent3>
      <a:accent4>
        <a:srgbClr val="EF8604"/>
      </a:accent4>
      <a:accent5>
        <a:srgbClr val="000000"/>
      </a:accent5>
      <a:accent6>
        <a:srgbClr val="000000"/>
      </a:accent6>
      <a:hlink>
        <a:srgbClr val="AEABAB"/>
      </a:hlink>
      <a:folHlink>
        <a:srgbClr val="AEABAB"/>
      </a:folHlink>
    </a:clrScheme>
    <a:fontScheme name="Lantmäteri">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000" dirty="0" smtClean="0"/>
        </a:defPPr>
      </a:lstStyle>
    </a:txDef>
  </a:objectDefaults>
  <a:extraClrSchemeLst/>
  <a:extLst>
    <a:ext uri="{05A4C25C-085E-4340-85A3-A5531E510DB2}">
      <thm15:themeFamily xmlns:thm15="http://schemas.microsoft.com/office/thememl/2012/main" name="Lantmäteriet-mall-2025.pptx" id="{5F2BE519-A223-4F5F-81D9-31639A0E1DDE}" vid="{F40EF680-2541-457C-912E-B75C9AD2026D}"/>
    </a:ext>
  </a:extLst>
</a:theme>
</file>

<file path=ppt/theme/theme6.xml><?xml version="1.0" encoding="utf-8"?>
<a:theme xmlns:a="http://schemas.openxmlformats.org/drawingml/2006/main" name="1_LANTMÄTERIET">
  <a:themeElements>
    <a:clrScheme name="Lantmäteriet">
      <a:dk1>
        <a:sysClr val="windowText" lastClr="000000"/>
      </a:dk1>
      <a:lt1>
        <a:sysClr val="window" lastClr="FFFFFF"/>
      </a:lt1>
      <a:dk2>
        <a:srgbClr val="000000"/>
      </a:dk2>
      <a:lt2>
        <a:srgbClr val="E40427"/>
      </a:lt2>
      <a:accent1>
        <a:srgbClr val="7AB800"/>
      </a:accent1>
      <a:accent2>
        <a:srgbClr val="2D7CAD"/>
      </a:accent2>
      <a:accent3>
        <a:srgbClr val="8455A1"/>
      </a:accent3>
      <a:accent4>
        <a:srgbClr val="EF8604"/>
      </a:accent4>
      <a:accent5>
        <a:srgbClr val="000000"/>
      </a:accent5>
      <a:accent6>
        <a:srgbClr val="000000"/>
      </a:accent6>
      <a:hlink>
        <a:srgbClr val="AEABAB"/>
      </a:hlink>
      <a:folHlink>
        <a:srgbClr val="AEABAB"/>
      </a:folHlink>
    </a:clrScheme>
    <a:fontScheme name="Lantmäteri">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000" dirty="0" smtClean="0"/>
        </a:defPPr>
      </a:lstStyle>
    </a:txDef>
  </a:objectDefaults>
  <a:extraClrSchemeLst/>
  <a:extLst>
    <a:ext uri="{05A4C25C-085E-4340-85A3-A5531E510DB2}">
      <thm15:themeFamily xmlns:thm15="http://schemas.microsoft.com/office/thememl/2012/main" name="Lantmäteriet-mall-2025.pptx" id="{5F2BE519-A223-4F5F-81D9-31639A0E1DDE}" vid="{F40EF680-2541-457C-912E-B75C9AD2026D}"/>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kumentdatum_x0020_NY xmlns="Trafikverket">2021-10-20T22:00:00+00:00</Dokumentdatum_x0020_NY>
    <Skapat_x0020_av_x0020_NY xmlns="Trafikverket">Göransson Staffan, UHvädi Konsult</Skapat_x0020_av_x0020_NY>
    <TRVversionNY xmlns="Trafikverket">0.2</TRVversionNY>
    <TaxCatchAll xmlns="a0fc29a5-e8c2-4770-ab5a-0e35f67373e1">
      <Value>28</Value>
    </TaxCatchAll>
    <TrvUploadedDocumentTypeTaxHTField0 xmlns="a0fc29a5-e8c2-4770-ab5a-0e35f67373e1">
      <Terms xmlns="http://schemas.microsoft.com/office/infopath/2007/PartnerControls">
        <TermInfo xmlns="http://schemas.microsoft.com/office/infopath/2007/PartnerControls">
          <TermName xmlns="http://schemas.microsoft.com/office/infopath/2007/PartnerControls">ARBETSMATERIAL</TermName>
          <TermId xmlns="http://schemas.microsoft.com/office/infopath/2007/PartnerControls">a2894791-a90f-4fd8-bd38-5426c743cb42</TermId>
        </TermInfo>
      </Terms>
    </TrvUploadedDocumentTypeTaxHTField0>
  </documentManagement>
</p:properti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Uppladdat arbetsrumsdokument" ma:contentTypeID="0x0101002EE44F411E754ABAB6EB27FC7D8442BF00FBDC29B7F7B140FA848AB6ABEF7636D900F1895E12A6F3C849A0714188E5B04942" ma:contentTypeVersion="4" ma:contentTypeDescription="Skapa ett nytt dokument." ma:contentTypeScope="" ma:versionID="f35f253959b37b378d76142c8d407235">
  <xsd:schema xmlns:xsd="http://www.w3.org/2001/XMLSchema" xmlns:xs="http://www.w3.org/2001/XMLSchema" xmlns:p="http://schemas.microsoft.com/office/2006/metadata/properties" xmlns:ns1="Trafikverket" xmlns:ns3="a0fc29a5-e8c2-4770-ab5a-0e35f67373e1" targetNamespace="http://schemas.microsoft.com/office/2006/metadata/properties" ma:root="true" ma:fieldsID="d23bc5663fae010e8ff40bf66f6a8bbb" ns1:_="" ns3:_="">
    <xsd:import namespace="Trafikverket"/>
    <xsd:import namespace="a0fc29a5-e8c2-4770-ab5a-0e35f67373e1"/>
    <xsd:element name="properties">
      <xsd:complexType>
        <xsd:sequence>
          <xsd:element name="documentManagement">
            <xsd:complexType>
              <xsd:all>
                <xsd:element ref="ns1:Skapat_x0020_av_x0020_NY"/>
                <xsd:element ref="ns1:Dokumentdatum_x0020_NY"/>
                <xsd:element ref="ns1:TRVversionNY" minOccurs="0"/>
                <xsd:element ref="ns1:TrvDocumentTemplateId" minOccurs="0"/>
                <xsd:element ref="ns1:TrvDocumentTemplateVersion" minOccurs="0"/>
                <xsd:element ref="ns3:TrvUploadedDocumentTypeTaxHTField0"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Trafikverket" elementFormDefault="qualified">
    <xsd:import namespace="http://schemas.microsoft.com/office/2006/documentManagement/types"/>
    <xsd:import namespace="http://schemas.microsoft.com/office/infopath/2007/PartnerControls"/>
    <xsd:element name="Skapat_x0020_av_x0020_NY" ma:index="0" ma:displayName="Skapat av" ma:description="Namn och organisationsbeteckning för den person som skapat dokumentet." ma:internalName="TrvCreatedBy" ma:readOnly="false">
      <xsd:simpleType>
        <xsd:restriction base="dms:Text"/>
      </xsd:simpleType>
    </xsd:element>
    <xsd:element name="Dokumentdatum_x0020_NY" ma:index="2" ma:displayName="Dokumentdatum" ma:description="Datum för nuvarande version" ma:format="DateOnly" ma:internalName="TrvDocumentDate" ma:readOnly="false">
      <xsd:simpleType>
        <xsd:restriction base="dms:DateTime"/>
      </xsd:simpleType>
    </xsd:element>
    <xsd:element name="TRVversionNY" ma:index="8" nillable="true" ma:displayName="Version" ma:description="Dokumentets versionsnummer" ma:internalName="TrvVersion" ma:readOnly="true">
      <xsd:simpleType>
        <xsd:restriction base="dms:Text"/>
      </xsd:simpleType>
    </xsd:element>
    <xsd:element name="TrvDocumentTemplateId" ma:index="9" nillable="true" ma:displayName="TMALL-nummer" ma:description="Unik sträng eller nummer som identifierar dokumentmallen. Värdet sätts av respektive system." ma:internalName="TrvDocumentTemplateId" ma:readOnly="true">
      <xsd:simpleType>
        <xsd:restriction base="dms:Text"/>
      </xsd:simpleType>
    </xsd:element>
    <xsd:element name="TrvDocumentTemplateVersion" ma:index="10" nillable="true" ma:displayName="Mallversion" ma:description="Dokumentmallens versionsnummer" ma:internalName="TrvDocumentTemplateVers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fc29a5-e8c2-4770-ab5a-0e35f67373e1" elementFormDefault="qualified">
    <xsd:import namespace="http://schemas.microsoft.com/office/2006/documentManagement/types"/>
    <xsd:import namespace="http://schemas.microsoft.com/office/infopath/2007/PartnerControls"/>
    <xsd:element name="TrvUploadedDocumentTypeTaxHTField0" ma:index="13" ma:taxonomy="true" ma:internalName="TrvUploadedDocumentTypeTaxHTField0" ma:taxonomyFieldName="TrvUploadedDocumentType" ma:displayName="Dokumenttyp för uppladdade dokument" ma:readOnly="false" ma:fieldId="{eb96df49-af7b-4885-ae87-85b965eb0ad2}" ma:sspId="186cccb1-9fab-4187-b54f-d2fc3705fc8a" ma:termSetId="152f56a5-fdb2-4180-8a6e-79ef00400bc3" ma:anchorId="238613c4-8162-47c5-b0c8-3db178651ae8" ma:open="false" ma:isKeyword="false">
      <xsd:complexType>
        <xsd:sequence>
          <xsd:element ref="pc:Terms" minOccurs="0" maxOccurs="1"/>
        </xsd:sequence>
      </xsd:complexType>
    </xsd:element>
    <xsd:element name="TaxCatchAll" ma:index="14" nillable="true" ma:displayName="Taxonomy Catch All Column" ma:description="" ma:hidden="true" ma:list="{4b28c2f6-f56f-4aeb-b69b-1f7e22a8d85f}" ma:internalName="TaxCatchAll" ma:showField="CatchAllData" ma:web="a0fc29a5-e8c2-4770-ab5a-0e35f67373e1">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description="" ma:hidden="true" ma:list="{4b28c2f6-f56f-4aeb-b69b-1f7e22a8d85f}" ma:internalName="TaxCatchAllLabel" ma:readOnly="true" ma:showField="CatchAllDataLabel" ma:web="a0fc29a5-e8c2-4770-ab5a-0e35f67373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Innehållstyp"/>
        <xsd:element ref="dc:title" maxOccurs="1" ma:index="1" ma:displayName="Dokument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0BD662-5DA5-4401-9BAE-20DBDA3C6EA6}">
  <ds:schemaRefs>
    <ds:schemaRef ds:uri="http://schemas.openxmlformats.org/package/2006/metadata/core-properties"/>
    <ds:schemaRef ds:uri="http://purl.org/dc/dcmitype/"/>
    <ds:schemaRef ds:uri="Trafikverket"/>
    <ds:schemaRef ds:uri="http://purl.org/dc/terms/"/>
    <ds:schemaRef ds:uri="http://schemas.microsoft.com/office/2006/documentManagement/types"/>
    <ds:schemaRef ds:uri="http://schemas.microsoft.com/office/2006/metadata/properties"/>
    <ds:schemaRef ds:uri="a0fc29a5-e8c2-4770-ab5a-0e35f67373e1"/>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1DA72A6-E798-4205-BB1C-EBAF88926E97}">
  <ds:schemaRefs>
    <ds:schemaRef ds:uri="http://schemas.microsoft.com/office/2006/metadata/customXsn"/>
  </ds:schemaRefs>
</ds:datastoreItem>
</file>

<file path=customXml/itemProps3.xml><?xml version="1.0" encoding="utf-8"?>
<ds:datastoreItem xmlns:ds="http://schemas.openxmlformats.org/officeDocument/2006/customXml" ds:itemID="{1F9DE687-7270-41C1-9B3B-83818E61D427}">
  <ds:schemaRefs>
    <ds:schemaRef ds:uri="http://schemas.microsoft.com/sharepoint/v3/contenttype/forms"/>
  </ds:schemaRefs>
</ds:datastoreItem>
</file>

<file path=customXml/itemProps4.xml><?xml version="1.0" encoding="utf-8"?>
<ds:datastoreItem xmlns:ds="http://schemas.openxmlformats.org/officeDocument/2006/customXml" ds:itemID="{C6D476CF-CEA5-4F78-A408-506450E6F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Trafikverket"/>
    <ds:schemaRef ds:uri="a0fc29a5-e8c2-4770-ab5a-0e35f6737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Webbinarie 2021</Template>
  <TotalTime>4799</TotalTime>
  <Words>683</Words>
  <Application>Microsoft Office PowerPoint</Application>
  <PresentationFormat>Anpassad</PresentationFormat>
  <Paragraphs>175</Paragraphs>
  <Slides>13</Slides>
  <Notes>13</Notes>
  <HiddenSlides>0</HiddenSlides>
  <MMClips>0</MMClips>
  <ScaleCrop>false</ScaleCrop>
  <HeadingPairs>
    <vt:vector size="8" baseType="variant">
      <vt:variant>
        <vt:lpstr>Använt teckensnitt</vt:lpstr>
      </vt:variant>
      <vt:variant>
        <vt:i4>6</vt:i4>
      </vt:variant>
      <vt:variant>
        <vt:lpstr>Tema</vt:lpstr>
      </vt:variant>
      <vt:variant>
        <vt:i4>6</vt:i4>
      </vt:variant>
      <vt:variant>
        <vt:lpstr>Bildrubriker</vt:lpstr>
      </vt:variant>
      <vt:variant>
        <vt:i4>13</vt:i4>
      </vt:variant>
      <vt:variant>
        <vt:lpstr>Anpassade bildspel</vt:lpstr>
      </vt:variant>
      <vt:variant>
        <vt:i4>1</vt:i4>
      </vt:variant>
    </vt:vector>
  </HeadingPairs>
  <TitlesOfParts>
    <vt:vector size="26" baseType="lpstr">
      <vt:lpstr>Arial</vt:lpstr>
      <vt:lpstr>Bell Gothic Black</vt:lpstr>
      <vt:lpstr>Bell Gothic Light</vt:lpstr>
      <vt:lpstr>Calibri</vt:lpstr>
      <vt:lpstr>Gill Sans MT</vt:lpstr>
      <vt:lpstr>Wingdings</vt:lpstr>
      <vt:lpstr>1_startbild logo</vt:lpstr>
      <vt:lpstr>2_startbild logo</vt:lpstr>
      <vt:lpstr>2_Ämne/tema namn på talare</vt:lpstr>
      <vt:lpstr>1_Office-tema</vt:lpstr>
      <vt:lpstr>LANTMÄTERIET</vt:lpstr>
      <vt:lpstr>1_LANTMÄTERIET</vt:lpstr>
      <vt:lpstr>PowerPoint-presentation</vt:lpstr>
      <vt:lpstr>Webbinarie april 2026</vt:lpstr>
      <vt:lpstr>Webbinarie april 2026</vt:lpstr>
      <vt:lpstr>Webbinarie april 2026</vt:lpstr>
      <vt:lpstr>Webbinarie april 2026</vt:lpstr>
      <vt:lpstr>Webbinarie april 2026</vt:lpstr>
      <vt:lpstr>PowerPoint-presentation</vt:lpstr>
      <vt:lpstr>PowerPoint-presentation</vt:lpstr>
      <vt:lpstr>PowerPoint-presentation</vt:lpstr>
      <vt:lpstr>PowerPoint-presentation</vt:lpstr>
      <vt:lpstr>PowerPoint-presentation</vt:lpstr>
      <vt:lpstr>Webbinarie april 2026</vt:lpstr>
      <vt:lpstr>Frågor??</vt:lpstr>
      <vt:lpstr>Test1</vt:lpstr>
    </vt:vector>
  </TitlesOfParts>
  <Company>Trafikverket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Webbinarie</dc:title>
  <dc:subject>NVDB</dc:subject>
  <dc:creator>Göransson Staffan, UHvädi Konsult</dc:creator>
  <cp:lastModifiedBy>Göransson Staffan, UHväda</cp:lastModifiedBy>
  <cp:revision>339</cp:revision>
  <dcterms:created xsi:type="dcterms:W3CDTF">2021-03-30T09:55:20Z</dcterms:created>
  <dcterms:modified xsi:type="dcterms:W3CDTF">2026-04-15T10:25:47Z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0x0101002EE44F411E754ABAB6EB27FC7D8442BF00FBDC29B7F7B140FA848AB6ABEF7636D900F1895E12A6F3C849A0714188E5B04942</vt:lpwstr>
  </property>
  <property fmtid="{D5CDD505-2E9C-101B-9397-08002B2CF9AE}" pid="3" name="Dokumenttyp_x0020_NY">
    <vt:lpwstr/>
  </property>
  <property fmtid="{D5CDD505-2E9C-101B-9397-08002B2CF9AE}" pid="4" name="Dokumenttyp NY">
    <vt:lpwstr/>
  </property>
  <property fmtid="{D5CDD505-2E9C-101B-9397-08002B2CF9AE}" pid="5" name="TrvDocumentType">
    <vt:lpwstr>28;#ARBETSMATERIAL|a2894791-a90f-4fd8-bd38-5426c743cb42</vt:lpwstr>
  </property>
  <property fmtid="{D5CDD505-2E9C-101B-9397-08002B2CF9AE}" pid="6" name="TrvUploadedDocumentType">
    <vt:lpwstr>28;#ARBETSMATERIAL|a2894791-a90f-4fd8-bd38-5426c743cb42</vt:lpwstr>
  </property>
  <property fmtid="{D5CDD505-2E9C-101B-9397-08002B2CF9AE}" pid="7" name="TrvDocumentTypeTaxHTField0">
    <vt:lpwstr>ARBETSMATERIAL|a2894791-a90f-4fd8-bd38-5426c743cb42</vt:lpwstr>
  </property>
</Properties>
</file>