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5"/>
    <p:sldMasterId id="2147483738" r:id="rId6"/>
    <p:sldMasterId id="2147483731" r:id="rId7"/>
    <p:sldMasterId id="2147483725" r:id="rId8"/>
    <p:sldMasterId id="2147483762" r:id="rId9"/>
    <p:sldMasterId id="2147483767" r:id="rId10"/>
  </p:sldMasterIdLst>
  <p:notesMasterIdLst>
    <p:notesMasterId r:id="rId24"/>
  </p:notesMasterIdLst>
  <p:handoutMasterIdLst>
    <p:handoutMasterId r:id="rId25"/>
  </p:handoutMasterIdLst>
  <p:sldIdLst>
    <p:sldId id="725" r:id="rId11"/>
    <p:sldId id="732" r:id="rId12"/>
    <p:sldId id="795" r:id="rId13"/>
    <p:sldId id="796" r:id="rId14"/>
    <p:sldId id="797" r:id="rId15"/>
    <p:sldId id="798" r:id="rId16"/>
    <p:sldId id="800" r:id="rId17"/>
    <p:sldId id="799" r:id="rId18"/>
    <p:sldId id="801" r:id="rId19"/>
    <p:sldId id="802" r:id="rId20"/>
    <p:sldId id="803" r:id="rId21"/>
    <p:sldId id="804" r:id="rId22"/>
    <p:sldId id="740" r:id="rId23"/>
  </p:sldIdLst>
  <p:sldSz cx="12126913" cy="6858000"/>
  <p:notesSz cx="9144000" cy="6858000"/>
  <p:custShowLst>
    <p:custShow name="Test1" id="0">
      <p:sldLst/>
    </p:custShow>
  </p:custShowLst>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öjd Stina, UHnvf" initials="FSU" lastIdx="200" clrIdx="0">
    <p:extLst>
      <p:ext uri="{19B8F6BF-5375-455C-9EA6-DF929625EA0E}">
        <p15:presenceInfo xmlns:p15="http://schemas.microsoft.com/office/powerpoint/2012/main" userId="S-1-5-21-3282178652-2823510310-3805757255-423658" providerId="AD"/>
      </p:ext>
    </p:extLst>
  </p:cmAuthor>
  <p:cmAuthor id="2" name="Elfwing Yngwe, UHväda Konsult" initials="EYUK" lastIdx="36" clrIdx="1">
    <p:extLst>
      <p:ext uri="{19B8F6BF-5375-455C-9EA6-DF929625EA0E}">
        <p15:presenceInfo xmlns:p15="http://schemas.microsoft.com/office/powerpoint/2012/main" userId="S-1-5-21-3282178652-2823510310-3805757255-8923" providerId="AD"/>
      </p:ext>
    </p:extLst>
  </p:cmAuthor>
  <p:cmAuthor id="3" name="Åström Åsa, UHvädi" initials="ÅÅU" lastIdx="17" clrIdx="2">
    <p:extLst>
      <p:ext uri="{19B8F6BF-5375-455C-9EA6-DF929625EA0E}">
        <p15:presenceInfo xmlns:p15="http://schemas.microsoft.com/office/powerpoint/2012/main" userId="S-1-5-21-3282178652-2823510310-3805757255-8652" providerId="AD"/>
      </p:ext>
    </p:extLst>
  </p:cmAuthor>
  <p:cmAuthor id="4" name="Göransson Staffan, UHvädi Konsult" initials="GSUK" lastIdx="2" clrIdx="3">
    <p:extLst>
      <p:ext uri="{19B8F6BF-5375-455C-9EA6-DF929625EA0E}">
        <p15:presenceInfo xmlns:p15="http://schemas.microsoft.com/office/powerpoint/2012/main" userId="S-1-5-21-3282178652-2823510310-3805757255-530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77D795"/>
    <a:srgbClr val="3BC566"/>
    <a:srgbClr val="FF7C80"/>
    <a:srgbClr val="4ACA72"/>
    <a:srgbClr val="34B25B"/>
    <a:srgbClr val="298B47"/>
    <a:srgbClr val="0099CC"/>
    <a:srgbClr val="E27F00"/>
    <a:srgbClr val="F9E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47450" autoAdjust="0"/>
  </p:normalViewPr>
  <p:slideViewPr>
    <p:cSldViewPr snapToGrid="0">
      <p:cViewPr varScale="1">
        <p:scale>
          <a:sx n="110" d="100"/>
          <a:sy n="110" d="100"/>
        </p:scale>
        <p:origin x="126" y="258"/>
      </p:cViewPr>
      <p:guideLst>
        <p:guide orient="horz" pos="2160"/>
        <p:guide pos="379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9" d="100"/>
          <a:sy n="109" d="100"/>
        </p:scale>
        <p:origin x="16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sv-SE"/>
          </a:p>
        </p:txBody>
      </p:sp>
      <p:sp>
        <p:nvSpPr>
          <p:cNvPr id="21507"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F425B34-1DFE-4C52-8B4F-32D6793076A7}" type="datetimeFigureOut">
              <a:rPr lang="sv-SE"/>
              <a:pPr>
                <a:defRPr/>
              </a:pPr>
              <a:t>2026-03-10</a:t>
            </a:fld>
            <a:endParaRPr lang="sv-SE"/>
          </a:p>
        </p:txBody>
      </p:sp>
      <p:sp>
        <p:nvSpPr>
          <p:cNvPr id="21508"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sv-SE"/>
              <a:t>indatastod@trafikverket.se</a:t>
            </a:r>
          </a:p>
        </p:txBody>
      </p:sp>
      <p:sp>
        <p:nvSpPr>
          <p:cNvPr id="21509"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9373A4-397E-4E21-A295-6EDD2B3D3A56}" type="slidenum">
              <a:rPr lang="sv-SE"/>
              <a:pPr>
                <a:defRPr/>
              </a:pPr>
              <a:t>‹#›</a:t>
            </a:fld>
            <a:endParaRPr lang="sv-SE"/>
          </a:p>
        </p:txBody>
      </p:sp>
    </p:spTree>
    <p:extLst>
      <p:ext uri="{BB962C8B-B14F-4D97-AF65-F5344CB8AC3E}">
        <p14:creationId xmlns:p14="http://schemas.microsoft.com/office/powerpoint/2010/main" val="99233165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CA073F4F-D731-4C1E-A56D-4BF22DC87330}" type="datetimeFigureOut">
              <a:rPr lang="sv-SE"/>
              <a:pPr>
                <a:defRPr/>
              </a:pPr>
              <a:t>2026-03-10</a:t>
            </a:fld>
            <a:endParaRPr lang="sv-SE"/>
          </a:p>
        </p:txBody>
      </p:sp>
      <p:sp>
        <p:nvSpPr>
          <p:cNvPr id="4" name="Platshållare för bildobjekt 3"/>
          <p:cNvSpPr>
            <a:spLocks noGrp="1" noRot="1" noChangeAspect="1"/>
          </p:cNvSpPr>
          <p:nvPr>
            <p:ph type="sldImg" idx="2"/>
          </p:nvPr>
        </p:nvSpPr>
        <p:spPr>
          <a:xfrm>
            <a:off x="2298700" y="514350"/>
            <a:ext cx="4546600" cy="257175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r>
              <a:rPr lang="sv-SE"/>
              <a:t>indatastod@trafikverket.se</a:t>
            </a:r>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AA2E70D1-CE96-4DC2-85BE-F93092C95A78}" type="slidenum">
              <a:rPr lang="sv-SE"/>
              <a:pPr>
                <a:defRPr/>
              </a:pPr>
              <a:t>‹#›</a:t>
            </a:fld>
            <a:endParaRPr lang="sv-SE"/>
          </a:p>
        </p:txBody>
      </p:sp>
    </p:spTree>
    <p:extLst>
      <p:ext uri="{BB962C8B-B14F-4D97-AF65-F5344CB8AC3E}">
        <p14:creationId xmlns:p14="http://schemas.microsoft.com/office/powerpoint/2010/main" val="4235089388"/>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i="0"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25912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393750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207199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61680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8379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88803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396844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139887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223783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167860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270458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417081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baseline="0" dirty="0"/>
          </a:p>
        </p:txBody>
      </p:sp>
      <p:sp>
        <p:nvSpPr>
          <p:cNvPr id="5" name="Platshållare för sidfo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charset="0"/>
                <a:ea typeface="+mn-ea"/>
                <a:cs typeface="+mn-cs"/>
              </a:rPr>
              <a:t>indatastod@trafikverket.se</a:t>
            </a:r>
          </a:p>
        </p:txBody>
      </p:sp>
    </p:spTree>
    <p:extLst>
      <p:ext uri="{BB962C8B-B14F-4D97-AF65-F5344CB8AC3E}">
        <p14:creationId xmlns:p14="http://schemas.microsoft.com/office/powerpoint/2010/main" val="308902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812" userDrawn="1">
          <p15:clr>
            <a:srgbClr val="FBAE40"/>
          </p15:clr>
        </p15:guide>
        <p15:guide id="4" orient="horz" pos="1321" userDrawn="1">
          <p15:clr>
            <a:srgbClr val="A4A3A4"/>
          </p15:clr>
        </p15:guide>
        <p15:guide id="5" pos="902" userDrawn="1">
          <p15:clr>
            <a:srgbClr val="A4A3A4"/>
          </p15:clr>
        </p15:guide>
        <p15:guide id="6" orient="horz" pos="1979" userDrawn="1">
          <p15:clr>
            <a:srgbClr val="F26B43"/>
          </p15:clr>
        </p15:guide>
        <p15:guide id="7" orient="horz" pos="93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3"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4"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5"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863637902"/>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 punktlista plats för bild">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4993495"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1296428391"/>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3"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4"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53423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232557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0704" y="2766951"/>
            <a:ext cx="10437807" cy="1657408"/>
          </a:xfrm>
        </p:spPr>
        <p:txBody>
          <a:bodyPr anchor="b"/>
          <a:lstStyle>
            <a:lvl1pPr algn="l">
              <a:defRPr sz="5371" baseline="0"/>
            </a:lvl1pPr>
          </a:lstStyle>
          <a:p>
            <a:r>
              <a:rPr lang="sv-SE" dirty="0"/>
              <a:t>Startsida – skriv rubrik här</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0704" y="4682685"/>
            <a:ext cx="10437807" cy="886843"/>
          </a:xfrm>
        </p:spPr>
        <p:txBody>
          <a:bodyPr/>
          <a:lstStyle>
            <a:lvl1pPr marL="0" indent="0" algn="l">
              <a:buNone/>
              <a:defRPr sz="2188" cap="all" baseline="0"/>
            </a:lvl1pPr>
            <a:lvl2pPr marL="454777" indent="0" algn="ctr">
              <a:buNone/>
              <a:defRPr sz="1989"/>
            </a:lvl2pPr>
            <a:lvl3pPr marL="909554" indent="0" algn="ctr">
              <a:buNone/>
              <a:defRPr sz="1790"/>
            </a:lvl3pPr>
            <a:lvl4pPr marL="1364331" indent="0" algn="ctr">
              <a:buNone/>
              <a:defRPr sz="1592"/>
            </a:lvl4pPr>
            <a:lvl5pPr marL="1819107" indent="0" algn="ctr">
              <a:buNone/>
              <a:defRPr sz="1592"/>
            </a:lvl5pPr>
            <a:lvl6pPr marL="2273884" indent="0" algn="ctr">
              <a:buNone/>
              <a:defRPr sz="1592"/>
            </a:lvl6pPr>
            <a:lvl7pPr marL="2728661" indent="0" algn="ctr">
              <a:buNone/>
              <a:defRPr sz="1592"/>
            </a:lvl7pPr>
            <a:lvl8pPr marL="3183438" indent="0" algn="ctr">
              <a:buNone/>
              <a:defRPr sz="1592"/>
            </a:lvl8pPr>
            <a:lvl9pPr marL="3638215" indent="0" algn="ctr">
              <a:buNone/>
              <a:defRPr sz="1592"/>
            </a:lvl9pPr>
          </a:lstStyle>
          <a:p>
            <a:r>
              <a:rPr lang="sv-SE" dirty="0"/>
              <a:t>Underrubrik </a:t>
            </a:r>
          </a:p>
        </p:txBody>
      </p:sp>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44954" y="4500752"/>
            <a:ext cx="10465369"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4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723207"/>
            <a:ext cx="10459462" cy="549412"/>
          </a:xfrm>
        </p:spPr>
        <p:txBody>
          <a:bodyPr/>
          <a:lstStyle>
            <a:lvl1pPr>
              <a:defRPr/>
            </a:lvl1pPr>
          </a:lstStyle>
          <a:p>
            <a:r>
              <a:rPr lang="sv-SE" dirty="0"/>
              <a:t>Normalsida – skriv rubrik här</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09299" y="1415134"/>
            <a:ext cx="10459462" cy="4874803"/>
          </a:xfrm>
        </p:spPr>
        <p:txBody>
          <a:bodyPr/>
          <a:lstStyle>
            <a:lvl1pPr marL="0" indent="0">
              <a:buFontTx/>
              <a:buNone/>
              <a:defRPr sz="2785"/>
            </a:lvl1pPr>
            <a:lvl2pPr marL="454777" indent="0">
              <a:buFontTx/>
              <a:buNone/>
              <a:defRPr/>
            </a:lvl2pPr>
            <a:lvl3pPr marL="909554" indent="0">
              <a:buFontTx/>
              <a:buNone/>
              <a:defRPr/>
            </a:lvl3pPr>
            <a:lvl4pPr marL="1364331" indent="0">
              <a:buFontTx/>
              <a:buNone/>
              <a:defRPr/>
            </a:lvl4pPr>
            <a:lvl5pPr marL="1819107"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654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26913"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26913"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3381455"/>
            <a:ext cx="10459462"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73893" y="4110881"/>
            <a:ext cx="388901"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6133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26913"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innehåll 3">
            <a:extLst>
              <a:ext uri="{FF2B5EF4-FFF2-40B4-BE49-F238E27FC236}">
                <a16:creationId xmlns:a16="http://schemas.microsoft.com/office/drawing/2014/main" id="{EB1DB8EE-101B-45D9-A6EA-909E0CA290B7}"/>
              </a:ext>
            </a:extLst>
          </p:cNvPr>
          <p:cNvSpPr txBox="1">
            <a:spLocks noGrp="1"/>
          </p:cNvSpPr>
          <p:nvPr>
            <p:ph idx="1"/>
          </p:nvPr>
        </p:nvSpPr>
        <p:spPr>
          <a:xfrm>
            <a:off x="463220" y="1906219"/>
            <a:ext cx="9426575" cy="3901173"/>
          </a:xfrm>
          <a:prstGeom prst="rect">
            <a:avLst/>
          </a:prstGeom>
          <a:noFill/>
        </p:spPr>
        <p:txBody>
          <a:bodyPr wrap="square" lIns="0" tIns="0" rIns="0" bIns="0" rtlCol="0">
            <a:noAutofit/>
          </a:bodyPr>
          <a:lstStyle/>
          <a:p>
            <a:pPr marL="454777" lvl="0" indent="0">
              <a:lnSpc>
                <a:spcPct val="150000"/>
              </a:lnSpc>
              <a:buNone/>
            </a:pPr>
            <a:r>
              <a:rPr lang="sv-SE">
                <a:latin typeface="Gill Sans MT" panose="020B0502020104020203" pitchFamily="34" charset="0"/>
                <a:cs typeface="Times New Roman" panose="02020603050405020304" pitchFamily="18" charset="0"/>
              </a:rPr>
              <a:t>Klicka här för att ändra format på bakgrundstexten</a:t>
            </a:r>
          </a:p>
          <a:p>
            <a:pPr marL="454777" lvl="1" indent="0">
              <a:lnSpc>
                <a:spcPct val="150000"/>
              </a:lnSpc>
              <a:buNone/>
            </a:pPr>
            <a:r>
              <a:rPr lang="sv-SE">
                <a:latin typeface="Gill Sans MT" panose="020B0502020104020203" pitchFamily="34" charset="0"/>
                <a:cs typeface="Times New Roman" panose="02020603050405020304" pitchFamily="18" charset="0"/>
              </a:rPr>
              <a:t>Nivå två</a:t>
            </a:r>
          </a:p>
          <a:p>
            <a:pPr marL="454777" lvl="2" indent="0">
              <a:lnSpc>
                <a:spcPct val="150000"/>
              </a:lnSpc>
              <a:buNone/>
            </a:pPr>
            <a:r>
              <a:rPr lang="sv-SE">
                <a:latin typeface="Gill Sans MT" panose="020B0502020104020203" pitchFamily="34" charset="0"/>
                <a:cs typeface="Times New Roman" panose="02020603050405020304" pitchFamily="18" charset="0"/>
              </a:rPr>
              <a:t>Nivå tre</a:t>
            </a:r>
          </a:p>
          <a:p>
            <a:pPr marL="454777" lvl="3" indent="0">
              <a:lnSpc>
                <a:spcPct val="150000"/>
              </a:lnSpc>
              <a:buNone/>
            </a:pPr>
            <a:r>
              <a:rPr lang="sv-SE">
                <a:latin typeface="Gill Sans MT" panose="020B0502020104020203" pitchFamily="34" charset="0"/>
                <a:cs typeface="Times New Roman" panose="02020603050405020304" pitchFamily="18" charset="0"/>
              </a:rPr>
              <a:t>Nivå fyra</a:t>
            </a:r>
          </a:p>
          <a:p>
            <a:pPr marL="454777" lvl="4" indent="0">
              <a:lnSpc>
                <a:spcPct val="150000"/>
              </a:lnSpc>
              <a:buNone/>
            </a:pPr>
            <a:r>
              <a:rPr lang="sv-SE">
                <a:latin typeface="Gill Sans MT" panose="020B0502020104020203" pitchFamily="34" charset="0"/>
                <a:cs typeface="Times New Roman" panose="02020603050405020304" pitchFamily="18" charset="0"/>
              </a:rPr>
              <a:t>Nivå fem</a:t>
            </a:r>
            <a:endParaRPr lang="sv-SE" sz="2387" dirty="0"/>
          </a:p>
        </p:txBody>
      </p:sp>
      <p:sp>
        <p:nvSpPr>
          <p:cNvPr id="6" name="Rubrik 1">
            <a:extLst>
              <a:ext uri="{FF2B5EF4-FFF2-40B4-BE49-F238E27FC236}">
                <a16:creationId xmlns:a16="http://schemas.microsoft.com/office/drawing/2014/main" id="{76350F4E-D611-4329-B994-E1F3D3081016}"/>
              </a:ext>
            </a:extLst>
          </p:cNvPr>
          <p:cNvSpPr>
            <a:spLocks noGrp="1"/>
          </p:cNvSpPr>
          <p:nvPr>
            <p:ph type="title" hasCustomPrompt="1"/>
          </p:nvPr>
        </p:nvSpPr>
        <p:spPr>
          <a:xfrm>
            <a:off x="609299" y="723207"/>
            <a:ext cx="10459462" cy="549412"/>
          </a:xfrm>
        </p:spPr>
        <p:txBody>
          <a:bodyPr/>
          <a:lstStyle>
            <a:lvl1pPr>
              <a:defRPr/>
            </a:lvl1pPr>
          </a:lstStyle>
          <a:p>
            <a:r>
              <a:rPr lang="sv-SE" dirty="0"/>
              <a:t>Tack! Vi finns på…</a:t>
            </a:r>
          </a:p>
        </p:txBody>
      </p:sp>
    </p:spTree>
    <p:extLst>
      <p:ext uri="{BB962C8B-B14F-4D97-AF65-F5344CB8AC3E}">
        <p14:creationId xmlns:p14="http://schemas.microsoft.com/office/powerpoint/2010/main" val="8622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C0AC0-93CA-4951-8A4B-6874E531254D}"/>
              </a:ext>
            </a:extLst>
          </p:cNvPr>
          <p:cNvSpPr>
            <a:spLocks noGrp="1"/>
          </p:cNvSpPr>
          <p:nvPr>
            <p:ph type="ctrTitle" hasCustomPrompt="1"/>
          </p:nvPr>
        </p:nvSpPr>
        <p:spPr>
          <a:xfrm>
            <a:off x="960704" y="2766951"/>
            <a:ext cx="10437807" cy="1657408"/>
          </a:xfrm>
        </p:spPr>
        <p:txBody>
          <a:bodyPr anchor="b"/>
          <a:lstStyle>
            <a:lvl1pPr algn="l">
              <a:defRPr sz="5371" baseline="0"/>
            </a:lvl1pPr>
          </a:lstStyle>
          <a:p>
            <a:r>
              <a:rPr lang="sv-SE" dirty="0"/>
              <a:t>Startsida – skriv rubrik här</a:t>
            </a:r>
          </a:p>
        </p:txBody>
      </p:sp>
      <p:sp>
        <p:nvSpPr>
          <p:cNvPr id="3" name="Underrubrik 2">
            <a:extLst>
              <a:ext uri="{FF2B5EF4-FFF2-40B4-BE49-F238E27FC236}">
                <a16:creationId xmlns:a16="http://schemas.microsoft.com/office/drawing/2014/main" id="{45419166-2568-481F-9233-BD169E157983}"/>
              </a:ext>
            </a:extLst>
          </p:cNvPr>
          <p:cNvSpPr>
            <a:spLocks noGrp="1"/>
          </p:cNvSpPr>
          <p:nvPr>
            <p:ph type="subTitle" idx="1" hasCustomPrompt="1"/>
          </p:nvPr>
        </p:nvSpPr>
        <p:spPr>
          <a:xfrm>
            <a:off x="960704" y="4682685"/>
            <a:ext cx="10437807" cy="886843"/>
          </a:xfrm>
        </p:spPr>
        <p:txBody>
          <a:bodyPr/>
          <a:lstStyle>
            <a:lvl1pPr marL="0" indent="0" algn="l">
              <a:buNone/>
              <a:defRPr sz="2188" cap="all" baseline="0"/>
            </a:lvl1pPr>
            <a:lvl2pPr marL="454777" indent="0" algn="ctr">
              <a:buNone/>
              <a:defRPr sz="1989"/>
            </a:lvl2pPr>
            <a:lvl3pPr marL="909554" indent="0" algn="ctr">
              <a:buNone/>
              <a:defRPr sz="1790"/>
            </a:lvl3pPr>
            <a:lvl4pPr marL="1364331" indent="0" algn="ctr">
              <a:buNone/>
              <a:defRPr sz="1592"/>
            </a:lvl4pPr>
            <a:lvl5pPr marL="1819107" indent="0" algn="ctr">
              <a:buNone/>
              <a:defRPr sz="1592"/>
            </a:lvl5pPr>
            <a:lvl6pPr marL="2273884" indent="0" algn="ctr">
              <a:buNone/>
              <a:defRPr sz="1592"/>
            </a:lvl6pPr>
            <a:lvl7pPr marL="2728661" indent="0" algn="ctr">
              <a:buNone/>
              <a:defRPr sz="1592"/>
            </a:lvl7pPr>
            <a:lvl8pPr marL="3183438" indent="0" algn="ctr">
              <a:buNone/>
              <a:defRPr sz="1592"/>
            </a:lvl8pPr>
            <a:lvl9pPr marL="3638215" indent="0" algn="ctr">
              <a:buNone/>
              <a:defRPr sz="1592"/>
            </a:lvl9pPr>
          </a:lstStyle>
          <a:p>
            <a:r>
              <a:rPr lang="sv-SE" dirty="0"/>
              <a:t>Underrubrik </a:t>
            </a:r>
          </a:p>
        </p:txBody>
      </p:sp>
      <p:cxnSp>
        <p:nvCxnSpPr>
          <p:cNvPr id="14" name="Rak koppling 13">
            <a:extLst>
              <a:ext uri="{FF2B5EF4-FFF2-40B4-BE49-F238E27FC236}">
                <a16:creationId xmlns:a16="http://schemas.microsoft.com/office/drawing/2014/main" id="{23419EF5-F930-48F5-9570-AA7E47DA438B}"/>
              </a:ext>
            </a:extLst>
          </p:cNvPr>
          <p:cNvCxnSpPr/>
          <p:nvPr userDrawn="1"/>
        </p:nvCxnSpPr>
        <p:spPr>
          <a:xfrm>
            <a:off x="944954" y="4500752"/>
            <a:ext cx="10465369" cy="0"/>
          </a:xfrm>
          <a:prstGeom prst="line">
            <a:avLst/>
          </a:prstGeom>
          <a:ln w="666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63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723207"/>
            <a:ext cx="10459462" cy="549412"/>
          </a:xfrm>
        </p:spPr>
        <p:txBody>
          <a:bodyPr/>
          <a:lstStyle>
            <a:lvl1pPr>
              <a:defRPr/>
            </a:lvl1pPr>
          </a:lstStyle>
          <a:p>
            <a:r>
              <a:rPr lang="sv-SE" dirty="0"/>
              <a:t>Normalsida – skriv rubrik här</a:t>
            </a:r>
          </a:p>
        </p:txBody>
      </p:sp>
      <p:sp>
        <p:nvSpPr>
          <p:cNvPr id="3" name="Platshållare för innehåll 2">
            <a:extLst>
              <a:ext uri="{FF2B5EF4-FFF2-40B4-BE49-F238E27FC236}">
                <a16:creationId xmlns:a16="http://schemas.microsoft.com/office/drawing/2014/main" id="{99AFB94F-C428-4DFB-8665-A0894593D04E}"/>
              </a:ext>
            </a:extLst>
          </p:cNvPr>
          <p:cNvSpPr>
            <a:spLocks noGrp="1"/>
          </p:cNvSpPr>
          <p:nvPr>
            <p:ph idx="1"/>
          </p:nvPr>
        </p:nvSpPr>
        <p:spPr>
          <a:xfrm>
            <a:off x="609299" y="1415134"/>
            <a:ext cx="10459462" cy="4874803"/>
          </a:xfrm>
        </p:spPr>
        <p:txBody>
          <a:bodyPr/>
          <a:lstStyle>
            <a:lvl1pPr marL="0" indent="0">
              <a:buFontTx/>
              <a:buNone/>
              <a:defRPr sz="2785"/>
            </a:lvl1pPr>
            <a:lvl2pPr marL="454777" indent="0">
              <a:buFontTx/>
              <a:buNone/>
              <a:defRPr/>
            </a:lvl2pPr>
            <a:lvl3pPr marL="909554" indent="0">
              <a:buFontTx/>
              <a:buNone/>
              <a:defRPr/>
            </a:lvl3pPr>
            <a:lvl4pPr marL="1364331" indent="0">
              <a:buFontTx/>
              <a:buNone/>
              <a:defRPr/>
            </a:lvl4pPr>
            <a:lvl5pPr marL="1819107" indent="0">
              <a:buFontTx/>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09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50242"/>
      </p:ext>
    </p:extLst>
  </p:cSld>
  <p:clrMapOvr>
    <a:masterClrMapping/>
  </p:clrMapOvr>
  <p:extLst>
    <p:ext uri="{DCECCB84-F9BA-43D5-87BE-67443E8EF086}">
      <p15:sldGuideLst xmlns:p15="http://schemas.microsoft.com/office/powerpoint/2012/main">
        <p15:guide id="1" orient="horz" pos="2160">
          <p15:clr>
            <a:srgbClr val="A4A3A4"/>
          </p15:clr>
        </p15:guide>
        <p15:guide id="2" pos="3820">
          <p15:clr>
            <a:srgbClr val="FBAE40"/>
          </p15:clr>
        </p15:guide>
        <p15:guide id="3" pos="812">
          <p15:clr>
            <a:srgbClr val="FBAE40"/>
          </p15:clr>
        </p15:guide>
        <p15:guide id="4" orient="horz" pos="1298" userDrawn="1">
          <p15:clr>
            <a:srgbClr val="A4A3A4"/>
          </p15:clr>
        </p15:guide>
        <p15:guide id="5" pos="902">
          <p15:clr>
            <a:srgbClr val="A4A3A4"/>
          </p15:clr>
        </p15:guide>
        <p15:guide id="6" orient="horz" pos="1979">
          <p15:clr>
            <a:srgbClr val="F26B43"/>
          </p15:clr>
        </p15:guide>
        <p15:guide id="7" orient="horz" pos="935">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Övergångsida/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186C626-F1B6-49F8-BFBF-A500CD82B242}"/>
              </a:ext>
            </a:extLst>
          </p:cNvPr>
          <p:cNvSpPr/>
          <p:nvPr userDrawn="1"/>
        </p:nvSpPr>
        <p:spPr>
          <a:xfrm>
            <a:off x="0" y="0"/>
            <a:ext cx="12126913" cy="4286992"/>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448E062A-0485-42BC-BA34-5C3D7A215FD6}"/>
              </a:ext>
            </a:extLst>
          </p:cNvPr>
          <p:cNvSpPr/>
          <p:nvPr userDrawn="1"/>
        </p:nvSpPr>
        <p:spPr>
          <a:xfrm>
            <a:off x="0" y="4144488"/>
            <a:ext cx="12126913" cy="271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C6DDB9D-EBEC-40C3-B365-AFB27ABAD902}"/>
              </a:ext>
            </a:extLst>
          </p:cNvPr>
          <p:cNvSpPr>
            <a:spLocks noGrp="1"/>
          </p:cNvSpPr>
          <p:nvPr>
            <p:ph type="title" hasCustomPrompt="1"/>
          </p:nvPr>
        </p:nvSpPr>
        <p:spPr>
          <a:xfrm>
            <a:off x="609299" y="3381455"/>
            <a:ext cx="10459462" cy="620530"/>
          </a:xfrm>
        </p:spPr>
        <p:txBody>
          <a:bodyPr/>
          <a:lstStyle>
            <a:lvl1pPr>
              <a:defRPr/>
            </a:lvl1pPr>
          </a:lstStyle>
          <a:p>
            <a:r>
              <a:rPr lang="sv-SE" dirty="0"/>
              <a:t>Övergångssida eller citat</a:t>
            </a:r>
          </a:p>
        </p:txBody>
      </p:sp>
      <p:pic>
        <p:nvPicPr>
          <p:cNvPr id="7" name="Bildobjekt 6">
            <a:extLst>
              <a:ext uri="{FF2B5EF4-FFF2-40B4-BE49-F238E27FC236}">
                <a16:creationId xmlns:a16="http://schemas.microsoft.com/office/drawing/2014/main" id="{92AE39C3-4403-4075-A1DC-906BDF51B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
        <p:nvSpPr>
          <p:cNvPr id="9" name="Likbent triangel 8">
            <a:extLst>
              <a:ext uri="{FF2B5EF4-FFF2-40B4-BE49-F238E27FC236}">
                <a16:creationId xmlns:a16="http://schemas.microsoft.com/office/drawing/2014/main" id="{4F4AADD8-469A-4ACC-A562-FEA83CE4C587}"/>
              </a:ext>
            </a:extLst>
          </p:cNvPr>
          <p:cNvSpPr/>
          <p:nvPr userDrawn="1"/>
        </p:nvSpPr>
        <p:spPr>
          <a:xfrm rot="10800000">
            <a:off x="1473893" y="4110881"/>
            <a:ext cx="388901" cy="333897"/>
          </a:xfrm>
          <a:prstGeom prs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12998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630BE71-6D9C-42A6-A9CB-CC6A60AFE82E}"/>
              </a:ext>
            </a:extLst>
          </p:cNvPr>
          <p:cNvSpPr/>
          <p:nvPr userDrawn="1"/>
        </p:nvSpPr>
        <p:spPr>
          <a:xfrm>
            <a:off x="0" y="0"/>
            <a:ext cx="12126913" cy="68580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innehåll 3">
            <a:extLst>
              <a:ext uri="{FF2B5EF4-FFF2-40B4-BE49-F238E27FC236}">
                <a16:creationId xmlns:a16="http://schemas.microsoft.com/office/drawing/2014/main" id="{EB1DB8EE-101B-45D9-A6EA-909E0CA290B7}"/>
              </a:ext>
            </a:extLst>
          </p:cNvPr>
          <p:cNvSpPr txBox="1">
            <a:spLocks noGrp="1"/>
          </p:cNvSpPr>
          <p:nvPr>
            <p:ph idx="1"/>
          </p:nvPr>
        </p:nvSpPr>
        <p:spPr>
          <a:xfrm>
            <a:off x="463220" y="1906219"/>
            <a:ext cx="9426575" cy="3901173"/>
          </a:xfrm>
          <a:prstGeom prst="rect">
            <a:avLst/>
          </a:prstGeom>
          <a:noFill/>
        </p:spPr>
        <p:txBody>
          <a:bodyPr wrap="square" lIns="0" tIns="0" rIns="0" bIns="0" rtlCol="0">
            <a:noAutofit/>
          </a:bodyPr>
          <a:lstStyle/>
          <a:p>
            <a:pPr marL="454777" lvl="0" indent="0">
              <a:lnSpc>
                <a:spcPct val="150000"/>
              </a:lnSpc>
              <a:buNone/>
            </a:pPr>
            <a:r>
              <a:rPr lang="sv-SE">
                <a:latin typeface="Gill Sans MT" panose="020B0502020104020203" pitchFamily="34" charset="0"/>
                <a:cs typeface="Times New Roman" panose="02020603050405020304" pitchFamily="18" charset="0"/>
              </a:rPr>
              <a:t>Klicka här för att ändra format på bakgrundstexten</a:t>
            </a:r>
          </a:p>
          <a:p>
            <a:pPr marL="454777" lvl="1" indent="0">
              <a:lnSpc>
                <a:spcPct val="150000"/>
              </a:lnSpc>
              <a:buNone/>
            </a:pPr>
            <a:r>
              <a:rPr lang="sv-SE">
                <a:latin typeface="Gill Sans MT" panose="020B0502020104020203" pitchFamily="34" charset="0"/>
                <a:cs typeface="Times New Roman" panose="02020603050405020304" pitchFamily="18" charset="0"/>
              </a:rPr>
              <a:t>Nivå två</a:t>
            </a:r>
          </a:p>
          <a:p>
            <a:pPr marL="454777" lvl="2" indent="0">
              <a:lnSpc>
                <a:spcPct val="150000"/>
              </a:lnSpc>
              <a:buNone/>
            </a:pPr>
            <a:r>
              <a:rPr lang="sv-SE">
                <a:latin typeface="Gill Sans MT" panose="020B0502020104020203" pitchFamily="34" charset="0"/>
                <a:cs typeface="Times New Roman" panose="02020603050405020304" pitchFamily="18" charset="0"/>
              </a:rPr>
              <a:t>Nivå tre</a:t>
            </a:r>
          </a:p>
          <a:p>
            <a:pPr marL="454777" lvl="3" indent="0">
              <a:lnSpc>
                <a:spcPct val="150000"/>
              </a:lnSpc>
              <a:buNone/>
            </a:pPr>
            <a:r>
              <a:rPr lang="sv-SE">
                <a:latin typeface="Gill Sans MT" panose="020B0502020104020203" pitchFamily="34" charset="0"/>
                <a:cs typeface="Times New Roman" panose="02020603050405020304" pitchFamily="18" charset="0"/>
              </a:rPr>
              <a:t>Nivå fyra</a:t>
            </a:r>
          </a:p>
          <a:p>
            <a:pPr marL="454777" lvl="4" indent="0">
              <a:lnSpc>
                <a:spcPct val="150000"/>
              </a:lnSpc>
              <a:buNone/>
            </a:pPr>
            <a:r>
              <a:rPr lang="sv-SE">
                <a:latin typeface="Gill Sans MT" panose="020B0502020104020203" pitchFamily="34" charset="0"/>
                <a:cs typeface="Times New Roman" panose="02020603050405020304" pitchFamily="18" charset="0"/>
              </a:rPr>
              <a:t>Nivå fem</a:t>
            </a:r>
            <a:endParaRPr lang="sv-SE" sz="2387" dirty="0"/>
          </a:p>
        </p:txBody>
      </p:sp>
      <p:sp>
        <p:nvSpPr>
          <p:cNvPr id="6" name="Rubrik 1">
            <a:extLst>
              <a:ext uri="{FF2B5EF4-FFF2-40B4-BE49-F238E27FC236}">
                <a16:creationId xmlns:a16="http://schemas.microsoft.com/office/drawing/2014/main" id="{76350F4E-D611-4329-B994-E1F3D3081016}"/>
              </a:ext>
            </a:extLst>
          </p:cNvPr>
          <p:cNvSpPr>
            <a:spLocks noGrp="1"/>
          </p:cNvSpPr>
          <p:nvPr>
            <p:ph type="title" hasCustomPrompt="1"/>
          </p:nvPr>
        </p:nvSpPr>
        <p:spPr>
          <a:xfrm>
            <a:off x="609299" y="723207"/>
            <a:ext cx="10459462" cy="549412"/>
          </a:xfrm>
        </p:spPr>
        <p:txBody>
          <a:bodyPr/>
          <a:lstStyle>
            <a:lvl1pPr>
              <a:defRPr/>
            </a:lvl1pPr>
          </a:lstStyle>
          <a:p>
            <a:r>
              <a:rPr lang="sv-SE" dirty="0"/>
              <a:t>Tack! Vi finns på…</a:t>
            </a:r>
          </a:p>
        </p:txBody>
      </p:sp>
    </p:spTree>
    <p:extLst>
      <p:ext uri="{BB962C8B-B14F-4D97-AF65-F5344CB8AC3E}">
        <p14:creationId xmlns:p14="http://schemas.microsoft.com/office/powerpoint/2010/main" val="18762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171606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41514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Ämne/tema namn på tala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348345"/>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531" userDrawn="1">
          <p15:clr>
            <a:srgbClr val="FBAE40"/>
          </p15:clr>
        </p15:guide>
        <p15:guide id="4" orient="horz" pos="1321" userDrawn="1">
          <p15:clr>
            <a:srgbClr val="A4A3A4"/>
          </p15:clr>
        </p15:guide>
        <p15:guide id="5" pos="758" userDrawn="1">
          <p15:clr>
            <a:srgbClr val="A4A3A4"/>
          </p15:clr>
        </p15:guide>
        <p15:guide id="6" orient="horz" pos="2001" userDrawn="1">
          <p15:clr>
            <a:srgbClr val="F26B43"/>
          </p15:clr>
        </p15:guide>
        <p15:guide id="7" orient="horz" pos="935" userDrawn="1">
          <p15:clr>
            <a:srgbClr val="F26B43"/>
          </p15:clr>
        </p15:guide>
        <p15:guide id="8" pos="71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34494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8138784"/>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7052865"/>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ubrik och punktlista">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9733597"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r>
              <a:rPr lang="sv-SE" sz="1200">
                <a:solidFill>
                  <a:srgbClr val="E27F00"/>
                </a:solidFill>
                <a:latin typeface="Bell Gothic Light"/>
              </a:rPr>
              <a:t>indatastod@trafikverket.se</a:t>
            </a: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468299102"/>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userDrawn="1"/>
        </p:nvSpPr>
        <p:spPr>
          <a:xfrm>
            <a:off x="-1" y="-20043"/>
            <a:ext cx="12126911" cy="6974757"/>
          </a:xfrm>
          <a:prstGeom prst="rect">
            <a:avLst/>
          </a:prstGeom>
          <a:solidFill>
            <a:srgbClr val="E2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7510" y="833554"/>
            <a:ext cx="4651888" cy="4696108"/>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Lst>
  <p:hf sldNum="0" hdr="0" dt="0"/>
  <p:txStyles>
    <p:titleStyle>
      <a:lvl1pPr algn="ctr" defTabSz="457138" rtl="0" eaLnBrk="1" fontAlgn="base" hangingPunct="1">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1" fontAlgn="base" hangingPunct="1">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1" fontAlgn="base" hangingPunct="1">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1" fontAlgn="base" hangingPunct="1">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69865" y="654154"/>
            <a:ext cx="5188770" cy="5188770"/>
          </a:xfrm>
          <a:prstGeom prst="rect">
            <a:avLst/>
          </a:prstGeom>
        </p:spPr>
      </p:pic>
    </p:spTree>
    <p:extLst>
      <p:ext uri="{BB962C8B-B14F-4D97-AF65-F5344CB8AC3E}">
        <p14:creationId xmlns:p14="http://schemas.microsoft.com/office/powerpoint/2010/main" val="2393042531"/>
      </p:ext>
    </p:extLst>
  </p:cSld>
  <p:clrMap bg1="lt1" tx1="dk1" bg2="lt2" tx2="dk2" accent1="accent1" accent2="accent2" accent3="accent3" accent4="accent4" accent5="accent5" accent6="accent6" hlink="hlink" folHlink="folHlink"/>
  <p:sldLayoutIdLst>
    <p:sldLayoutId id="2147483739" r:id="rId1"/>
    <p:sldLayoutId id="2147483741" r:id="rId2"/>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
        <p:nvSpPr>
          <p:cNvPr id="10" name="Platshållare för datum 3"/>
          <p:cNvSpPr>
            <a:spLocks noGrp="1"/>
          </p:cNvSpPr>
          <p:nvPr>
            <p:ph type="dt" sz="half" idx="2"/>
          </p:nvPr>
        </p:nvSpPr>
        <p:spPr>
          <a:xfrm>
            <a:off x="351898" y="6364654"/>
            <a:ext cx="1484923" cy="365125"/>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endParaRPr lang="sv-SE" dirty="0"/>
          </a:p>
        </p:txBody>
      </p:sp>
      <p:sp>
        <p:nvSpPr>
          <p:cNvPr id="11" name="Platshållare för sidfot 4"/>
          <p:cNvSpPr>
            <a:spLocks noGrp="1"/>
          </p:cNvSpPr>
          <p:nvPr>
            <p:ph type="ftr" sz="quarter" idx="3"/>
          </p:nvPr>
        </p:nvSpPr>
        <p:spPr>
          <a:xfrm>
            <a:off x="1916723" y="6364654"/>
            <a:ext cx="2655277" cy="356821"/>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r>
              <a:rPr lang="sv-SE"/>
              <a:t>indatastod@trafikverket.se</a:t>
            </a:r>
            <a:endParaRPr lang="sv-SE" dirty="0"/>
          </a:p>
        </p:txBody>
      </p:sp>
      <p:sp>
        <p:nvSpPr>
          <p:cNvPr id="12" name="Platshållare för bildnummer 5"/>
          <p:cNvSpPr>
            <a:spLocks noGrp="1"/>
          </p:cNvSpPr>
          <p:nvPr>
            <p:ph type="sldNum" sz="quarter" idx="4"/>
          </p:nvPr>
        </p:nvSpPr>
        <p:spPr>
          <a:xfrm>
            <a:off x="6814981" y="6364654"/>
            <a:ext cx="1994877" cy="347540"/>
          </a:xfrm>
          <a:prstGeom prst="rect">
            <a:avLst/>
          </a:prstGeom>
        </p:spPr>
        <p:txBody>
          <a:bodyPr wrap="square" numCol="1" anchor="t" anchorCtr="0" compatLnSpc="1">
            <a:prstTxWarp prst="textNoShape">
              <a:avLst/>
            </a:prstTxWarp>
          </a:bodyPr>
          <a:lstStyle>
            <a:lvl1pPr algn="r">
              <a:defRPr sz="900">
                <a:solidFill>
                  <a:schemeClr val="accent1">
                    <a:lumMod val="50000"/>
                  </a:schemeClr>
                </a:solidFill>
                <a:latin typeface="Calibri" pitchFamily="31" charset="0"/>
              </a:defRPr>
            </a:lvl1pPr>
          </a:lstStyle>
          <a:p>
            <a:pPr>
              <a:defRPr/>
            </a:pPr>
            <a:fld id="{20D37FCA-3DE3-40B4-AA6D-F4C03BA9DED3}" type="slidenum">
              <a:rPr lang="sv-SE" smtClean="0"/>
              <a:pPr>
                <a:defRPr/>
              </a:pPr>
              <a:t>‹#›</a:t>
            </a:fld>
            <a:endParaRPr lang="sv-SE" dirty="0"/>
          </a:p>
        </p:txBody>
      </p:sp>
      <p:pic>
        <p:nvPicPr>
          <p:cNvPr id="2" name="Bildobjekt 1"/>
          <p:cNvPicPr>
            <a:picLocks noChangeAspect="1"/>
          </p:cNvPicPr>
          <p:nvPr userDrawn="1"/>
        </p:nvPicPr>
        <p:blipFill rotWithShape="1">
          <a:blip r:embed="rId7">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spTree>
    <p:extLst>
      <p:ext uri="{BB962C8B-B14F-4D97-AF65-F5344CB8AC3E}">
        <p14:creationId xmlns:p14="http://schemas.microsoft.com/office/powerpoint/2010/main" val="1769291765"/>
      </p:ext>
    </p:extLst>
  </p:cSld>
  <p:clrMap bg1="lt1" tx1="dk1" bg2="lt2" tx2="dk2" accent1="accent1" accent2="accent2" accent3="accent3" accent4="accent4" accent5="accent5" accent6="accent6" hlink="hlink" folHlink="folHlink"/>
  <p:sldLayoutIdLst>
    <p:sldLayoutId id="2147483740" r:id="rId1"/>
    <p:sldLayoutId id="2147483734" r:id="rId2"/>
    <p:sldLayoutId id="2147483759" r:id="rId3"/>
    <p:sldLayoutId id="2147483761" r:id="rId4"/>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rotWithShape="1">
          <a:blip r:embed="rId8">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Tree>
    <p:extLst>
      <p:ext uri="{BB962C8B-B14F-4D97-AF65-F5344CB8AC3E}">
        <p14:creationId xmlns:p14="http://schemas.microsoft.com/office/powerpoint/2010/main" val="6601560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5" r:id="rId3"/>
    <p:sldLayoutId id="2147483736" r:id="rId4"/>
    <p:sldLayoutId id="2147483737" r:id="rId5"/>
    <p:sldLayoutId id="2147483760" r:id="rId6"/>
  </p:sldLayoutIdLst>
  <p:hf sldNum="0" hd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26913"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09299" y="724945"/>
            <a:ext cx="10459462"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09299" y="1437300"/>
            <a:ext cx="10459462"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Tree>
    <p:extLst>
      <p:ext uri="{BB962C8B-B14F-4D97-AF65-F5344CB8AC3E}">
        <p14:creationId xmlns:p14="http://schemas.microsoft.com/office/powerpoint/2010/main" val="53753423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09554" rtl="0" eaLnBrk="1" latinLnBrk="0" hangingPunct="1">
        <a:lnSpc>
          <a:spcPct val="100000"/>
        </a:lnSpc>
        <a:spcBef>
          <a:spcPct val="0"/>
        </a:spcBef>
        <a:buNone/>
        <a:defRPr sz="3382" kern="1200" cap="all" baseline="0">
          <a:solidFill>
            <a:schemeClr val="tx1"/>
          </a:solidFill>
          <a:latin typeface="+mj-lt"/>
          <a:ea typeface="+mj-ea"/>
          <a:cs typeface="+mj-cs"/>
        </a:defRPr>
      </a:lvl1pPr>
    </p:titleStyle>
    <p:bodyStyle>
      <a:lvl1pPr marL="227388" indent="-227388" algn="l" defTabSz="909554" rtl="0" eaLnBrk="1" latinLnBrk="0" hangingPunct="1">
        <a:lnSpc>
          <a:spcPct val="90000"/>
        </a:lnSpc>
        <a:spcBef>
          <a:spcPts val="995"/>
        </a:spcBef>
        <a:buFont typeface="Arial" panose="020B0604020202020204" pitchFamily="34" charset="0"/>
        <a:buChar char="•"/>
        <a:defRPr sz="2387" kern="1200">
          <a:solidFill>
            <a:schemeClr val="tx1"/>
          </a:solidFill>
          <a:latin typeface="+mn-lt"/>
          <a:ea typeface="+mn-ea"/>
          <a:cs typeface="+mn-cs"/>
        </a:defRPr>
      </a:lvl1pPr>
      <a:lvl2pPr marL="682165" indent="-227388" algn="l" defTabSz="909554" rtl="0" eaLnBrk="1" latinLnBrk="0" hangingPunct="1">
        <a:lnSpc>
          <a:spcPct val="90000"/>
        </a:lnSpc>
        <a:spcBef>
          <a:spcPts val="497"/>
        </a:spcBef>
        <a:buFont typeface="Arial" panose="020B0604020202020204" pitchFamily="34" charset="0"/>
        <a:buChar char="•"/>
        <a:defRPr sz="1989" kern="1200">
          <a:solidFill>
            <a:schemeClr val="tx1"/>
          </a:solidFill>
          <a:latin typeface="+mn-lt"/>
          <a:ea typeface="+mn-ea"/>
          <a:cs typeface="+mn-cs"/>
        </a:defRPr>
      </a:lvl2pPr>
      <a:lvl3pPr marL="1136942"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3pPr>
      <a:lvl4pPr marL="1591719" indent="-227388" algn="l" defTabSz="909554" rtl="0" eaLnBrk="1" latinLnBrk="0" hangingPunct="1">
        <a:lnSpc>
          <a:spcPct val="90000"/>
        </a:lnSpc>
        <a:spcBef>
          <a:spcPts val="497"/>
        </a:spcBef>
        <a:buFont typeface="Arial" panose="020B0604020202020204" pitchFamily="34" charset="0"/>
        <a:buChar char="•"/>
        <a:defRPr sz="1592" kern="1200">
          <a:solidFill>
            <a:schemeClr val="tx1"/>
          </a:solidFill>
          <a:latin typeface="+mn-lt"/>
          <a:ea typeface="+mn-ea"/>
          <a:cs typeface="+mn-cs"/>
        </a:defRPr>
      </a:lvl4pPr>
      <a:lvl5pPr marL="2046496" indent="-227388" algn="l" defTabSz="909554" rtl="0" eaLnBrk="1" latinLnBrk="0" hangingPunct="1">
        <a:lnSpc>
          <a:spcPct val="90000"/>
        </a:lnSpc>
        <a:spcBef>
          <a:spcPts val="497"/>
        </a:spcBef>
        <a:buFont typeface="Arial" panose="020B0604020202020204" pitchFamily="34" charset="0"/>
        <a:buChar char="•"/>
        <a:defRPr sz="1393" kern="1200">
          <a:solidFill>
            <a:schemeClr val="tx1"/>
          </a:solidFill>
          <a:latin typeface="+mn-lt"/>
          <a:ea typeface="+mn-ea"/>
          <a:cs typeface="+mn-cs"/>
        </a:defRPr>
      </a:lvl5pPr>
      <a:lvl6pPr marL="250127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6049"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10826"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560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sv-SE"/>
      </a:defPPr>
      <a:lvl1pPr marL="0" algn="l" defTabSz="909554" rtl="0" eaLnBrk="1" latinLnBrk="0" hangingPunct="1">
        <a:defRPr sz="1790" kern="1200">
          <a:solidFill>
            <a:schemeClr val="tx1"/>
          </a:solidFill>
          <a:latin typeface="+mn-lt"/>
          <a:ea typeface="+mn-ea"/>
          <a:cs typeface="+mn-cs"/>
        </a:defRPr>
      </a:lvl1pPr>
      <a:lvl2pPr marL="454777" algn="l" defTabSz="909554" rtl="0" eaLnBrk="1" latinLnBrk="0" hangingPunct="1">
        <a:defRPr sz="1790" kern="1200">
          <a:solidFill>
            <a:schemeClr val="tx1"/>
          </a:solidFill>
          <a:latin typeface="+mn-lt"/>
          <a:ea typeface="+mn-ea"/>
          <a:cs typeface="+mn-cs"/>
        </a:defRPr>
      </a:lvl2pPr>
      <a:lvl3pPr marL="909554" algn="l" defTabSz="909554" rtl="0" eaLnBrk="1" latinLnBrk="0" hangingPunct="1">
        <a:defRPr sz="1790" kern="1200">
          <a:solidFill>
            <a:schemeClr val="tx1"/>
          </a:solidFill>
          <a:latin typeface="+mn-lt"/>
          <a:ea typeface="+mn-ea"/>
          <a:cs typeface="+mn-cs"/>
        </a:defRPr>
      </a:lvl3pPr>
      <a:lvl4pPr marL="1364331" algn="l" defTabSz="909554" rtl="0" eaLnBrk="1" latinLnBrk="0" hangingPunct="1">
        <a:defRPr sz="1790" kern="1200">
          <a:solidFill>
            <a:schemeClr val="tx1"/>
          </a:solidFill>
          <a:latin typeface="+mn-lt"/>
          <a:ea typeface="+mn-ea"/>
          <a:cs typeface="+mn-cs"/>
        </a:defRPr>
      </a:lvl4pPr>
      <a:lvl5pPr marL="1819107" algn="l" defTabSz="909554" rtl="0" eaLnBrk="1" latinLnBrk="0" hangingPunct="1">
        <a:defRPr sz="1790" kern="1200">
          <a:solidFill>
            <a:schemeClr val="tx1"/>
          </a:solidFill>
          <a:latin typeface="+mn-lt"/>
          <a:ea typeface="+mn-ea"/>
          <a:cs typeface="+mn-cs"/>
        </a:defRPr>
      </a:lvl5pPr>
      <a:lvl6pPr marL="2273884" algn="l" defTabSz="909554" rtl="0" eaLnBrk="1" latinLnBrk="0" hangingPunct="1">
        <a:defRPr sz="1790" kern="1200">
          <a:solidFill>
            <a:schemeClr val="tx1"/>
          </a:solidFill>
          <a:latin typeface="+mn-lt"/>
          <a:ea typeface="+mn-ea"/>
          <a:cs typeface="+mn-cs"/>
        </a:defRPr>
      </a:lvl6pPr>
      <a:lvl7pPr marL="2728661" algn="l" defTabSz="909554" rtl="0" eaLnBrk="1" latinLnBrk="0" hangingPunct="1">
        <a:defRPr sz="1790" kern="1200">
          <a:solidFill>
            <a:schemeClr val="tx1"/>
          </a:solidFill>
          <a:latin typeface="+mn-lt"/>
          <a:ea typeface="+mn-ea"/>
          <a:cs typeface="+mn-cs"/>
        </a:defRPr>
      </a:lvl7pPr>
      <a:lvl8pPr marL="3183438" algn="l" defTabSz="909554" rtl="0" eaLnBrk="1" latinLnBrk="0" hangingPunct="1">
        <a:defRPr sz="1790" kern="1200">
          <a:solidFill>
            <a:schemeClr val="tx1"/>
          </a:solidFill>
          <a:latin typeface="+mn-lt"/>
          <a:ea typeface="+mn-ea"/>
          <a:cs typeface="+mn-cs"/>
        </a:defRPr>
      </a:lvl8pPr>
      <a:lvl9pPr marL="3638215" algn="l" defTabSz="909554" rtl="0" eaLnBrk="1" latinLnBrk="0" hangingPunct="1">
        <a:defRPr sz="179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F6AAC83-756F-4E9F-ABEE-10548486AECD}"/>
              </a:ext>
            </a:extLst>
          </p:cNvPr>
          <p:cNvSpPr/>
          <p:nvPr userDrawn="1"/>
        </p:nvSpPr>
        <p:spPr>
          <a:xfrm>
            <a:off x="0" y="0"/>
            <a:ext cx="12126913" cy="38001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a:extLst>
              <a:ext uri="{FF2B5EF4-FFF2-40B4-BE49-F238E27FC236}">
                <a16:creationId xmlns:a16="http://schemas.microsoft.com/office/drawing/2014/main" id="{088E9E2C-577B-432F-A39B-7431CA615A7D}"/>
              </a:ext>
            </a:extLst>
          </p:cNvPr>
          <p:cNvSpPr>
            <a:spLocks noGrp="1"/>
          </p:cNvSpPr>
          <p:nvPr>
            <p:ph type="title"/>
          </p:nvPr>
        </p:nvSpPr>
        <p:spPr>
          <a:xfrm>
            <a:off x="609299" y="724945"/>
            <a:ext cx="10459462" cy="546902"/>
          </a:xfrm>
          <a:prstGeom prst="rect">
            <a:avLst/>
          </a:prstGeom>
        </p:spPr>
        <p:txBody>
          <a:bodyPr vert="horz" lIns="0" tIns="0" rIns="0" bIns="0" rtlCol="0" anchor="t" anchorCtr="0">
            <a:noAutofit/>
          </a:bodyPr>
          <a:lstStyle/>
          <a:p>
            <a:r>
              <a:rPr lang="sv-SE"/>
              <a:t>rubrik</a:t>
            </a:r>
          </a:p>
        </p:txBody>
      </p:sp>
      <p:sp>
        <p:nvSpPr>
          <p:cNvPr id="3" name="Platshållare för text 2">
            <a:extLst>
              <a:ext uri="{FF2B5EF4-FFF2-40B4-BE49-F238E27FC236}">
                <a16:creationId xmlns:a16="http://schemas.microsoft.com/office/drawing/2014/main" id="{988AE464-3617-4F3D-ABAD-7C09B2F2D79F}"/>
              </a:ext>
            </a:extLst>
          </p:cNvPr>
          <p:cNvSpPr>
            <a:spLocks noGrp="1"/>
          </p:cNvSpPr>
          <p:nvPr>
            <p:ph type="body" idx="1"/>
          </p:nvPr>
        </p:nvSpPr>
        <p:spPr>
          <a:xfrm>
            <a:off x="609299" y="1437300"/>
            <a:ext cx="10459462" cy="435133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FF203738-3B75-41B8-9FD6-6DBACEFB514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8859" y="108060"/>
            <a:ext cx="1290536" cy="198945"/>
          </a:xfrm>
          <a:prstGeom prst="rect">
            <a:avLst/>
          </a:prstGeom>
        </p:spPr>
      </p:pic>
    </p:spTree>
    <p:extLst>
      <p:ext uri="{BB962C8B-B14F-4D97-AF65-F5344CB8AC3E}">
        <p14:creationId xmlns:p14="http://schemas.microsoft.com/office/powerpoint/2010/main" val="22844497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09554" rtl="0" eaLnBrk="1" latinLnBrk="0" hangingPunct="1">
        <a:lnSpc>
          <a:spcPct val="100000"/>
        </a:lnSpc>
        <a:spcBef>
          <a:spcPct val="0"/>
        </a:spcBef>
        <a:buNone/>
        <a:defRPr sz="3382" kern="1200" cap="all" baseline="0">
          <a:solidFill>
            <a:schemeClr val="tx1"/>
          </a:solidFill>
          <a:latin typeface="+mj-lt"/>
          <a:ea typeface="+mj-ea"/>
          <a:cs typeface="+mj-cs"/>
        </a:defRPr>
      </a:lvl1pPr>
    </p:titleStyle>
    <p:bodyStyle>
      <a:lvl1pPr marL="227388" indent="-227388" algn="l" defTabSz="909554" rtl="0" eaLnBrk="1" latinLnBrk="0" hangingPunct="1">
        <a:lnSpc>
          <a:spcPct val="90000"/>
        </a:lnSpc>
        <a:spcBef>
          <a:spcPts val="995"/>
        </a:spcBef>
        <a:buFont typeface="Arial" panose="020B0604020202020204" pitchFamily="34" charset="0"/>
        <a:buChar char="•"/>
        <a:defRPr sz="2387" kern="1200">
          <a:solidFill>
            <a:schemeClr val="tx1"/>
          </a:solidFill>
          <a:latin typeface="+mn-lt"/>
          <a:ea typeface="+mn-ea"/>
          <a:cs typeface="+mn-cs"/>
        </a:defRPr>
      </a:lvl1pPr>
      <a:lvl2pPr marL="682165" indent="-227388" algn="l" defTabSz="909554" rtl="0" eaLnBrk="1" latinLnBrk="0" hangingPunct="1">
        <a:lnSpc>
          <a:spcPct val="90000"/>
        </a:lnSpc>
        <a:spcBef>
          <a:spcPts val="497"/>
        </a:spcBef>
        <a:buFont typeface="Arial" panose="020B0604020202020204" pitchFamily="34" charset="0"/>
        <a:buChar char="•"/>
        <a:defRPr sz="1989" kern="1200">
          <a:solidFill>
            <a:schemeClr val="tx1"/>
          </a:solidFill>
          <a:latin typeface="+mn-lt"/>
          <a:ea typeface="+mn-ea"/>
          <a:cs typeface="+mn-cs"/>
        </a:defRPr>
      </a:lvl2pPr>
      <a:lvl3pPr marL="1136942"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3pPr>
      <a:lvl4pPr marL="1591719" indent="-227388" algn="l" defTabSz="909554" rtl="0" eaLnBrk="1" latinLnBrk="0" hangingPunct="1">
        <a:lnSpc>
          <a:spcPct val="90000"/>
        </a:lnSpc>
        <a:spcBef>
          <a:spcPts val="497"/>
        </a:spcBef>
        <a:buFont typeface="Arial" panose="020B0604020202020204" pitchFamily="34" charset="0"/>
        <a:buChar char="•"/>
        <a:defRPr sz="1592" kern="1200">
          <a:solidFill>
            <a:schemeClr val="tx1"/>
          </a:solidFill>
          <a:latin typeface="+mn-lt"/>
          <a:ea typeface="+mn-ea"/>
          <a:cs typeface="+mn-cs"/>
        </a:defRPr>
      </a:lvl4pPr>
      <a:lvl5pPr marL="2046496" indent="-227388" algn="l" defTabSz="909554" rtl="0" eaLnBrk="1" latinLnBrk="0" hangingPunct="1">
        <a:lnSpc>
          <a:spcPct val="90000"/>
        </a:lnSpc>
        <a:spcBef>
          <a:spcPts val="497"/>
        </a:spcBef>
        <a:buFont typeface="Arial" panose="020B0604020202020204" pitchFamily="34" charset="0"/>
        <a:buChar char="•"/>
        <a:defRPr sz="1393" kern="1200">
          <a:solidFill>
            <a:schemeClr val="tx1"/>
          </a:solidFill>
          <a:latin typeface="+mn-lt"/>
          <a:ea typeface="+mn-ea"/>
          <a:cs typeface="+mn-cs"/>
        </a:defRPr>
      </a:lvl5pPr>
      <a:lvl6pPr marL="250127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6pPr>
      <a:lvl7pPr marL="2956049"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7pPr>
      <a:lvl8pPr marL="3410826"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8pPr>
      <a:lvl9pPr marL="3865603" indent="-227388" algn="l" defTabSz="909554" rtl="0" eaLnBrk="1" latinLnBrk="0" hangingPunct="1">
        <a:lnSpc>
          <a:spcPct val="90000"/>
        </a:lnSpc>
        <a:spcBef>
          <a:spcPts val="497"/>
        </a:spcBef>
        <a:buFont typeface="Arial" panose="020B0604020202020204" pitchFamily="34" charset="0"/>
        <a:buChar char="•"/>
        <a:defRPr sz="1790" kern="1200">
          <a:solidFill>
            <a:schemeClr val="tx1"/>
          </a:solidFill>
          <a:latin typeface="+mn-lt"/>
          <a:ea typeface="+mn-ea"/>
          <a:cs typeface="+mn-cs"/>
        </a:defRPr>
      </a:lvl9pPr>
    </p:bodyStyle>
    <p:otherStyle>
      <a:defPPr>
        <a:defRPr lang="sv-SE"/>
      </a:defPPr>
      <a:lvl1pPr marL="0" algn="l" defTabSz="909554" rtl="0" eaLnBrk="1" latinLnBrk="0" hangingPunct="1">
        <a:defRPr sz="1790" kern="1200">
          <a:solidFill>
            <a:schemeClr val="tx1"/>
          </a:solidFill>
          <a:latin typeface="+mn-lt"/>
          <a:ea typeface="+mn-ea"/>
          <a:cs typeface="+mn-cs"/>
        </a:defRPr>
      </a:lvl1pPr>
      <a:lvl2pPr marL="454777" algn="l" defTabSz="909554" rtl="0" eaLnBrk="1" latinLnBrk="0" hangingPunct="1">
        <a:defRPr sz="1790" kern="1200">
          <a:solidFill>
            <a:schemeClr val="tx1"/>
          </a:solidFill>
          <a:latin typeface="+mn-lt"/>
          <a:ea typeface="+mn-ea"/>
          <a:cs typeface="+mn-cs"/>
        </a:defRPr>
      </a:lvl2pPr>
      <a:lvl3pPr marL="909554" algn="l" defTabSz="909554" rtl="0" eaLnBrk="1" latinLnBrk="0" hangingPunct="1">
        <a:defRPr sz="1790" kern="1200">
          <a:solidFill>
            <a:schemeClr val="tx1"/>
          </a:solidFill>
          <a:latin typeface="+mn-lt"/>
          <a:ea typeface="+mn-ea"/>
          <a:cs typeface="+mn-cs"/>
        </a:defRPr>
      </a:lvl3pPr>
      <a:lvl4pPr marL="1364331" algn="l" defTabSz="909554" rtl="0" eaLnBrk="1" latinLnBrk="0" hangingPunct="1">
        <a:defRPr sz="1790" kern="1200">
          <a:solidFill>
            <a:schemeClr val="tx1"/>
          </a:solidFill>
          <a:latin typeface="+mn-lt"/>
          <a:ea typeface="+mn-ea"/>
          <a:cs typeface="+mn-cs"/>
        </a:defRPr>
      </a:lvl4pPr>
      <a:lvl5pPr marL="1819107" algn="l" defTabSz="909554" rtl="0" eaLnBrk="1" latinLnBrk="0" hangingPunct="1">
        <a:defRPr sz="1790" kern="1200">
          <a:solidFill>
            <a:schemeClr val="tx1"/>
          </a:solidFill>
          <a:latin typeface="+mn-lt"/>
          <a:ea typeface="+mn-ea"/>
          <a:cs typeface="+mn-cs"/>
        </a:defRPr>
      </a:lvl5pPr>
      <a:lvl6pPr marL="2273884" algn="l" defTabSz="909554" rtl="0" eaLnBrk="1" latinLnBrk="0" hangingPunct="1">
        <a:defRPr sz="1790" kern="1200">
          <a:solidFill>
            <a:schemeClr val="tx1"/>
          </a:solidFill>
          <a:latin typeface="+mn-lt"/>
          <a:ea typeface="+mn-ea"/>
          <a:cs typeface="+mn-cs"/>
        </a:defRPr>
      </a:lvl6pPr>
      <a:lvl7pPr marL="2728661" algn="l" defTabSz="909554" rtl="0" eaLnBrk="1" latinLnBrk="0" hangingPunct="1">
        <a:defRPr sz="1790" kern="1200">
          <a:solidFill>
            <a:schemeClr val="tx1"/>
          </a:solidFill>
          <a:latin typeface="+mn-lt"/>
          <a:ea typeface="+mn-ea"/>
          <a:cs typeface="+mn-cs"/>
        </a:defRPr>
      </a:lvl7pPr>
      <a:lvl8pPr marL="3183438" algn="l" defTabSz="909554" rtl="0" eaLnBrk="1" latinLnBrk="0" hangingPunct="1">
        <a:defRPr sz="1790" kern="1200">
          <a:solidFill>
            <a:schemeClr val="tx1"/>
          </a:solidFill>
          <a:latin typeface="+mn-lt"/>
          <a:ea typeface="+mn-ea"/>
          <a:cs typeface="+mn-cs"/>
        </a:defRPr>
      </a:lvl8pPr>
      <a:lvl9pPr marL="3638215" algn="l" defTabSz="909554" rtl="0" eaLnBrk="1" latinLnBrk="0" hangingPunct="1">
        <a:defRPr sz="1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indatastod@trafikverket.s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indatastod@trafikverket.se"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2F18C41-1ED9-41A6-A53A-462CB35B032A}"/>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6" name="textruta 5">
            <a:extLst>
              <a:ext uri="{FF2B5EF4-FFF2-40B4-BE49-F238E27FC236}">
                <a16:creationId xmlns:a16="http://schemas.microsoft.com/office/drawing/2014/main" id="{BD9C2300-43F5-42C5-B7C8-04F43E3EBE88}"/>
              </a:ext>
            </a:extLst>
          </p:cNvPr>
          <p:cNvSpPr txBox="1"/>
          <p:nvPr/>
        </p:nvSpPr>
        <p:spPr>
          <a:xfrm>
            <a:off x="0" y="6380282"/>
            <a:ext cx="3782861" cy="400110"/>
          </a:xfrm>
          <a:prstGeom prst="rect">
            <a:avLst/>
          </a:prstGeom>
          <a:noFill/>
        </p:spPr>
        <p:txBody>
          <a:bodyPr wrap="square" rtlCol="0">
            <a:spAutoFit/>
          </a:bodyPr>
          <a:lstStyle/>
          <a:p>
            <a:r>
              <a:rPr lang="sv-SE" sz="1200" dirty="0"/>
              <a:t>Februari/Mars 2026</a:t>
            </a:r>
          </a:p>
          <a:p>
            <a:r>
              <a:rPr lang="sv-SE" sz="800" dirty="0"/>
              <a:t>Konfidentialitetsnivå: 1 – Ej känsligt</a:t>
            </a:r>
          </a:p>
        </p:txBody>
      </p:sp>
    </p:spTree>
    <p:extLst>
      <p:ext uri="{BB962C8B-B14F-4D97-AF65-F5344CB8AC3E}">
        <p14:creationId xmlns:p14="http://schemas.microsoft.com/office/powerpoint/2010/main" val="419840433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pic>
        <p:nvPicPr>
          <p:cNvPr id="4" name="Bildobjekt 3">
            <a:extLst>
              <a:ext uri="{FF2B5EF4-FFF2-40B4-BE49-F238E27FC236}">
                <a16:creationId xmlns:a16="http://schemas.microsoft.com/office/drawing/2014/main" id="{08EC5B29-392D-4725-871E-C0B136E52CED}"/>
              </a:ext>
            </a:extLst>
          </p:cNvPr>
          <p:cNvPicPr>
            <a:picLocks noChangeAspect="1"/>
          </p:cNvPicPr>
          <p:nvPr/>
        </p:nvPicPr>
        <p:blipFill>
          <a:blip r:embed="rId4"/>
          <a:stretch>
            <a:fillRect/>
          </a:stretch>
        </p:blipFill>
        <p:spPr>
          <a:xfrm>
            <a:off x="2213577" y="1498946"/>
            <a:ext cx="6348989" cy="4581202"/>
          </a:xfrm>
          <a:prstGeom prst="rect">
            <a:avLst/>
          </a:prstGeom>
        </p:spPr>
      </p:pic>
      <p:sp>
        <p:nvSpPr>
          <p:cNvPr id="5" name="Rubrik 1">
            <a:extLst>
              <a:ext uri="{FF2B5EF4-FFF2-40B4-BE49-F238E27FC236}">
                <a16:creationId xmlns:a16="http://schemas.microsoft.com/office/drawing/2014/main" id="{0A4B9099-7F75-4746-B9DD-2B9C9E705130}"/>
              </a:ext>
            </a:extLst>
          </p:cNvPr>
          <p:cNvSpPr txBox="1">
            <a:spLocks/>
          </p:cNvSpPr>
          <p:nvPr/>
        </p:nvSpPr>
        <p:spPr>
          <a:xfrm>
            <a:off x="1359691" y="777852"/>
            <a:ext cx="8056758" cy="671396"/>
          </a:xfrm>
          <a:prstGeom prst="rect">
            <a:avLst/>
          </a:prstGeom>
        </p:spPr>
        <p:txBody>
          <a:bodyPr anchor="t"/>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r>
              <a:rPr lang="sv-SE" sz="3581"/>
              <a:t>Exempel på brist fastighetsregistret..?</a:t>
            </a:r>
            <a:br>
              <a:rPr lang="sv-SE" sz="3581"/>
            </a:br>
            <a:endParaRPr lang="sv-SE" sz="3581" dirty="0"/>
          </a:p>
        </p:txBody>
      </p:sp>
      <p:sp>
        <p:nvSpPr>
          <p:cNvPr id="6" name="Ellips 5">
            <a:extLst>
              <a:ext uri="{FF2B5EF4-FFF2-40B4-BE49-F238E27FC236}">
                <a16:creationId xmlns:a16="http://schemas.microsoft.com/office/drawing/2014/main" id="{20230CCA-D0F9-46A9-8B6F-3CFDD951271F}"/>
              </a:ext>
            </a:extLst>
          </p:cNvPr>
          <p:cNvSpPr/>
          <p:nvPr/>
        </p:nvSpPr>
        <p:spPr>
          <a:xfrm>
            <a:off x="5000852" y="2569009"/>
            <a:ext cx="1062606" cy="135752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7" name="Rubrik 6">
            <a:extLst>
              <a:ext uri="{FF2B5EF4-FFF2-40B4-BE49-F238E27FC236}">
                <a16:creationId xmlns:a16="http://schemas.microsoft.com/office/drawing/2014/main" id="{C11941B5-81B8-41C1-A649-DDD0A344A48F}"/>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143084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4" name="Rubrik 1">
            <a:extLst>
              <a:ext uri="{FF2B5EF4-FFF2-40B4-BE49-F238E27FC236}">
                <a16:creationId xmlns:a16="http://schemas.microsoft.com/office/drawing/2014/main" id="{9A41E7CC-8AD8-4A1E-9DDB-25945DB78E63}"/>
              </a:ext>
            </a:extLst>
          </p:cNvPr>
          <p:cNvSpPr txBox="1">
            <a:spLocks/>
          </p:cNvSpPr>
          <p:nvPr/>
        </p:nvSpPr>
        <p:spPr>
          <a:xfrm>
            <a:off x="2050547" y="685964"/>
            <a:ext cx="5454846" cy="671396"/>
          </a:xfrm>
          <a:prstGeom prst="rect">
            <a:avLst/>
          </a:prstGeom>
        </p:spPr>
        <p:txBody>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581"/>
              <a:t>Tidplan – när görs vad</a:t>
            </a:r>
            <a:endParaRPr lang="sv-SE" sz="3581" dirty="0"/>
          </a:p>
        </p:txBody>
      </p:sp>
      <p:sp>
        <p:nvSpPr>
          <p:cNvPr id="5" name="textruta 4">
            <a:extLst>
              <a:ext uri="{FF2B5EF4-FFF2-40B4-BE49-F238E27FC236}">
                <a16:creationId xmlns:a16="http://schemas.microsoft.com/office/drawing/2014/main" id="{8D9D6581-FDA2-4598-9211-8CFFD8F7710B}"/>
              </a:ext>
            </a:extLst>
          </p:cNvPr>
          <p:cNvSpPr txBox="1"/>
          <p:nvPr/>
        </p:nvSpPr>
        <p:spPr>
          <a:xfrm>
            <a:off x="2050548" y="1950218"/>
            <a:ext cx="7288528" cy="2933779"/>
          </a:xfrm>
          <a:prstGeom prst="rect">
            <a:avLst/>
          </a:prstGeom>
          <a:noFill/>
        </p:spPr>
        <p:txBody>
          <a:bodyPr wrap="none" rtlCol="0">
            <a:spAutoFit/>
          </a:bodyPr>
          <a:lstStyle/>
          <a:p>
            <a:pPr>
              <a:lnSpc>
                <a:spcPct val="150000"/>
              </a:lnSpc>
            </a:pPr>
            <a:r>
              <a:rPr lang="sv-SE" dirty="0"/>
              <a:t>Vecka 7		Information om vad som ska göras</a:t>
            </a:r>
          </a:p>
          <a:p>
            <a:pPr>
              <a:lnSpc>
                <a:spcPct val="150000"/>
              </a:lnSpc>
            </a:pPr>
            <a:r>
              <a:rPr lang="sv-SE" dirty="0"/>
              <a:t>Vecka 9-10	Webinarie (tre tillfällen)</a:t>
            </a:r>
          </a:p>
          <a:p>
            <a:pPr>
              <a:lnSpc>
                <a:spcPct val="150000"/>
              </a:lnSpc>
            </a:pPr>
            <a:r>
              <a:rPr lang="sv-SE" dirty="0"/>
              <a:t>Vecka 10	Underlag läggs upp på Lastkajen, sedan månadsvis</a:t>
            </a:r>
          </a:p>
          <a:p>
            <a:pPr>
              <a:lnSpc>
                <a:spcPct val="150000"/>
              </a:lnSpc>
            </a:pPr>
            <a:r>
              <a:rPr lang="sv-SE" dirty="0"/>
              <a:t>Vecka 10	Regelverk uppdaterat i DPS</a:t>
            </a:r>
          </a:p>
          <a:p>
            <a:pPr>
              <a:lnSpc>
                <a:spcPct val="150000"/>
              </a:lnSpc>
            </a:pPr>
            <a:r>
              <a:rPr lang="sv-SE" dirty="0"/>
              <a:t>Vecka 11	NVDB datakatalog uppdateras</a:t>
            </a:r>
          </a:p>
          <a:p>
            <a:pPr>
              <a:lnSpc>
                <a:spcPct val="150000"/>
              </a:lnSpc>
            </a:pPr>
            <a:r>
              <a:rPr lang="sv-SE" dirty="0"/>
              <a:t>Vecka 12	Möjligt att börja rätta data</a:t>
            </a:r>
          </a:p>
          <a:p>
            <a:pPr>
              <a:lnSpc>
                <a:spcPct val="150000"/>
              </a:lnSpc>
            </a:pPr>
            <a:r>
              <a:rPr lang="sv-SE" dirty="0"/>
              <a:t>Vecka 24?	Trafikverket börjar rätta data</a:t>
            </a:r>
          </a:p>
        </p:txBody>
      </p:sp>
      <p:sp>
        <p:nvSpPr>
          <p:cNvPr id="6" name="Rubrik 6">
            <a:extLst>
              <a:ext uri="{FF2B5EF4-FFF2-40B4-BE49-F238E27FC236}">
                <a16:creationId xmlns:a16="http://schemas.microsoft.com/office/drawing/2014/main" id="{42E29CCF-2598-47D1-AFBF-9A58AED0E3E4}"/>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236032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4" name="Rubrik 1">
            <a:extLst>
              <a:ext uri="{FF2B5EF4-FFF2-40B4-BE49-F238E27FC236}">
                <a16:creationId xmlns:a16="http://schemas.microsoft.com/office/drawing/2014/main" id="{2D3BAF4B-54C7-4108-BE0E-651CC135548B}"/>
              </a:ext>
            </a:extLst>
          </p:cNvPr>
          <p:cNvSpPr txBox="1">
            <a:spLocks/>
          </p:cNvSpPr>
          <p:nvPr/>
        </p:nvSpPr>
        <p:spPr>
          <a:xfrm>
            <a:off x="2034182" y="1158247"/>
            <a:ext cx="7582638" cy="895195"/>
          </a:xfrm>
          <a:prstGeom prst="rect">
            <a:avLst/>
          </a:prstGeom>
        </p:spPr>
        <p:txBody>
          <a:bodyPr anchor="t"/>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581" dirty="0">
                <a:latin typeface="+mj-lt"/>
              </a:rPr>
              <a:t>Gatunamn – struktur, mars 2027</a:t>
            </a:r>
          </a:p>
        </p:txBody>
      </p:sp>
      <p:sp>
        <p:nvSpPr>
          <p:cNvPr id="5" name="Platshållare för text 2">
            <a:extLst>
              <a:ext uri="{FF2B5EF4-FFF2-40B4-BE49-F238E27FC236}">
                <a16:creationId xmlns:a16="http://schemas.microsoft.com/office/drawing/2014/main" id="{3DEE82D4-2204-4C93-BA51-8D1B5D568A21}"/>
              </a:ext>
            </a:extLst>
          </p:cNvPr>
          <p:cNvSpPr txBox="1">
            <a:spLocks/>
          </p:cNvSpPr>
          <p:nvPr/>
        </p:nvSpPr>
        <p:spPr>
          <a:xfrm>
            <a:off x="2034182" y="2177517"/>
            <a:ext cx="6421236" cy="30436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790">
                <a:latin typeface="Arial" panose="020B0604020202020204" pitchFamily="34" charset="0"/>
                <a:cs typeface="Arial" panose="020B0604020202020204" pitchFamily="34" charset="0"/>
              </a:rPr>
              <a:t>Under våren 2026 kommer en utredning att genomföras för att se om man ska förenkla strukturen för Gatunamn. </a:t>
            </a:r>
          </a:p>
          <a:p>
            <a:pPr marL="0" indent="0">
              <a:buNone/>
            </a:pPr>
            <a:r>
              <a:rPr lang="sv-SE" sz="1790">
                <a:latin typeface="Arial" panose="020B0604020202020204" pitchFamily="34" charset="0"/>
                <a:cs typeface="Arial" panose="020B0604020202020204" pitchFamily="34" charset="0"/>
              </a:rPr>
              <a:t>Anpassa så att den har samma struktur som Bro och tunnel, Korsning och Övrigt vägnamn.</a:t>
            </a:r>
          </a:p>
          <a:p>
            <a:pPr marL="0" indent="0">
              <a:buNone/>
            </a:pPr>
            <a:r>
              <a:rPr lang="sv-SE" sz="1790">
                <a:latin typeface="Arial" panose="020B0604020202020204" pitchFamily="34" charset="0"/>
                <a:cs typeface="Arial" panose="020B0604020202020204" pitchFamily="34" charset="0"/>
              </a:rPr>
              <a:t>Information kommer att läggas upp på nvdb.se och ska inte förväxlas med arbetet att rätta upp vägnamnen.</a:t>
            </a:r>
          </a:p>
          <a:p>
            <a:pPr marL="0" indent="0">
              <a:buNone/>
            </a:pPr>
            <a:r>
              <a:rPr lang="sv-SE" sz="1790">
                <a:latin typeface="Arial" panose="020B0604020202020204" pitchFamily="34" charset="0"/>
                <a:cs typeface="Arial" panose="020B0604020202020204" pitchFamily="34" charset="0"/>
              </a:rPr>
              <a:t>Resultatet kan bli att man genomför en ändring i mars 2027.</a:t>
            </a:r>
            <a:endParaRPr lang="sv-SE" sz="1790" dirty="0">
              <a:latin typeface="Arial" panose="020B0604020202020204" pitchFamily="34" charset="0"/>
              <a:cs typeface="Arial" panose="020B0604020202020204" pitchFamily="34" charset="0"/>
            </a:endParaRPr>
          </a:p>
        </p:txBody>
      </p:sp>
      <p:sp>
        <p:nvSpPr>
          <p:cNvPr id="6" name="Rubrik 6">
            <a:extLst>
              <a:ext uri="{FF2B5EF4-FFF2-40B4-BE49-F238E27FC236}">
                <a16:creationId xmlns:a16="http://schemas.microsoft.com/office/drawing/2014/main" id="{413B1F21-6DBC-4A0E-8CC5-CE514565700B}"/>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271218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a:xfrm>
            <a:off x="842963" y="2427316"/>
            <a:ext cx="1456400" cy="640080"/>
          </a:xfrm>
        </p:spPr>
        <p:txBody>
          <a:bodyPr/>
          <a:lstStyle/>
          <a:p>
            <a:r>
              <a:rPr lang="sv-SE" dirty="0"/>
              <a:t> </a:t>
            </a:r>
          </a:p>
        </p:txBody>
      </p:sp>
      <p:sp>
        <p:nvSpPr>
          <p:cNvPr id="7" name="Rubrik 6"/>
          <p:cNvSpPr>
            <a:spLocks noGrp="1"/>
          </p:cNvSpPr>
          <p:nvPr>
            <p:ph type="ctrTitle"/>
          </p:nvPr>
        </p:nvSpPr>
        <p:spPr>
          <a:xfrm>
            <a:off x="414533" y="215230"/>
            <a:ext cx="4867881" cy="6150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sv-SE" sz="4800" dirty="0">
                <a:latin typeface="Arial" panose="020B0604020202020204" pitchFamily="34" charset="0"/>
                <a:cs typeface="Arial" panose="020B0604020202020204" pitchFamily="34" charset="0"/>
              </a:rPr>
              <a:t>Frågor?</a:t>
            </a:r>
          </a:p>
        </p:txBody>
      </p:sp>
      <p:sp>
        <p:nvSpPr>
          <p:cNvPr id="9" name="textruta 8">
            <a:extLst>
              <a:ext uri="{FF2B5EF4-FFF2-40B4-BE49-F238E27FC236}">
                <a16:creationId xmlns:a16="http://schemas.microsoft.com/office/drawing/2014/main" id="{DDDD64F1-B92E-4A08-B402-21B746A89E3E}"/>
              </a:ext>
            </a:extLst>
          </p:cNvPr>
          <p:cNvSpPr txBox="1"/>
          <p:nvPr/>
        </p:nvSpPr>
        <p:spPr>
          <a:xfrm>
            <a:off x="0" y="6380282"/>
            <a:ext cx="3782861" cy="400110"/>
          </a:xfrm>
          <a:prstGeom prst="rect">
            <a:avLst/>
          </a:prstGeom>
          <a:noFill/>
        </p:spPr>
        <p:txBody>
          <a:bodyPr wrap="square" rtlCol="0">
            <a:spAutoFit/>
          </a:bodyPr>
          <a:lstStyle/>
          <a:p>
            <a:r>
              <a:rPr lang="sv-SE" sz="1200" dirty="0"/>
              <a:t>Februari/Mars 2026</a:t>
            </a:r>
          </a:p>
          <a:p>
            <a:r>
              <a:rPr lang="sv-SE" sz="800" dirty="0"/>
              <a:t>Konfidentialitetsnivå: 1 – Ej känsligt</a:t>
            </a:r>
          </a:p>
        </p:txBody>
      </p:sp>
      <p:sp>
        <p:nvSpPr>
          <p:cNvPr id="6" name="textruta 5">
            <a:extLst>
              <a:ext uri="{FF2B5EF4-FFF2-40B4-BE49-F238E27FC236}">
                <a16:creationId xmlns:a16="http://schemas.microsoft.com/office/drawing/2014/main" id="{E31077BB-38D9-4B68-8722-CBAAD36F99BF}"/>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2" name="textruta 1">
            <a:extLst>
              <a:ext uri="{FF2B5EF4-FFF2-40B4-BE49-F238E27FC236}">
                <a16:creationId xmlns:a16="http://schemas.microsoft.com/office/drawing/2014/main" id="{7D4C7FF3-2170-492C-AF88-ECF9003AEA5E}"/>
              </a:ext>
            </a:extLst>
          </p:cNvPr>
          <p:cNvSpPr txBox="1"/>
          <p:nvPr/>
        </p:nvSpPr>
        <p:spPr>
          <a:xfrm>
            <a:off x="521368" y="1299410"/>
            <a:ext cx="3874168" cy="4764318"/>
          </a:xfrm>
          <a:prstGeom prst="rect">
            <a:avLst/>
          </a:prstGeom>
          <a:noFill/>
          <a:ln>
            <a:noFill/>
          </a:ln>
        </p:spPr>
        <p:txBody>
          <a:bodyPr wrap="square" rtlCol="0">
            <a:spAutoFit/>
          </a:bodyPr>
          <a:lstStyle/>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Följer alla 5 namnprodukter (gatunamn, övrigt vägnamn, vägnamn, korsning, bro och tunnel) med i den dataprodukt som blåljusaktörer kan ladda er och använda för att navigera efter?</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Den nya </a:t>
            </a:r>
            <a:r>
              <a:rPr lang="sv-SE" sz="1000" i="1"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dataprodukten</a:t>
            </a: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Vägnamn behöver troligen läggas till.</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Namn på bro och tunnel har man kunnat lägga in i gatunamn. Kommer Trafikverket att flytta över dem. Dessa är ofta tagna namn i kommunen. Visst lägger ni dem i Gatunamn då?</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Nej dessa namn kommer att flyttas till nya attributet Officiellt namn i dataprodukten Bro och tunnel.</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Kommunen kan ju ta ett officiellt gatunamn på en vägsträcka utan att det finns adresspunkter med samma gatunamn. </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Det kan ju också finnas officiella gatunamn på vissa vägar inom ett byadressområde. </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Skulle gärna vilja att dialog kring dessa namn förs med kommunen så de inte flyttas felaktigt.</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Det stämmer, i dessa fall behöver kommunen göra en manuell kontroll på namnen och bedöma om de ska vara kvar som gatunamn, dvs om det finns namnbeslut på dem, eller om namnet istället hör hemma i övrigt vägnamn. </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10" name="textruta 9">
            <a:extLst>
              <a:ext uri="{FF2B5EF4-FFF2-40B4-BE49-F238E27FC236}">
                <a16:creationId xmlns:a16="http://schemas.microsoft.com/office/drawing/2014/main" id="{3712390B-F870-48BA-897C-09F9BFF1D699}"/>
              </a:ext>
            </a:extLst>
          </p:cNvPr>
          <p:cNvSpPr txBox="1"/>
          <p:nvPr/>
        </p:nvSpPr>
        <p:spPr>
          <a:xfrm>
            <a:off x="4563979" y="1299410"/>
            <a:ext cx="3681663" cy="4206280"/>
          </a:xfrm>
          <a:prstGeom prst="rect">
            <a:avLst/>
          </a:prstGeom>
          <a:noFill/>
        </p:spPr>
        <p:txBody>
          <a:bodyPr wrap="square" rtlCol="0">
            <a:spAutoFit/>
          </a:bodyPr>
          <a:lstStyle/>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En statlig väg som man lagt ett övrigt vägnamn på och sedan skapat adresser utifrån det vägnamnet; kommer det övriga vägnamnet (som beslutats av kommunen) att tas bort eller ska det flyttas till Gatunamn? Trafikverket har fått tycka till och sade OK som övrigt vägnamn när det remissades.</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Det kommer troligen flyttas till Gatunamn.</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Var lägger man namn på rondeller? </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Det ska registreras i attributet Namn i dataprodukten Korsning.</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Vilka av dessa namntyper kommer att visas i Lantmäteriets kartprodukter?</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I nuläget endast Gatunamn. Dialog förs med Lantmäteriet om eventuellt nytt aggregat så att de kan ta emot fler namntyper på sikt. </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Kommer våra namn på cirkulationsplatser, som är registrerade på Gatunamn idag, att tas bort därifrån? </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Ja de kommer tas bort från Gatunamn och flyttas till Korsning. </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sz="600" dirty="0"/>
          </a:p>
        </p:txBody>
      </p:sp>
      <p:sp>
        <p:nvSpPr>
          <p:cNvPr id="11" name="textruta 10">
            <a:extLst>
              <a:ext uri="{FF2B5EF4-FFF2-40B4-BE49-F238E27FC236}">
                <a16:creationId xmlns:a16="http://schemas.microsoft.com/office/drawing/2014/main" id="{57E386EF-A010-42CD-A003-FEDD9D5F5BB6}"/>
              </a:ext>
            </a:extLst>
          </p:cNvPr>
          <p:cNvSpPr txBox="1"/>
          <p:nvPr/>
        </p:nvSpPr>
        <p:spPr>
          <a:xfrm>
            <a:off x="8344053" y="1299410"/>
            <a:ext cx="3261492" cy="3949799"/>
          </a:xfrm>
          <a:prstGeom prst="rect">
            <a:avLst/>
          </a:prstGeom>
          <a:noFill/>
        </p:spPr>
        <p:txBody>
          <a:bodyPr wrap="square" rtlCol="0">
            <a:spAutoFit/>
          </a:bodyPr>
          <a:lstStyle/>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Vi har vissa gatuadressområden som felaktigt ligger registrerade som byadressområden i fastighetsregistret – adressplatserna är därför även felaktigt registrerade som byadresser. Behöver vi åtgärda detta inför ert arbete med gatunamnen?</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Ja det vore en fördel och bra arbetsordning att rätta i fastighetsregistret först eftersom vi använder deras information i kontrollerna. </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nSpc>
                <a:spcPct val="120000"/>
              </a:lnSpc>
              <a:spcAft>
                <a:spcPts val="1000"/>
              </a:spcAft>
              <a:buFont typeface="Symbol" panose="05050102010706020507" pitchFamily="18" charset="2"/>
              <a:buChar char=""/>
            </a:pPr>
            <a: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Kan man rätta manuellt och bara maila materialet till er eller behöver man typgodkänd programvara? </a:t>
            </a:r>
            <a:br>
              <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r>
              <a:rPr lang="sv-SE" sz="1000" i="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Svar: Om kommunen vill rätta själv efter att ha granskat underlaget som publiceras på Lastkajen så gör man det som en ordinarie leverans till NVDB, via NVDB Dataleverans eller via sitt externa leveranssystem som är synkroniserat med NVDB.</a:t>
            </a:r>
            <a:endParaRPr lang="sv-SE" sz="10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sv-SE" sz="600" dirty="0"/>
          </a:p>
        </p:txBody>
      </p:sp>
    </p:spTree>
    <p:extLst>
      <p:ext uri="{BB962C8B-B14F-4D97-AF65-F5344CB8AC3E}">
        <p14:creationId xmlns:p14="http://schemas.microsoft.com/office/powerpoint/2010/main" val="40698221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886220" y="860178"/>
            <a:ext cx="9733597" cy="615095"/>
          </a:xfrm>
        </p:spPr>
        <p:txBody>
          <a:bodyPr>
            <a:noAutofit/>
          </a:bodyPr>
          <a:lstStyle/>
          <a:p>
            <a:pPr algn="l"/>
            <a:r>
              <a:rPr lang="sv-SE" sz="3600" dirty="0">
                <a:latin typeface="Arial" panose="020B0604020202020204" pitchFamily="34" charset="0"/>
                <a:cs typeface="Arial" panose="020B0604020202020204" pitchFamily="34" charset="0"/>
              </a:rPr>
              <a:t>Webbinarie februari/mars 2026</a:t>
            </a:r>
          </a:p>
        </p:txBody>
      </p:sp>
      <p:sp>
        <p:nvSpPr>
          <p:cNvPr id="2" name="textruta 1"/>
          <p:cNvSpPr txBox="1"/>
          <p:nvPr/>
        </p:nvSpPr>
        <p:spPr>
          <a:xfrm>
            <a:off x="1177164" y="1729267"/>
            <a:ext cx="9554335" cy="523220"/>
          </a:xfrm>
          <a:prstGeom prst="rect">
            <a:avLst/>
          </a:prstGeom>
          <a:noFill/>
          <a:effectLst>
            <a:glow rad="63500">
              <a:schemeClr val="accent3">
                <a:satMod val="175000"/>
                <a:alpha val="40000"/>
              </a:schemeClr>
            </a:glow>
          </a:effectLst>
        </p:spPr>
        <p:txBody>
          <a:bodyPr wrap="square" rtlCol="0">
            <a:spAutoFit/>
          </a:bodyPr>
          <a:lstStyle/>
          <a:p>
            <a:r>
              <a:rPr lang="sv-SE" sz="2800" dirty="0"/>
              <a:t>Agenda – Vägnamn i NVDB - förändringar 2026</a:t>
            </a:r>
          </a:p>
        </p:txBody>
      </p:sp>
      <p:sp>
        <p:nvSpPr>
          <p:cNvPr id="9" name="textruta 8">
            <a:extLst>
              <a:ext uri="{FF2B5EF4-FFF2-40B4-BE49-F238E27FC236}">
                <a16:creationId xmlns:a16="http://schemas.microsoft.com/office/drawing/2014/main" id="{A0BBDC91-2705-40DB-B7F3-0D9C9B54381F}"/>
              </a:ext>
            </a:extLst>
          </p:cNvPr>
          <p:cNvSpPr txBox="1"/>
          <p:nvPr/>
        </p:nvSpPr>
        <p:spPr>
          <a:xfrm>
            <a:off x="8569889" y="6355362"/>
            <a:ext cx="3482235" cy="400110"/>
          </a:xfrm>
          <a:prstGeom prst="rect">
            <a:avLst/>
          </a:prstGeom>
          <a:noFill/>
        </p:spPr>
        <p:txBody>
          <a:bodyPr wrap="square" rtlCol="0">
            <a:spAutoFit/>
          </a:bodyPr>
          <a:lstStyle/>
          <a:p>
            <a:pPr algn="r"/>
            <a:r>
              <a:rPr lang="sv-SE" sz="2000" dirty="0">
                <a:hlinkClick r:id="rId3"/>
              </a:rPr>
              <a:t>indatastod@trafikverket.se</a:t>
            </a: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0" y="6380282"/>
            <a:ext cx="3782861" cy="400110"/>
          </a:xfrm>
          <a:prstGeom prst="rect">
            <a:avLst/>
          </a:prstGeom>
          <a:noFill/>
        </p:spPr>
        <p:txBody>
          <a:bodyPr wrap="square" rtlCol="0">
            <a:spAutoFit/>
          </a:bodyPr>
          <a:lstStyle/>
          <a:p>
            <a:r>
              <a:rPr lang="sv-SE" sz="1200" dirty="0"/>
              <a:t>Februari/Mars 2026</a:t>
            </a:r>
          </a:p>
          <a:p>
            <a:r>
              <a:rPr lang="sv-SE" sz="800" dirty="0" err="1"/>
              <a:t>Konfidentialitetsnivå</a:t>
            </a:r>
            <a:r>
              <a:rPr lang="sv-SE" sz="800" dirty="0"/>
              <a:t>: 1 – Ej känsligt</a:t>
            </a:r>
          </a:p>
        </p:txBody>
      </p:sp>
      <p:pic>
        <p:nvPicPr>
          <p:cNvPr id="12" name="Bildobjekt 11">
            <a:extLst>
              <a:ext uri="{FF2B5EF4-FFF2-40B4-BE49-F238E27FC236}">
                <a16:creationId xmlns:a16="http://schemas.microsoft.com/office/drawing/2014/main" id="{D87459DB-0E60-476D-A94A-25916892E42C}"/>
              </a:ext>
            </a:extLst>
          </p:cNvPr>
          <p:cNvPicPr>
            <a:picLocks noChangeAspect="1"/>
          </p:cNvPicPr>
          <p:nvPr/>
        </p:nvPicPr>
        <p:blipFill>
          <a:blip r:embed="rId4"/>
          <a:stretch>
            <a:fillRect/>
          </a:stretch>
        </p:blipFill>
        <p:spPr>
          <a:xfrm>
            <a:off x="6604937" y="3074895"/>
            <a:ext cx="3467057" cy="2464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ruta 12">
            <a:extLst>
              <a:ext uri="{FF2B5EF4-FFF2-40B4-BE49-F238E27FC236}">
                <a16:creationId xmlns:a16="http://schemas.microsoft.com/office/drawing/2014/main" id="{BEEC3DE4-9AA3-469A-A81F-95AE5FBD735B}"/>
              </a:ext>
            </a:extLst>
          </p:cNvPr>
          <p:cNvSpPr txBox="1"/>
          <p:nvPr/>
        </p:nvSpPr>
        <p:spPr>
          <a:xfrm>
            <a:off x="1177164" y="1990877"/>
            <a:ext cx="4331635" cy="4190314"/>
          </a:xfrm>
          <a:prstGeom prst="rect">
            <a:avLst/>
          </a:prstGeom>
          <a:noFill/>
        </p:spPr>
        <p:txBody>
          <a:bodyPr wrap="none" rtlCol="0">
            <a:spAutoFit/>
          </a:bodyPr>
          <a:lstStyle/>
          <a:p>
            <a:pPr>
              <a:lnSpc>
                <a:spcPct val="150000"/>
              </a:lnSpc>
            </a:pPr>
            <a:endParaRPr lang="sv-SE" sz="2000" b="1" dirty="0">
              <a:latin typeface="Arial" panose="020B0604020202020204" pitchFamily="34" charset="0"/>
              <a:cs typeface="Arial" panose="020B0604020202020204" pitchFamily="34" charset="0"/>
            </a:endParaRPr>
          </a:p>
          <a:p>
            <a:pPr marL="342900" indent="-342900">
              <a:lnSpc>
                <a:spcPct val="150000"/>
              </a:lnSpc>
              <a:buFontTx/>
              <a:buChar char="-"/>
            </a:pPr>
            <a:r>
              <a:rPr lang="sv-SE" sz="2000" dirty="0">
                <a:latin typeface="Arial" panose="020B0604020202020204" pitchFamily="34" charset="0"/>
                <a:cs typeface="Arial" panose="020B0604020202020204" pitchFamily="34" charset="0"/>
              </a:rPr>
              <a:t>Vägnamn idag</a:t>
            </a:r>
          </a:p>
          <a:p>
            <a:pPr marL="342900" indent="-342900">
              <a:lnSpc>
                <a:spcPct val="150000"/>
              </a:lnSpc>
              <a:buFontTx/>
              <a:buChar char="-"/>
            </a:pPr>
            <a:r>
              <a:rPr lang="sv-SE" sz="2000" dirty="0">
                <a:latin typeface="Arial" panose="020B0604020202020204" pitchFamily="34" charset="0"/>
                <a:cs typeface="Arial" panose="020B0604020202020204" pitchFamily="34" charset="0"/>
              </a:rPr>
              <a:t>Exempel på brister</a:t>
            </a:r>
          </a:p>
          <a:p>
            <a:pPr marL="342900" indent="-342900">
              <a:lnSpc>
                <a:spcPct val="150000"/>
              </a:lnSpc>
              <a:buFontTx/>
              <a:buChar char="-"/>
            </a:pPr>
            <a:r>
              <a:rPr lang="sv-SE" sz="2000" dirty="0">
                <a:latin typeface="Arial" panose="020B0604020202020204" pitchFamily="34" charset="0"/>
                <a:cs typeface="Arial" panose="020B0604020202020204" pitchFamily="34" charset="0"/>
              </a:rPr>
              <a:t>Uppdaterat regelverk och struktur</a:t>
            </a:r>
          </a:p>
          <a:p>
            <a:pPr marL="342900" indent="-342900">
              <a:lnSpc>
                <a:spcPct val="150000"/>
              </a:lnSpc>
              <a:buFontTx/>
              <a:buChar char="-"/>
            </a:pPr>
            <a:r>
              <a:rPr lang="sv-SE" sz="2000" dirty="0">
                <a:latin typeface="Arial" panose="020B0604020202020204" pitchFamily="34" charset="0"/>
                <a:cs typeface="Arial" panose="020B0604020202020204" pitchFamily="34" charset="0"/>
              </a:rPr>
              <a:t>Rätta data </a:t>
            </a:r>
          </a:p>
          <a:p>
            <a:pPr marL="342900" indent="-342900">
              <a:lnSpc>
                <a:spcPct val="150000"/>
              </a:lnSpc>
              <a:buFontTx/>
              <a:buChar char="-"/>
            </a:pPr>
            <a:r>
              <a:rPr lang="sv-SE" sz="2000" dirty="0">
                <a:latin typeface="Arial" panose="020B0604020202020204" pitchFamily="34" charset="0"/>
                <a:cs typeface="Arial" panose="020B0604020202020204" pitchFamily="34" charset="0"/>
              </a:rPr>
              <a:t>Tidplan</a:t>
            </a:r>
          </a:p>
          <a:p>
            <a:pPr marL="342900" indent="-342900">
              <a:lnSpc>
                <a:spcPct val="150000"/>
              </a:lnSpc>
              <a:buFontTx/>
              <a:buChar char="-"/>
            </a:pPr>
            <a:r>
              <a:rPr lang="sv-SE" sz="2000" dirty="0">
                <a:latin typeface="Arial" panose="020B0604020202020204" pitchFamily="34" charset="0"/>
                <a:cs typeface="Arial" panose="020B0604020202020204" pitchFamily="34" charset="0"/>
              </a:rPr>
              <a:t>Gatunamn mars 2027</a:t>
            </a:r>
          </a:p>
          <a:p>
            <a:pPr marL="342900" indent="-342900">
              <a:lnSpc>
                <a:spcPct val="150000"/>
              </a:lnSpc>
              <a:buFontTx/>
              <a:buChar char="-"/>
            </a:pPr>
            <a:r>
              <a:rPr lang="sv-SE" sz="2000" dirty="0">
                <a:latin typeface="Arial" panose="020B0604020202020204" pitchFamily="34" charset="0"/>
                <a:cs typeface="Arial" panose="020B0604020202020204" pitchFamily="34" charset="0"/>
              </a:rPr>
              <a:t>Frågor</a:t>
            </a:r>
          </a:p>
          <a:p>
            <a:pPr marL="342900" indent="-342900">
              <a:lnSpc>
                <a:spcPct val="150000"/>
              </a:lnSpc>
              <a:buFontTx/>
              <a:buChar char="-"/>
            </a:pPr>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1980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1720F6E-D875-45CA-B933-DA134B1EB370}"/>
              </a:ext>
            </a:extLst>
          </p:cNvPr>
          <p:cNvSpPr/>
          <p:nvPr/>
        </p:nvSpPr>
        <p:spPr>
          <a:xfrm>
            <a:off x="6977831" y="3514553"/>
            <a:ext cx="2989393" cy="25575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14" name="Rubrik 1">
            <a:extLst>
              <a:ext uri="{FF2B5EF4-FFF2-40B4-BE49-F238E27FC236}">
                <a16:creationId xmlns:a16="http://schemas.microsoft.com/office/drawing/2014/main" id="{FAC1F4BC-D86E-4DA3-AE66-FBC350C0A0E1}"/>
              </a:ext>
            </a:extLst>
          </p:cNvPr>
          <p:cNvSpPr txBox="1">
            <a:spLocks/>
          </p:cNvSpPr>
          <p:nvPr/>
        </p:nvSpPr>
        <p:spPr>
          <a:xfrm>
            <a:off x="2159689" y="851462"/>
            <a:ext cx="7547353" cy="623200"/>
          </a:xfrm>
          <a:prstGeom prst="rect">
            <a:avLst/>
          </a:prstGeom>
        </p:spPr>
        <p:txBody>
          <a:bodyPr>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581" dirty="0">
                <a:latin typeface="+mj-lt"/>
                <a:cs typeface="Arial" panose="020B0604020202020204" pitchFamily="34" charset="0"/>
              </a:rPr>
              <a:t>Vägnamn idag</a:t>
            </a:r>
          </a:p>
        </p:txBody>
      </p:sp>
      <p:sp>
        <p:nvSpPr>
          <p:cNvPr id="15" name="textruta 14">
            <a:extLst>
              <a:ext uri="{FF2B5EF4-FFF2-40B4-BE49-F238E27FC236}">
                <a16:creationId xmlns:a16="http://schemas.microsoft.com/office/drawing/2014/main" id="{18D3C506-5F84-410B-9175-7069AA497EF7}"/>
              </a:ext>
            </a:extLst>
          </p:cNvPr>
          <p:cNvSpPr txBox="1"/>
          <p:nvPr/>
        </p:nvSpPr>
        <p:spPr>
          <a:xfrm>
            <a:off x="2159688" y="1736111"/>
            <a:ext cx="7207504" cy="1744960"/>
          </a:xfrm>
          <a:prstGeom prst="rect">
            <a:avLst/>
          </a:prstGeom>
          <a:noFill/>
        </p:spPr>
        <p:txBody>
          <a:bodyPr wrap="square" rtlCol="0">
            <a:spAutoFit/>
          </a:bodyPr>
          <a:lstStyle/>
          <a:p>
            <a:r>
              <a:rPr lang="sv-SE" dirty="0"/>
              <a:t>Fyra dataprodukter med vägnamn. Regelverken otydliga. Ibland kan vägnamn ligga på ”fel ställe” i NVDB.</a:t>
            </a:r>
          </a:p>
          <a:p>
            <a:endParaRPr lang="sv-SE" dirty="0"/>
          </a:p>
          <a:p>
            <a:r>
              <a:rPr lang="sv-SE" dirty="0"/>
              <a:t>Önskemål att förtydliga regelverken och rätta upp data så att rätt namn hamnar på rätt ställe. Samla namn på stråk, leder och turistvägar längs statliga vägar.</a:t>
            </a:r>
          </a:p>
        </p:txBody>
      </p:sp>
      <p:pic>
        <p:nvPicPr>
          <p:cNvPr id="16" name="Bildobjekt 15">
            <a:extLst>
              <a:ext uri="{FF2B5EF4-FFF2-40B4-BE49-F238E27FC236}">
                <a16:creationId xmlns:a16="http://schemas.microsoft.com/office/drawing/2014/main" id="{CAC57D7B-F00C-4ACC-9388-BB2DB74DED9E}"/>
              </a:ext>
            </a:extLst>
          </p:cNvPr>
          <p:cNvPicPr>
            <a:picLocks noChangeAspect="1"/>
          </p:cNvPicPr>
          <p:nvPr/>
        </p:nvPicPr>
        <p:blipFill>
          <a:blip r:embed="rId3"/>
          <a:stretch>
            <a:fillRect/>
          </a:stretch>
        </p:blipFill>
        <p:spPr>
          <a:xfrm>
            <a:off x="9052738" y="3647238"/>
            <a:ext cx="809113" cy="528171"/>
          </a:xfrm>
          <a:prstGeom prst="rect">
            <a:avLst/>
          </a:prstGeom>
        </p:spPr>
      </p:pic>
      <p:pic>
        <p:nvPicPr>
          <p:cNvPr id="17" name="Bildobjekt 16">
            <a:extLst>
              <a:ext uri="{FF2B5EF4-FFF2-40B4-BE49-F238E27FC236}">
                <a16:creationId xmlns:a16="http://schemas.microsoft.com/office/drawing/2014/main" id="{D6FC524E-B1A1-4E0E-A5A4-141118C4ABC4}"/>
              </a:ext>
            </a:extLst>
          </p:cNvPr>
          <p:cNvPicPr>
            <a:picLocks noChangeAspect="1"/>
          </p:cNvPicPr>
          <p:nvPr/>
        </p:nvPicPr>
        <p:blipFill>
          <a:blip r:embed="rId4"/>
          <a:stretch>
            <a:fillRect/>
          </a:stretch>
        </p:blipFill>
        <p:spPr>
          <a:xfrm>
            <a:off x="9052738" y="4192898"/>
            <a:ext cx="484551" cy="610124"/>
          </a:xfrm>
          <a:prstGeom prst="rect">
            <a:avLst/>
          </a:prstGeom>
        </p:spPr>
      </p:pic>
      <p:pic>
        <p:nvPicPr>
          <p:cNvPr id="18" name="Bildobjekt 17">
            <a:extLst>
              <a:ext uri="{FF2B5EF4-FFF2-40B4-BE49-F238E27FC236}">
                <a16:creationId xmlns:a16="http://schemas.microsoft.com/office/drawing/2014/main" id="{F20B6D2C-8C12-45B4-873B-6A9987793DDB}"/>
              </a:ext>
            </a:extLst>
          </p:cNvPr>
          <p:cNvPicPr>
            <a:picLocks noChangeAspect="1"/>
          </p:cNvPicPr>
          <p:nvPr/>
        </p:nvPicPr>
        <p:blipFill>
          <a:blip r:embed="rId5"/>
          <a:stretch>
            <a:fillRect/>
          </a:stretch>
        </p:blipFill>
        <p:spPr>
          <a:xfrm>
            <a:off x="9030664" y="4885713"/>
            <a:ext cx="634666" cy="464146"/>
          </a:xfrm>
          <a:prstGeom prst="rect">
            <a:avLst/>
          </a:prstGeom>
        </p:spPr>
      </p:pic>
      <p:pic>
        <p:nvPicPr>
          <p:cNvPr id="19" name="Bildobjekt 18">
            <a:extLst>
              <a:ext uri="{FF2B5EF4-FFF2-40B4-BE49-F238E27FC236}">
                <a16:creationId xmlns:a16="http://schemas.microsoft.com/office/drawing/2014/main" id="{5FA7EB72-FFF6-4A0F-ABE7-1A0CD930BD2F}"/>
              </a:ext>
            </a:extLst>
          </p:cNvPr>
          <p:cNvPicPr>
            <a:picLocks noChangeAspect="1"/>
          </p:cNvPicPr>
          <p:nvPr/>
        </p:nvPicPr>
        <p:blipFill>
          <a:blip r:embed="rId6"/>
          <a:stretch>
            <a:fillRect/>
          </a:stretch>
        </p:blipFill>
        <p:spPr>
          <a:xfrm>
            <a:off x="9045958" y="5447915"/>
            <a:ext cx="411336" cy="519383"/>
          </a:xfrm>
          <a:prstGeom prst="rect">
            <a:avLst/>
          </a:prstGeom>
        </p:spPr>
      </p:pic>
      <p:sp>
        <p:nvSpPr>
          <p:cNvPr id="20" name="textruta 19">
            <a:extLst>
              <a:ext uri="{FF2B5EF4-FFF2-40B4-BE49-F238E27FC236}">
                <a16:creationId xmlns:a16="http://schemas.microsoft.com/office/drawing/2014/main" id="{7D4E05B2-D721-4173-ACD8-9A5970914FED}"/>
              </a:ext>
            </a:extLst>
          </p:cNvPr>
          <p:cNvSpPr txBox="1"/>
          <p:nvPr/>
        </p:nvSpPr>
        <p:spPr>
          <a:xfrm>
            <a:off x="6977831" y="3647238"/>
            <a:ext cx="4547592" cy="367360"/>
          </a:xfrm>
          <a:prstGeom prst="rect">
            <a:avLst/>
          </a:prstGeom>
          <a:noFill/>
        </p:spPr>
        <p:txBody>
          <a:bodyPr wrap="square">
            <a:spAutoFit/>
          </a:bodyPr>
          <a:lstStyle/>
          <a:p>
            <a:r>
              <a:rPr lang="sv-SE" dirty="0">
                <a:latin typeface="Arial" panose="020B0604020202020204" pitchFamily="34" charset="0"/>
                <a:cs typeface="Arial" panose="020B0604020202020204" pitchFamily="34" charset="0"/>
              </a:rPr>
              <a:t>Gatunamn</a:t>
            </a:r>
            <a:endParaRPr lang="sv-SE" dirty="0"/>
          </a:p>
        </p:txBody>
      </p:sp>
      <p:sp>
        <p:nvSpPr>
          <p:cNvPr id="21" name="textruta 20">
            <a:extLst>
              <a:ext uri="{FF2B5EF4-FFF2-40B4-BE49-F238E27FC236}">
                <a16:creationId xmlns:a16="http://schemas.microsoft.com/office/drawing/2014/main" id="{4C0C8C90-9B9E-46D1-9DA6-E23B0C44E988}"/>
              </a:ext>
            </a:extLst>
          </p:cNvPr>
          <p:cNvSpPr txBox="1"/>
          <p:nvPr/>
        </p:nvSpPr>
        <p:spPr>
          <a:xfrm>
            <a:off x="6977831" y="4226169"/>
            <a:ext cx="4547592" cy="367360"/>
          </a:xfrm>
          <a:prstGeom prst="rect">
            <a:avLst/>
          </a:prstGeom>
          <a:noFill/>
        </p:spPr>
        <p:txBody>
          <a:bodyPr wrap="square">
            <a:spAutoFit/>
          </a:bodyPr>
          <a:lstStyle/>
          <a:p>
            <a:r>
              <a:rPr lang="sv-SE" dirty="0">
                <a:latin typeface="Arial" panose="020B0604020202020204" pitchFamily="34" charset="0"/>
                <a:cs typeface="Arial" panose="020B0604020202020204" pitchFamily="34" charset="0"/>
              </a:rPr>
              <a:t>Bro och tunnel</a:t>
            </a:r>
          </a:p>
        </p:txBody>
      </p:sp>
      <p:sp>
        <p:nvSpPr>
          <p:cNvPr id="22" name="textruta 21">
            <a:extLst>
              <a:ext uri="{FF2B5EF4-FFF2-40B4-BE49-F238E27FC236}">
                <a16:creationId xmlns:a16="http://schemas.microsoft.com/office/drawing/2014/main" id="{795D7596-503A-47D1-BD79-669B5583914D}"/>
              </a:ext>
            </a:extLst>
          </p:cNvPr>
          <p:cNvSpPr txBox="1"/>
          <p:nvPr/>
        </p:nvSpPr>
        <p:spPr>
          <a:xfrm>
            <a:off x="6977830" y="4853781"/>
            <a:ext cx="4547592" cy="367360"/>
          </a:xfrm>
          <a:prstGeom prst="rect">
            <a:avLst/>
          </a:prstGeom>
          <a:noFill/>
        </p:spPr>
        <p:txBody>
          <a:bodyPr wrap="square">
            <a:spAutoFit/>
          </a:bodyPr>
          <a:lstStyle/>
          <a:p>
            <a:r>
              <a:rPr lang="sv-SE" dirty="0">
                <a:latin typeface="Arial" panose="020B0604020202020204" pitchFamily="34" charset="0"/>
                <a:cs typeface="Arial" panose="020B0604020202020204" pitchFamily="34" charset="0"/>
              </a:rPr>
              <a:t>Korsning</a:t>
            </a:r>
            <a:endParaRPr lang="sv-SE" dirty="0"/>
          </a:p>
        </p:txBody>
      </p:sp>
      <p:sp>
        <p:nvSpPr>
          <p:cNvPr id="23" name="textruta 22">
            <a:extLst>
              <a:ext uri="{FF2B5EF4-FFF2-40B4-BE49-F238E27FC236}">
                <a16:creationId xmlns:a16="http://schemas.microsoft.com/office/drawing/2014/main" id="{887EC221-5EF7-45FE-9509-4E2E94A4D477}"/>
              </a:ext>
            </a:extLst>
          </p:cNvPr>
          <p:cNvSpPr txBox="1"/>
          <p:nvPr/>
        </p:nvSpPr>
        <p:spPr>
          <a:xfrm>
            <a:off x="6977830" y="5530603"/>
            <a:ext cx="4547592" cy="367360"/>
          </a:xfrm>
          <a:prstGeom prst="rect">
            <a:avLst/>
          </a:prstGeom>
          <a:noFill/>
        </p:spPr>
        <p:txBody>
          <a:bodyPr wrap="square">
            <a:spAutoFit/>
          </a:bodyPr>
          <a:lstStyle/>
          <a:p>
            <a:r>
              <a:rPr lang="sv-SE" dirty="0">
                <a:latin typeface="Arial" panose="020B0604020202020204" pitchFamily="34" charset="0"/>
                <a:cs typeface="Arial" panose="020B0604020202020204" pitchFamily="34" charset="0"/>
              </a:rPr>
              <a:t>Övrigt vägnamn</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7"/>
              </a:rPr>
              <a:t>indatastod@trafikverket.se</a:t>
            </a:r>
            <a:endParaRPr lang="sv-SE" sz="1094" dirty="0"/>
          </a:p>
        </p:txBody>
      </p:sp>
      <p:sp>
        <p:nvSpPr>
          <p:cNvPr id="25" name="Rubrik 6">
            <a:extLst>
              <a:ext uri="{FF2B5EF4-FFF2-40B4-BE49-F238E27FC236}">
                <a16:creationId xmlns:a16="http://schemas.microsoft.com/office/drawing/2014/main" id="{FD410737-CF70-4B55-88C7-86C81620B144}"/>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84350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29" name="Rubrik 1">
            <a:extLst>
              <a:ext uri="{FF2B5EF4-FFF2-40B4-BE49-F238E27FC236}">
                <a16:creationId xmlns:a16="http://schemas.microsoft.com/office/drawing/2014/main" id="{E6FBF5A6-F061-4B98-BF99-019348447A33}"/>
              </a:ext>
            </a:extLst>
          </p:cNvPr>
          <p:cNvSpPr txBox="1">
            <a:spLocks/>
          </p:cNvSpPr>
          <p:nvPr/>
        </p:nvSpPr>
        <p:spPr>
          <a:xfrm>
            <a:off x="2159688" y="880938"/>
            <a:ext cx="8056758" cy="671396"/>
          </a:xfrm>
          <a:prstGeom prst="rect">
            <a:avLst/>
          </a:prstGeom>
        </p:spPr>
        <p:txBody>
          <a:bodyPr anchor="t">
            <a:noAutofit/>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581" dirty="0">
                <a:latin typeface="+mj-lt"/>
                <a:cs typeface="Arial" panose="020B0604020202020204" pitchFamily="34" charset="0"/>
              </a:rPr>
              <a:t>Exempel på brister</a:t>
            </a:r>
            <a:br>
              <a:rPr lang="sv-SE" sz="3581" dirty="0">
                <a:latin typeface="+mj-lt"/>
                <a:cs typeface="Arial" panose="020B0604020202020204" pitchFamily="34" charset="0"/>
              </a:rPr>
            </a:br>
            <a:endParaRPr lang="sv-SE" sz="3581" dirty="0">
              <a:latin typeface="+mj-lt"/>
              <a:cs typeface="Arial" panose="020B0604020202020204" pitchFamily="34" charset="0"/>
            </a:endParaRPr>
          </a:p>
        </p:txBody>
      </p:sp>
      <p:pic>
        <p:nvPicPr>
          <p:cNvPr id="30" name="Bildobjekt 29">
            <a:extLst>
              <a:ext uri="{FF2B5EF4-FFF2-40B4-BE49-F238E27FC236}">
                <a16:creationId xmlns:a16="http://schemas.microsoft.com/office/drawing/2014/main" id="{4BDFF346-CB89-40C4-83A0-E4EC194B170E}"/>
              </a:ext>
            </a:extLst>
          </p:cNvPr>
          <p:cNvPicPr>
            <a:picLocks noChangeAspect="1"/>
          </p:cNvPicPr>
          <p:nvPr/>
        </p:nvPicPr>
        <p:blipFill>
          <a:blip r:embed="rId4"/>
          <a:stretch>
            <a:fillRect/>
          </a:stretch>
        </p:blipFill>
        <p:spPr>
          <a:xfrm>
            <a:off x="2532564" y="1655475"/>
            <a:ext cx="6556654" cy="3176786"/>
          </a:xfrm>
          <a:prstGeom prst="rect">
            <a:avLst/>
          </a:prstGeom>
        </p:spPr>
      </p:pic>
      <p:pic>
        <p:nvPicPr>
          <p:cNvPr id="31" name="Bildobjekt 30">
            <a:extLst>
              <a:ext uri="{FF2B5EF4-FFF2-40B4-BE49-F238E27FC236}">
                <a16:creationId xmlns:a16="http://schemas.microsoft.com/office/drawing/2014/main" id="{F4408C30-25E2-4C27-82FC-1827E7DC4A32}"/>
              </a:ext>
            </a:extLst>
          </p:cNvPr>
          <p:cNvPicPr>
            <a:picLocks noChangeAspect="1"/>
          </p:cNvPicPr>
          <p:nvPr/>
        </p:nvPicPr>
        <p:blipFill>
          <a:blip r:embed="rId5"/>
          <a:stretch>
            <a:fillRect/>
          </a:stretch>
        </p:blipFill>
        <p:spPr>
          <a:xfrm>
            <a:off x="2532563" y="1655477"/>
            <a:ext cx="6556654" cy="3354017"/>
          </a:xfrm>
          <a:prstGeom prst="rect">
            <a:avLst/>
          </a:prstGeom>
        </p:spPr>
      </p:pic>
      <p:pic>
        <p:nvPicPr>
          <p:cNvPr id="32" name="Bildobjekt 31">
            <a:extLst>
              <a:ext uri="{FF2B5EF4-FFF2-40B4-BE49-F238E27FC236}">
                <a16:creationId xmlns:a16="http://schemas.microsoft.com/office/drawing/2014/main" id="{977BE395-2575-42DD-9C70-5DA192E318D5}"/>
              </a:ext>
            </a:extLst>
          </p:cNvPr>
          <p:cNvPicPr>
            <a:picLocks noChangeAspect="1"/>
          </p:cNvPicPr>
          <p:nvPr/>
        </p:nvPicPr>
        <p:blipFill>
          <a:blip r:embed="rId6"/>
          <a:stretch>
            <a:fillRect/>
          </a:stretch>
        </p:blipFill>
        <p:spPr>
          <a:xfrm>
            <a:off x="2532562" y="1655475"/>
            <a:ext cx="6556654" cy="3615624"/>
          </a:xfrm>
          <a:prstGeom prst="rect">
            <a:avLst/>
          </a:prstGeom>
        </p:spPr>
      </p:pic>
      <p:sp>
        <p:nvSpPr>
          <p:cNvPr id="8" name="Rubrik 6">
            <a:extLst>
              <a:ext uri="{FF2B5EF4-FFF2-40B4-BE49-F238E27FC236}">
                <a16:creationId xmlns:a16="http://schemas.microsoft.com/office/drawing/2014/main" id="{D485AF4E-5A4D-4CE5-85C0-7E10CFDBC84B}"/>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39355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8" name="Rubrik 7">
            <a:extLst>
              <a:ext uri="{FF2B5EF4-FFF2-40B4-BE49-F238E27FC236}">
                <a16:creationId xmlns:a16="http://schemas.microsoft.com/office/drawing/2014/main" id="{EA3EFF9F-6C93-4D6A-9080-7D4D2E6D4549}"/>
              </a:ext>
            </a:extLst>
          </p:cNvPr>
          <p:cNvSpPr txBox="1">
            <a:spLocks/>
          </p:cNvSpPr>
          <p:nvPr/>
        </p:nvSpPr>
        <p:spPr>
          <a:xfrm>
            <a:off x="1920185" y="998409"/>
            <a:ext cx="8056758" cy="671396"/>
          </a:xfrm>
          <a:prstGeom prst="rect">
            <a:avLst/>
          </a:prstGeom>
        </p:spPr>
        <p:txBody>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183" dirty="0">
                <a:latin typeface="+mj-lt"/>
              </a:rPr>
              <a:t>Uppdatera regelverk och struktur</a:t>
            </a:r>
          </a:p>
        </p:txBody>
      </p:sp>
      <p:sp>
        <p:nvSpPr>
          <p:cNvPr id="9" name="Platshållare för text 8">
            <a:extLst>
              <a:ext uri="{FF2B5EF4-FFF2-40B4-BE49-F238E27FC236}">
                <a16:creationId xmlns:a16="http://schemas.microsoft.com/office/drawing/2014/main" id="{8EF54B5B-C099-4945-850A-4D5D685AB574}"/>
              </a:ext>
            </a:extLst>
          </p:cNvPr>
          <p:cNvSpPr txBox="1">
            <a:spLocks/>
          </p:cNvSpPr>
          <p:nvPr/>
        </p:nvSpPr>
        <p:spPr>
          <a:xfrm>
            <a:off x="1917442" y="2086207"/>
            <a:ext cx="4337805" cy="1643825"/>
          </a:xfrm>
          <a:prstGeom prst="rect">
            <a:avLst/>
          </a:prstGeom>
          <a:ln w="28575">
            <a:solidFill>
              <a:schemeClr val="bg1">
                <a:lumMod val="85000"/>
              </a:schemeClr>
            </a:solidFill>
          </a:ln>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393" b="1">
                <a:latin typeface="Arial" panose="020B0604020202020204" pitchFamily="34" charset="0"/>
                <a:cs typeface="Arial" panose="020B0604020202020204" pitchFamily="34" charset="0"/>
              </a:rPr>
              <a:t>Gatunamn</a:t>
            </a:r>
          </a:p>
          <a:p>
            <a:pPr marL="0" indent="0">
              <a:spcBef>
                <a:spcPts val="448"/>
              </a:spcBef>
              <a:buNone/>
            </a:pPr>
            <a:r>
              <a:rPr lang="sv-SE" sz="995">
                <a:latin typeface="Arial" panose="020B0604020202020204" pitchFamily="34" charset="0"/>
                <a:cs typeface="Arial" panose="020B0604020202020204" pitchFamily="34" charset="0"/>
              </a:rPr>
              <a:t>Omfattar data om det officiellt adressbildande namnet på gatan. Ett namn har satts genom kommunalt beslut av den funktion inom en kommun som hanterar namnsättning av gator och vägar (t.ex. namnberedningen). Namnet är normalt skyltat. Alla vägar med gatunamn ska registreras i databasen. Om det finns adresspunkter längs med gatan                        ska gatunamnet på väglänken vara samma som               adresspunkterna. </a:t>
            </a:r>
            <a:endParaRPr lang="sv-SE" sz="995" dirty="0">
              <a:latin typeface="Arial" panose="020B0604020202020204" pitchFamily="34" charset="0"/>
              <a:cs typeface="Arial" panose="020B0604020202020204" pitchFamily="34" charset="0"/>
            </a:endParaRPr>
          </a:p>
        </p:txBody>
      </p:sp>
      <p:sp>
        <p:nvSpPr>
          <p:cNvPr id="10" name="Platshållare för text 8">
            <a:extLst>
              <a:ext uri="{FF2B5EF4-FFF2-40B4-BE49-F238E27FC236}">
                <a16:creationId xmlns:a16="http://schemas.microsoft.com/office/drawing/2014/main" id="{5DF531ED-0F8F-4B3D-B0E5-DC739985FB40}"/>
              </a:ext>
            </a:extLst>
          </p:cNvPr>
          <p:cNvSpPr txBox="1">
            <a:spLocks/>
          </p:cNvSpPr>
          <p:nvPr/>
        </p:nvSpPr>
        <p:spPr>
          <a:xfrm>
            <a:off x="6264850" y="2086209"/>
            <a:ext cx="3944622" cy="1940406"/>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393" b="1" dirty="0">
                <a:latin typeface="Arial" panose="020B0604020202020204" pitchFamily="34" charset="0"/>
                <a:cs typeface="Arial" panose="020B0604020202020204" pitchFamily="34" charset="0"/>
              </a:rPr>
              <a:t>Vägnamn (ny)</a:t>
            </a:r>
          </a:p>
          <a:p>
            <a:pPr marL="0" indent="0">
              <a:spcBef>
                <a:spcPts val="448"/>
              </a:spcBef>
              <a:buNone/>
            </a:pPr>
            <a:r>
              <a:rPr lang="sv-SE" sz="995" dirty="0">
                <a:latin typeface="Arial" panose="020B0604020202020204" pitchFamily="34" charset="0"/>
                <a:cs typeface="Arial" panose="020B0604020202020204" pitchFamily="34" charset="0"/>
              </a:rPr>
              <a:t>Dataprodukten omfattar data om officiellt bildade namn på stråk, leder och turistvägar längs statliga vägar. Namnen är normalt skyltade och gäller enbart på bilvägnätet. </a:t>
            </a:r>
          </a:p>
          <a:p>
            <a:pPr marL="0" indent="0">
              <a:spcBef>
                <a:spcPts val="448"/>
              </a:spcBef>
              <a:buNone/>
            </a:pPr>
            <a:endParaRPr lang="sv-SE" sz="1044" dirty="0"/>
          </a:p>
        </p:txBody>
      </p:sp>
      <p:sp>
        <p:nvSpPr>
          <p:cNvPr id="12" name="Platshållare för text 8">
            <a:extLst>
              <a:ext uri="{FF2B5EF4-FFF2-40B4-BE49-F238E27FC236}">
                <a16:creationId xmlns:a16="http://schemas.microsoft.com/office/drawing/2014/main" id="{85304B7C-474D-4D22-B39B-916AE4EA831C}"/>
              </a:ext>
            </a:extLst>
          </p:cNvPr>
          <p:cNvSpPr txBox="1">
            <a:spLocks/>
          </p:cNvSpPr>
          <p:nvPr/>
        </p:nvSpPr>
        <p:spPr>
          <a:xfrm>
            <a:off x="1917442" y="3738139"/>
            <a:ext cx="4337805" cy="897256"/>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393" b="1" dirty="0">
                <a:latin typeface="Arial" panose="020B0604020202020204" pitchFamily="34" charset="0"/>
                <a:cs typeface="Arial" panose="020B0604020202020204" pitchFamily="34" charset="0"/>
              </a:rPr>
              <a:t>Övrigt vägnamn</a:t>
            </a:r>
          </a:p>
          <a:p>
            <a:pPr marL="0" indent="0">
              <a:spcBef>
                <a:spcPts val="448"/>
              </a:spcBef>
              <a:buNone/>
            </a:pPr>
            <a:r>
              <a:rPr lang="sv-SE" sz="995" dirty="0">
                <a:latin typeface="Arial" panose="020B0604020202020204" pitchFamily="34" charset="0"/>
                <a:cs typeface="Arial" panose="020B0604020202020204" pitchFamily="34" charset="0"/>
              </a:rPr>
              <a:t>Dataprodukten visar namn på en väg eller gata som används för                      att identifiera en väg- eller gatusträcka. </a:t>
            </a:r>
            <a:r>
              <a:rPr lang="sv-SE" sz="995" dirty="0">
                <a:latin typeface="Arial" panose="020B0604020202020204" pitchFamily="34" charset="0"/>
                <a:ea typeface="Calibri" panose="020F0502020204030204" pitchFamily="34" charset="0"/>
                <a:cs typeface="Arial" panose="020B0604020202020204" pitchFamily="34" charset="0"/>
              </a:rPr>
              <a:t>Attributet Namnsättande organisation justeras.</a:t>
            </a:r>
          </a:p>
          <a:p>
            <a:pPr marL="0" indent="0">
              <a:spcBef>
                <a:spcPts val="448"/>
              </a:spcBef>
              <a:buNone/>
            </a:pPr>
            <a:endParaRPr lang="sv-SE" sz="995" dirty="0">
              <a:latin typeface="Arial" panose="020B0604020202020204" pitchFamily="34" charset="0"/>
              <a:cs typeface="Arial" panose="020B0604020202020204" pitchFamily="34" charset="0"/>
            </a:endParaRPr>
          </a:p>
        </p:txBody>
      </p:sp>
      <p:sp>
        <p:nvSpPr>
          <p:cNvPr id="13" name="Platshållare för text 8">
            <a:extLst>
              <a:ext uri="{FF2B5EF4-FFF2-40B4-BE49-F238E27FC236}">
                <a16:creationId xmlns:a16="http://schemas.microsoft.com/office/drawing/2014/main" id="{610E8D5A-ED74-40BC-9406-3EA84BF80714}"/>
              </a:ext>
            </a:extLst>
          </p:cNvPr>
          <p:cNvSpPr txBox="1">
            <a:spLocks/>
          </p:cNvSpPr>
          <p:nvPr/>
        </p:nvSpPr>
        <p:spPr>
          <a:xfrm>
            <a:off x="6264850" y="4026613"/>
            <a:ext cx="3944622" cy="1902109"/>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393" b="1" dirty="0">
                <a:latin typeface="Arial" panose="020B0604020202020204" pitchFamily="34" charset="0"/>
                <a:cs typeface="Arial" panose="020B0604020202020204" pitchFamily="34" charset="0"/>
              </a:rPr>
              <a:t>Bro och tunnel</a:t>
            </a:r>
          </a:p>
          <a:p>
            <a:pPr marL="0" indent="0">
              <a:spcBef>
                <a:spcPts val="448"/>
              </a:spcBef>
              <a:buNone/>
            </a:pPr>
            <a:r>
              <a:rPr lang="sv-SE" sz="995" dirty="0">
                <a:latin typeface="Arial" panose="020B0604020202020204" pitchFamily="34" charset="0"/>
                <a:cs typeface="Arial" panose="020B0604020202020204" pitchFamily="34" charset="0"/>
              </a:rPr>
              <a:t>Visar var det finns konstruktioner som tillåter trafik över eller under vattendrag, dalgångar, vägar, byggnader, järnvägar, gång- och cykelvägar eller genom berg eller jord. Innehåller två attribut för namn. Ett n</a:t>
            </a:r>
            <a:r>
              <a:rPr lang="sv-SE" sz="995" dirty="0">
                <a:solidFill>
                  <a:srgbClr val="333333"/>
                </a:solidFill>
                <a:latin typeface="Arial" panose="020B0604020202020204" pitchFamily="34" charset="0"/>
                <a:cs typeface="Arial" panose="020B0604020202020204" pitchFamily="34" charset="0"/>
              </a:rPr>
              <a:t>ytt attribut "Officiellt namn" skapas och kommer att innehålla de namn som respektive väghållare gett.                     Attributet ”Namn” innehåller bronamn som finns i Batman.</a:t>
            </a:r>
            <a:endParaRPr lang="sv-SE" sz="995" dirty="0">
              <a:latin typeface="Arial" panose="020B0604020202020204" pitchFamily="34" charset="0"/>
              <a:cs typeface="Arial" panose="020B0604020202020204" pitchFamily="34" charset="0"/>
            </a:endParaRPr>
          </a:p>
        </p:txBody>
      </p:sp>
      <p:pic>
        <p:nvPicPr>
          <p:cNvPr id="14" name="Bildobjekt 13">
            <a:extLst>
              <a:ext uri="{FF2B5EF4-FFF2-40B4-BE49-F238E27FC236}">
                <a16:creationId xmlns:a16="http://schemas.microsoft.com/office/drawing/2014/main" id="{55C2DFF8-291E-4461-A396-EF0C6A91D511}"/>
              </a:ext>
            </a:extLst>
          </p:cNvPr>
          <p:cNvPicPr>
            <a:picLocks noChangeAspect="1"/>
          </p:cNvPicPr>
          <p:nvPr/>
        </p:nvPicPr>
        <p:blipFill>
          <a:blip r:embed="rId4"/>
          <a:stretch>
            <a:fillRect/>
          </a:stretch>
        </p:blipFill>
        <p:spPr>
          <a:xfrm>
            <a:off x="9638146" y="5209338"/>
            <a:ext cx="571325" cy="719385"/>
          </a:xfrm>
          <a:prstGeom prst="rect">
            <a:avLst/>
          </a:prstGeom>
        </p:spPr>
      </p:pic>
      <p:pic>
        <p:nvPicPr>
          <p:cNvPr id="15" name="Bildobjekt 14">
            <a:extLst>
              <a:ext uri="{FF2B5EF4-FFF2-40B4-BE49-F238E27FC236}">
                <a16:creationId xmlns:a16="http://schemas.microsoft.com/office/drawing/2014/main" id="{3634ADD9-0080-43DB-AB01-56DCA82269AF}"/>
              </a:ext>
            </a:extLst>
          </p:cNvPr>
          <p:cNvPicPr>
            <a:picLocks noChangeAspect="1"/>
          </p:cNvPicPr>
          <p:nvPr/>
        </p:nvPicPr>
        <p:blipFill>
          <a:blip r:embed="rId5"/>
          <a:stretch>
            <a:fillRect/>
          </a:stretch>
        </p:blipFill>
        <p:spPr>
          <a:xfrm>
            <a:off x="8837996" y="3332194"/>
            <a:ext cx="1371475" cy="695803"/>
          </a:xfrm>
          <a:prstGeom prst="rect">
            <a:avLst/>
          </a:prstGeom>
        </p:spPr>
      </p:pic>
      <p:pic>
        <p:nvPicPr>
          <p:cNvPr id="16" name="Bildobjekt 15">
            <a:extLst>
              <a:ext uri="{FF2B5EF4-FFF2-40B4-BE49-F238E27FC236}">
                <a16:creationId xmlns:a16="http://schemas.microsoft.com/office/drawing/2014/main" id="{F58FDFBD-2C9B-494E-92FC-53A03E3FD9C7}"/>
              </a:ext>
            </a:extLst>
          </p:cNvPr>
          <p:cNvPicPr>
            <a:picLocks noChangeAspect="1"/>
          </p:cNvPicPr>
          <p:nvPr/>
        </p:nvPicPr>
        <p:blipFill>
          <a:blip r:embed="rId6"/>
          <a:stretch>
            <a:fillRect/>
          </a:stretch>
        </p:blipFill>
        <p:spPr>
          <a:xfrm>
            <a:off x="5298869" y="3123285"/>
            <a:ext cx="932602" cy="608782"/>
          </a:xfrm>
          <a:prstGeom prst="rect">
            <a:avLst/>
          </a:prstGeom>
        </p:spPr>
      </p:pic>
      <p:sp>
        <p:nvSpPr>
          <p:cNvPr id="17" name="Platshållare för text 8">
            <a:extLst>
              <a:ext uri="{FF2B5EF4-FFF2-40B4-BE49-F238E27FC236}">
                <a16:creationId xmlns:a16="http://schemas.microsoft.com/office/drawing/2014/main" id="{0F1114E5-7AAF-4BF9-9BEC-63640C959F95}"/>
              </a:ext>
            </a:extLst>
          </p:cNvPr>
          <p:cNvSpPr txBox="1">
            <a:spLocks/>
          </p:cNvSpPr>
          <p:nvPr/>
        </p:nvSpPr>
        <p:spPr>
          <a:xfrm>
            <a:off x="1917441" y="4643503"/>
            <a:ext cx="4342607" cy="1285221"/>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393" b="1" dirty="0">
                <a:latin typeface="Arial" panose="020B0604020202020204" pitchFamily="34" charset="0"/>
                <a:cs typeface="Arial" panose="020B0604020202020204" pitchFamily="34" charset="0"/>
              </a:rPr>
              <a:t>Korsning</a:t>
            </a:r>
          </a:p>
          <a:p>
            <a:pPr marL="0" indent="0">
              <a:spcBef>
                <a:spcPts val="448"/>
              </a:spcBef>
              <a:buNone/>
            </a:pPr>
            <a:r>
              <a:rPr lang="sv-SE" sz="995" dirty="0">
                <a:solidFill>
                  <a:srgbClr val="000000"/>
                </a:solidFill>
                <a:latin typeface="Arial" panose="020B0604020202020204" pitchFamily="34" charset="0"/>
                <a:ea typeface="Calibri" panose="020F0502020204030204" pitchFamily="34" charset="0"/>
                <a:cs typeface="Arial" panose="020B0604020202020204" pitchFamily="34" charset="0"/>
              </a:rPr>
              <a:t>Visa var två eller flera bilvägar går samman, vilken typ av korsning det är. Namn kan registreras för korsningar om de är allmänt kända och använda, t.ex. syns i allmänna kartor, används för trafikregelreferenser, navigeringsutrustningar mm men samma namn får då inte                      användas för olika korsningar. </a:t>
            </a:r>
          </a:p>
          <a:p>
            <a:pPr marL="0" indent="0">
              <a:spcBef>
                <a:spcPts val="448"/>
              </a:spcBef>
              <a:buNone/>
            </a:pPr>
            <a:endParaRPr lang="sv-SE" sz="1044" dirty="0"/>
          </a:p>
        </p:txBody>
      </p:sp>
      <p:pic>
        <p:nvPicPr>
          <p:cNvPr id="18" name="Bildobjekt 17">
            <a:extLst>
              <a:ext uri="{FF2B5EF4-FFF2-40B4-BE49-F238E27FC236}">
                <a16:creationId xmlns:a16="http://schemas.microsoft.com/office/drawing/2014/main" id="{6B5C2E81-3D9B-47C4-BD00-6EDC2E7E59C1}"/>
              </a:ext>
            </a:extLst>
          </p:cNvPr>
          <p:cNvPicPr>
            <a:picLocks noChangeAspect="1"/>
          </p:cNvPicPr>
          <p:nvPr/>
        </p:nvPicPr>
        <p:blipFill>
          <a:blip r:embed="rId7"/>
          <a:stretch>
            <a:fillRect/>
          </a:stretch>
        </p:blipFill>
        <p:spPr>
          <a:xfrm>
            <a:off x="5620581" y="5450407"/>
            <a:ext cx="634666" cy="464146"/>
          </a:xfrm>
          <a:prstGeom prst="rect">
            <a:avLst/>
          </a:prstGeom>
        </p:spPr>
      </p:pic>
      <p:pic>
        <p:nvPicPr>
          <p:cNvPr id="19" name="Bildobjekt 18">
            <a:extLst>
              <a:ext uri="{FF2B5EF4-FFF2-40B4-BE49-F238E27FC236}">
                <a16:creationId xmlns:a16="http://schemas.microsoft.com/office/drawing/2014/main" id="{9DBC301F-8ADB-4C36-AF66-ACD4719DA294}"/>
              </a:ext>
            </a:extLst>
          </p:cNvPr>
          <p:cNvPicPr>
            <a:picLocks noChangeAspect="1"/>
          </p:cNvPicPr>
          <p:nvPr/>
        </p:nvPicPr>
        <p:blipFill>
          <a:blip r:embed="rId8"/>
          <a:stretch>
            <a:fillRect/>
          </a:stretch>
        </p:blipFill>
        <p:spPr>
          <a:xfrm>
            <a:off x="5665657" y="3909667"/>
            <a:ext cx="565813" cy="714436"/>
          </a:xfrm>
          <a:prstGeom prst="rect">
            <a:avLst/>
          </a:prstGeom>
        </p:spPr>
      </p:pic>
      <p:sp>
        <p:nvSpPr>
          <p:cNvPr id="20" name="Rubrik 6">
            <a:extLst>
              <a:ext uri="{FF2B5EF4-FFF2-40B4-BE49-F238E27FC236}">
                <a16:creationId xmlns:a16="http://schemas.microsoft.com/office/drawing/2014/main" id="{817521CC-ACE7-412F-A893-ABB82029462D}"/>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247511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20" name="Rubrik 7">
            <a:extLst>
              <a:ext uri="{FF2B5EF4-FFF2-40B4-BE49-F238E27FC236}">
                <a16:creationId xmlns:a16="http://schemas.microsoft.com/office/drawing/2014/main" id="{C0C52A4C-A23E-40A1-95F8-35E4CE62F939}"/>
              </a:ext>
            </a:extLst>
          </p:cNvPr>
          <p:cNvSpPr txBox="1">
            <a:spLocks/>
          </p:cNvSpPr>
          <p:nvPr/>
        </p:nvSpPr>
        <p:spPr>
          <a:xfrm>
            <a:off x="1917440" y="790650"/>
            <a:ext cx="8056758" cy="671396"/>
          </a:xfrm>
          <a:prstGeom prst="rect">
            <a:avLst/>
          </a:prstGeom>
        </p:spPr>
        <p:txBody>
          <a:bodyPr/>
          <a:lstStyle>
            <a:lvl1pPr algn="ctr" defTabSz="457138" rtl="0" eaLnBrk="0" fontAlgn="base" hangingPunct="0">
              <a:spcBef>
                <a:spcPct val="0"/>
              </a:spcBef>
              <a:spcAft>
                <a:spcPct val="0"/>
              </a:spcAft>
              <a:defRPr sz="4800" b="1" kern="1200" baseline="0">
                <a:solidFill>
                  <a:srgbClr val="E27F00"/>
                </a:solidFill>
                <a:latin typeface="Bell Gothic Black"/>
                <a:ea typeface="ＭＳ Ｐゴシック" pitchFamily="31" charset="-128"/>
                <a:cs typeface="Bell Gothic Black"/>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a:lstStyle>
          <a:p>
            <a:pPr algn="l"/>
            <a:r>
              <a:rPr lang="sv-SE" sz="3581" dirty="0"/>
              <a:t>Rätta data</a:t>
            </a:r>
          </a:p>
        </p:txBody>
      </p:sp>
      <p:sp>
        <p:nvSpPr>
          <p:cNvPr id="21" name="Platshållare för text 8">
            <a:extLst>
              <a:ext uri="{FF2B5EF4-FFF2-40B4-BE49-F238E27FC236}">
                <a16:creationId xmlns:a16="http://schemas.microsoft.com/office/drawing/2014/main" id="{6EF702D1-5819-4B2D-9534-994E76FB8625}"/>
              </a:ext>
            </a:extLst>
          </p:cNvPr>
          <p:cNvSpPr txBox="1">
            <a:spLocks/>
          </p:cNvSpPr>
          <p:nvPr/>
        </p:nvSpPr>
        <p:spPr>
          <a:xfrm>
            <a:off x="2039606" y="2588397"/>
            <a:ext cx="5120517" cy="2649778"/>
          </a:xfrm>
          <a:prstGeom prst="rect">
            <a:avLst/>
          </a:prstGeom>
          <a:ln w="28575">
            <a:solidFill>
              <a:schemeClr val="bg1">
                <a:lumMod val="85000"/>
              </a:schemeClr>
            </a:solidFill>
          </a:ln>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790" b="1">
                <a:latin typeface="Arial" panose="020B0604020202020204" pitchFamily="34" charset="0"/>
                <a:cs typeface="Arial" panose="020B0604020202020204" pitchFamily="34" charset="0"/>
              </a:rPr>
              <a:t>Gatunamn</a:t>
            </a:r>
          </a:p>
          <a:p>
            <a:pPr marL="179046" indent="-250664">
              <a:spcBef>
                <a:spcPts val="448"/>
              </a:spcBef>
              <a:buFontTx/>
              <a:buChar char="-"/>
            </a:pPr>
            <a:r>
              <a:rPr lang="sv-SE" sz="1393">
                <a:latin typeface="Arial" panose="020B0604020202020204" pitchFamily="34" charset="0"/>
                <a:cs typeface="Arial" panose="020B0604020202020204" pitchFamily="34" charset="0"/>
              </a:rPr>
              <a:t>Bronamn flyttas till Bro och tunnel (om adresspunkt saknas)</a:t>
            </a:r>
          </a:p>
          <a:p>
            <a:pPr marL="179046" indent="-250664">
              <a:spcBef>
                <a:spcPts val="448"/>
              </a:spcBef>
              <a:buFontTx/>
              <a:buChar char="-"/>
            </a:pPr>
            <a:r>
              <a:rPr lang="sv-SE" sz="1393">
                <a:latin typeface="Arial" panose="020B0604020202020204" pitchFamily="34" charset="0"/>
                <a:cs typeface="Arial" panose="020B0604020202020204" pitchFamily="34" charset="0"/>
              </a:rPr>
              <a:t>Namn som inte är gatuadresser flyttas till Övrigt vägnamn</a:t>
            </a:r>
          </a:p>
          <a:p>
            <a:pPr marL="179046" indent="-250664">
              <a:spcBef>
                <a:spcPts val="448"/>
              </a:spcBef>
              <a:buFontTx/>
              <a:buChar char="-"/>
            </a:pPr>
            <a:r>
              <a:rPr lang="sv-SE" sz="1393">
                <a:latin typeface="Arial" panose="020B0604020202020204" pitchFamily="34" charset="0"/>
                <a:cs typeface="Arial" panose="020B0604020202020204" pitchFamily="34" charset="0"/>
              </a:rPr>
              <a:t>Stavningskontroll jämför med fastighetsregistret</a:t>
            </a:r>
          </a:p>
          <a:p>
            <a:pPr marL="179046" indent="-250664">
              <a:spcBef>
                <a:spcPts val="448"/>
              </a:spcBef>
              <a:buFontTx/>
              <a:buChar char="-"/>
            </a:pPr>
            <a:r>
              <a:rPr lang="sv-SE" sz="1393">
                <a:latin typeface="Arial" panose="020B0604020202020204" pitchFamily="34" charset="0"/>
                <a:cs typeface="Arial" panose="020B0604020202020204" pitchFamily="34" charset="0"/>
              </a:rPr>
              <a:t>Konstiga tecken</a:t>
            </a:r>
          </a:p>
          <a:p>
            <a:pPr marL="179046" indent="-250664">
              <a:spcBef>
                <a:spcPts val="448"/>
              </a:spcBef>
              <a:buFontTx/>
              <a:buChar char="-"/>
            </a:pPr>
            <a:r>
              <a:rPr lang="sv-SE" sz="1393">
                <a:latin typeface="Arial" panose="020B0604020202020204" pitchFamily="34" charset="0"/>
                <a:cs typeface="Arial" panose="020B0604020202020204" pitchFamily="34" charset="0"/>
              </a:rPr>
              <a:t>Dubbla gatunamn, namn avslutas</a:t>
            </a:r>
          </a:p>
          <a:p>
            <a:pPr marL="179046" indent="-250664">
              <a:spcBef>
                <a:spcPts val="448"/>
              </a:spcBef>
              <a:buFontTx/>
              <a:buChar char="-"/>
            </a:pPr>
            <a:r>
              <a:rPr lang="sv-SE" sz="1393">
                <a:latin typeface="Arial" panose="020B0604020202020204" pitchFamily="34" charset="0"/>
                <a:cs typeface="Arial" panose="020B0604020202020204" pitchFamily="34" charset="0"/>
              </a:rPr>
              <a:t>Manuell kontroll där adresser saknas</a:t>
            </a:r>
            <a:endParaRPr lang="sv-SE" sz="1393" dirty="0">
              <a:latin typeface="Arial" panose="020B0604020202020204" pitchFamily="34" charset="0"/>
              <a:cs typeface="Arial" panose="020B0604020202020204" pitchFamily="34" charset="0"/>
            </a:endParaRPr>
          </a:p>
        </p:txBody>
      </p:sp>
      <p:pic>
        <p:nvPicPr>
          <p:cNvPr id="22" name="Bildobjekt 21">
            <a:extLst>
              <a:ext uri="{FF2B5EF4-FFF2-40B4-BE49-F238E27FC236}">
                <a16:creationId xmlns:a16="http://schemas.microsoft.com/office/drawing/2014/main" id="{B233698B-4900-40B8-AC4D-D22A02043D9A}"/>
              </a:ext>
            </a:extLst>
          </p:cNvPr>
          <p:cNvPicPr>
            <a:picLocks noChangeAspect="1"/>
          </p:cNvPicPr>
          <p:nvPr/>
        </p:nvPicPr>
        <p:blipFill>
          <a:blip r:embed="rId4"/>
          <a:stretch>
            <a:fillRect/>
          </a:stretch>
        </p:blipFill>
        <p:spPr>
          <a:xfrm>
            <a:off x="5512964" y="4162946"/>
            <a:ext cx="1647159" cy="1075229"/>
          </a:xfrm>
          <a:prstGeom prst="rect">
            <a:avLst/>
          </a:prstGeom>
        </p:spPr>
      </p:pic>
      <p:sp>
        <p:nvSpPr>
          <p:cNvPr id="23" name="textruta 22">
            <a:extLst>
              <a:ext uri="{FF2B5EF4-FFF2-40B4-BE49-F238E27FC236}">
                <a16:creationId xmlns:a16="http://schemas.microsoft.com/office/drawing/2014/main" id="{3CFB3C96-59FF-4269-B670-ECCF054EA316}"/>
              </a:ext>
            </a:extLst>
          </p:cNvPr>
          <p:cNvSpPr txBox="1"/>
          <p:nvPr/>
        </p:nvSpPr>
        <p:spPr>
          <a:xfrm>
            <a:off x="1917442" y="1393376"/>
            <a:ext cx="6987619" cy="521040"/>
          </a:xfrm>
          <a:prstGeom prst="rect">
            <a:avLst/>
          </a:prstGeom>
          <a:noFill/>
        </p:spPr>
        <p:txBody>
          <a:bodyPr wrap="none" rtlCol="0">
            <a:spAutoFit/>
          </a:bodyPr>
          <a:lstStyle/>
          <a:p>
            <a:r>
              <a:rPr lang="sv-SE" sz="1393" dirty="0"/>
              <a:t>Trafikverket genomför kontroller och tar fram underlag för de ”fel” som upptäckts i alla </a:t>
            </a:r>
          </a:p>
          <a:p>
            <a:r>
              <a:rPr lang="sv-SE" sz="1393" dirty="0"/>
              <a:t>kommuner. Blir tillgängligt på Lastkajen.  </a:t>
            </a:r>
          </a:p>
        </p:txBody>
      </p:sp>
      <p:sp>
        <p:nvSpPr>
          <p:cNvPr id="8" name="Rubrik 6">
            <a:extLst>
              <a:ext uri="{FF2B5EF4-FFF2-40B4-BE49-F238E27FC236}">
                <a16:creationId xmlns:a16="http://schemas.microsoft.com/office/drawing/2014/main" id="{86043403-3067-470D-AFCE-4839F863A754}"/>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81797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4" name="Platshållare för text 8">
            <a:extLst>
              <a:ext uri="{FF2B5EF4-FFF2-40B4-BE49-F238E27FC236}">
                <a16:creationId xmlns:a16="http://schemas.microsoft.com/office/drawing/2014/main" id="{380CA19E-D068-4E7E-8F1F-2BE6F5F9B773}"/>
              </a:ext>
            </a:extLst>
          </p:cNvPr>
          <p:cNvSpPr txBox="1">
            <a:spLocks/>
          </p:cNvSpPr>
          <p:nvPr/>
        </p:nvSpPr>
        <p:spPr>
          <a:xfrm>
            <a:off x="2042192" y="2516530"/>
            <a:ext cx="5120517" cy="2649778"/>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790" b="1" dirty="0">
                <a:latin typeface="Arial" panose="020B0604020202020204" pitchFamily="34" charset="0"/>
                <a:cs typeface="Arial" panose="020B0604020202020204" pitchFamily="34" charset="0"/>
              </a:rPr>
              <a:t>Vägnamn</a:t>
            </a:r>
          </a:p>
          <a:p>
            <a:pPr indent="-250664">
              <a:spcBef>
                <a:spcPts val="448"/>
              </a:spcBef>
              <a:buFontTx/>
              <a:buChar char="-"/>
            </a:pPr>
            <a:r>
              <a:rPr lang="sv-SE" sz="1393" dirty="0">
                <a:latin typeface="Arial" panose="020B0604020202020204" pitchFamily="34" charset="0"/>
                <a:cs typeface="Arial" panose="020B0604020202020204" pitchFamily="34" charset="0"/>
              </a:rPr>
              <a:t>Initial insamling från Trafikverket (stråk, leder, turistvägar)</a:t>
            </a:r>
          </a:p>
          <a:p>
            <a:pPr indent="-250664">
              <a:spcBef>
                <a:spcPts val="448"/>
              </a:spcBef>
              <a:buFontTx/>
              <a:buChar char="-"/>
            </a:pPr>
            <a:r>
              <a:rPr lang="sv-SE" sz="1393" dirty="0">
                <a:latin typeface="Arial" panose="020B0604020202020204" pitchFamily="34" charset="0"/>
                <a:cs typeface="Arial" panose="020B0604020202020204" pitchFamily="34" charset="0"/>
              </a:rPr>
              <a:t>Namn på leder hämtas från Övrigt vägnamn</a:t>
            </a:r>
          </a:p>
        </p:txBody>
      </p:sp>
      <p:pic>
        <p:nvPicPr>
          <p:cNvPr id="5" name="Bildobjekt 4">
            <a:extLst>
              <a:ext uri="{FF2B5EF4-FFF2-40B4-BE49-F238E27FC236}">
                <a16:creationId xmlns:a16="http://schemas.microsoft.com/office/drawing/2014/main" id="{B3D06096-1722-41E3-8015-C0BB46791AE1}"/>
              </a:ext>
            </a:extLst>
          </p:cNvPr>
          <p:cNvPicPr>
            <a:picLocks noChangeAspect="1"/>
          </p:cNvPicPr>
          <p:nvPr/>
        </p:nvPicPr>
        <p:blipFill>
          <a:blip r:embed="rId4"/>
          <a:stretch>
            <a:fillRect/>
          </a:stretch>
        </p:blipFill>
        <p:spPr>
          <a:xfrm>
            <a:off x="5045325" y="4092074"/>
            <a:ext cx="2117384" cy="1074234"/>
          </a:xfrm>
          <a:prstGeom prst="rect">
            <a:avLst/>
          </a:prstGeom>
        </p:spPr>
      </p:pic>
      <p:sp>
        <p:nvSpPr>
          <p:cNvPr id="6" name="textruta 5">
            <a:extLst>
              <a:ext uri="{FF2B5EF4-FFF2-40B4-BE49-F238E27FC236}">
                <a16:creationId xmlns:a16="http://schemas.microsoft.com/office/drawing/2014/main" id="{0FDEB14E-7E0D-45AD-AC1E-6707B4D18D1B}"/>
              </a:ext>
            </a:extLst>
          </p:cNvPr>
          <p:cNvSpPr txBox="1"/>
          <p:nvPr/>
        </p:nvSpPr>
        <p:spPr>
          <a:xfrm>
            <a:off x="1917442" y="1393376"/>
            <a:ext cx="6987619" cy="521040"/>
          </a:xfrm>
          <a:prstGeom prst="rect">
            <a:avLst/>
          </a:prstGeom>
          <a:noFill/>
        </p:spPr>
        <p:txBody>
          <a:bodyPr wrap="none" rtlCol="0">
            <a:spAutoFit/>
          </a:bodyPr>
          <a:lstStyle/>
          <a:p>
            <a:r>
              <a:rPr lang="sv-SE" sz="1393" dirty="0"/>
              <a:t>Trafikverket genomför kontroller och tar fram underlag för de ”fel” som upptäckts i alla </a:t>
            </a:r>
          </a:p>
          <a:p>
            <a:r>
              <a:rPr lang="sv-SE" sz="1393" dirty="0"/>
              <a:t>kommuner. Blir tillgängligt på Lastkajen.  </a:t>
            </a:r>
          </a:p>
        </p:txBody>
      </p:sp>
      <p:sp>
        <p:nvSpPr>
          <p:cNvPr id="7" name="Rubrik 7">
            <a:extLst>
              <a:ext uri="{FF2B5EF4-FFF2-40B4-BE49-F238E27FC236}">
                <a16:creationId xmlns:a16="http://schemas.microsoft.com/office/drawing/2014/main" id="{D6B7F32B-887E-433F-8AC8-09CC6E4BA1C8}"/>
              </a:ext>
            </a:extLst>
          </p:cNvPr>
          <p:cNvSpPr txBox="1">
            <a:spLocks/>
          </p:cNvSpPr>
          <p:nvPr/>
        </p:nvSpPr>
        <p:spPr>
          <a:xfrm>
            <a:off x="1917440" y="790650"/>
            <a:ext cx="8056758" cy="671396"/>
          </a:xfrm>
          <a:prstGeom prst="rect">
            <a:avLst/>
          </a:prstGeom>
        </p:spPr>
        <p:txBody>
          <a:bodyPr anchor="ctr"/>
          <a:lstStyle>
            <a:lvl1pPr algn="l" defTabSz="457200" rtl="0" eaLnBrk="0" fontAlgn="base" hangingPunct="0">
              <a:spcBef>
                <a:spcPct val="0"/>
              </a:spcBef>
              <a:spcAft>
                <a:spcPct val="0"/>
              </a:spcAft>
              <a:defRPr sz="2700" kern="1200" baseline="0">
                <a:solidFill>
                  <a:schemeClr val="tx1"/>
                </a:solidFill>
                <a:latin typeface="+mj-lt"/>
                <a:ea typeface="ＭＳ Ｐゴシック" pitchFamily="31"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200" algn="ctr" defTabSz="457200" rtl="0" fontAlgn="base">
              <a:spcBef>
                <a:spcPct val="0"/>
              </a:spcBef>
              <a:spcAft>
                <a:spcPct val="0"/>
              </a:spcAft>
              <a:defRPr sz="4400">
                <a:solidFill>
                  <a:schemeClr val="tx1"/>
                </a:solidFill>
                <a:latin typeface="Calibri" pitchFamily="31" charset="0"/>
                <a:ea typeface="ＭＳ Ｐゴシック" pitchFamily="31" charset="-128"/>
              </a:defRPr>
            </a:lvl6pPr>
            <a:lvl7pPr marL="914400" algn="ctr" defTabSz="457200" rtl="0" fontAlgn="base">
              <a:spcBef>
                <a:spcPct val="0"/>
              </a:spcBef>
              <a:spcAft>
                <a:spcPct val="0"/>
              </a:spcAft>
              <a:defRPr sz="4400">
                <a:solidFill>
                  <a:schemeClr val="tx1"/>
                </a:solidFill>
                <a:latin typeface="Calibri" pitchFamily="31" charset="0"/>
                <a:ea typeface="ＭＳ Ｐゴシック" pitchFamily="31" charset="-128"/>
              </a:defRPr>
            </a:lvl7pPr>
            <a:lvl8pPr marL="1371600" algn="ctr" defTabSz="457200" rtl="0" fontAlgn="base">
              <a:spcBef>
                <a:spcPct val="0"/>
              </a:spcBef>
              <a:spcAft>
                <a:spcPct val="0"/>
              </a:spcAft>
              <a:defRPr sz="4400">
                <a:solidFill>
                  <a:schemeClr val="tx1"/>
                </a:solidFill>
                <a:latin typeface="Calibri" pitchFamily="31" charset="0"/>
                <a:ea typeface="ＭＳ Ｐゴシック" pitchFamily="31" charset="-128"/>
              </a:defRPr>
            </a:lvl8pPr>
            <a:lvl9pPr marL="1828800" algn="ctr" defTabSz="457200" rtl="0" fontAlgn="base">
              <a:spcBef>
                <a:spcPct val="0"/>
              </a:spcBef>
              <a:spcAft>
                <a:spcPct val="0"/>
              </a:spcAft>
              <a:defRPr sz="4400">
                <a:solidFill>
                  <a:schemeClr val="tx1"/>
                </a:solidFill>
                <a:latin typeface="Calibri" pitchFamily="31" charset="0"/>
                <a:ea typeface="ＭＳ Ｐゴシック" pitchFamily="31" charset="-128"/>
              </a:defRPr>
            </a:lvl9pPr>
          </a:lstStyle>
          <a:p>
            <a:r>
              <a:rPr lang="sv-SE" sz="3581" b="1" dirty="0">
                <a:solidFill>
                  <a:srgbClr val="E27F00"/>
                </a:solidFill>
              </a:rPr>
              <a:t>Rätta data</a:t>
            </a:r>
          </a:p>
        </p:txBody>
      </p:sp>
      <p:sp>
        <p:nvSpPr>
          <p:cNvPr id="8" name="Rubrik 6">
            <a:extLst>
              <a:ext uri="{FF2B5EF4-FFF2-40B4-BE49-F238E27FC236}">
                <a16:creationId xmlns:a16="http://schemas.microsoft.com/office/drawing/2014/main" id="{98477D5B-5484-4672-A512-EAC0AB89120C}"/>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20802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4" name="Platshållare för text 8">
            <a:extLst>
              <a:ext uri="{FF2B5EF4-FFF2-40B4-BE49-F238E27FC236}">
                <a16:creationId xmlns:a16="http://schemas.microsoft.com/office/drawing/2014/main" id="{F1DA4DD3-0B6C-4D1B-B117-85036799A1EA}"/>
              </a:ext>
            </a:extLst>
          </p:cNvPr>
          <p:cNvSpPr txBox="1">
            <a:spLocks/>
          </p:cNvSpPr>
          <p:nvPr/>
        </p:nvSpPr>
        <p:spPr>
          <a:xfrm>
            <a:off x="1979416" y="2516530"/>
            <a:ext cx="5120517" cy="2649778"/>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790" b="1" dirty="0">
                <a:latin typeface="Arial" panose="020B0604020202020204" pitchFamily="34" charset="0"/>
                <a:cs typeface="Arial" panose="020B0604020202020204" pitchFamily="34" charset="0"/>
              </a:rPr>
              <a:t>Övrigt vägnamn</a:t>
            </a:r>
          </a:p>
          <a:p>
            <a:pPr indent="-250664">
              <a:spcBef>
                <a:spcPts val="448"/>
              </a:spcBef>
              <a:buFontTx/>
              <a:buChar char="-"/>
            </a:pPr>
            <a:r>
              <a:rPr lang="sv-SE" sz="1393" dirty="0">
                <a:latin typeface="Arial" panose="020B0604020202020204" pitchFamily="34" charset="0"/>
                <a:cs typeface="Arial" panose="020B0604020202020204" pitchFamily="34" charset="0"/>
              </a:rPr>
              <a:t>Namn på statliga leder flyttas till Vägnamn</a:t>
            </a:r>
          </a:p>
          <a:p>
            <a:pPr indent="-250664">
              <a:spcBef>
                <a:spcPts val="448"/>
              </a:spcBef>
              <a:buFontTx/>
              <a:buChar char="-"/>
            </a:pPr>
            <a:r>
              <a:rPr lang="sv-SE" sz="1393" dirty="0">
                <a:latin typeface="Arial" panose="020B0604020202020204" pitchFamily="34" charset="0"/>
                <a:cs typeface="Arial" panose="020B0604020202020204" pitchFamily="34" charset="0"/>
              </a:rPr>
              <a:t>Övriga namn på statliga vägar avslutas</a:t>
            </a:r>
          </a:p>
          <a:p>
            <a:pPr indent="-250664">
              <a:spcBef>
                <a:spcPts val="448"/>
              </a:spcBef>
              <a:buFontTx/>
              <a:buChar char="-"/>
            </a:pPr>
            <a:r>
              <a:rPr lang="sv-SE" sz="1393" dirty="0">
                <a:latin typeface="Arial" panose="020B0604020202020204" pitchFamily="34" charset="0"/>
                <a:cs typeface="Arial" panose="020B0604020202020204" pitchFamily="34" charset="0"/>
              </a:rPr>
              <a:t>Flytta namn inom attributet Namnsättande organisation</a:t>
            </a:r>
          </a:p>
          <a:p>
            <a:pPr indent="-250664">
              <a:spcBef>
                <a:spcPts val="448"/>
              </a:spcBef>
              <a:buFontTx/>
              <a:buChar char="-"/>
            </a:pPr>
            <a:r>
              <a:rPr lang="sv-SE" sz="1393" dirty="0">
                <a:latin typeface="Arial" panose="020B0604020202020204" pitchFamily="34" charset="0"/>
                <a:cs typeface="Arial" panose="020B0604020202020204" pitchFamily="34" charset="0"/>
              </a:rPr>
              <a:t>Bronamn flyttas till Bro och tunnel</a:t>
            </a:r>
          </a:p>
          <a:p>
            <a:pPr indent="-250664">
              <a:spcBef>
                <a:spcPts val="448"/>
              </a:spcBef>
              <a:buFontTx/>
              <a:buChar char="-"/>
            </a:pPr>
            <a:r>
              <a:rPr lang="sv-SE" sz="1393" dirty="0">
                <a:latin typeface="Arial" panose="020B0604020202020204" pitchFamily="34" charset="0"/>
                <a:cs typeface="Arial" panose="020B0604020202020204" pitchFamily="34" charset="0"/>
              </a:rPr>
              <a:t>Namn som inte är gatuadresser hämtas från </a:t>
            </a:r>
            <a:br>
              <a:rPr lang="sv-SE" sz="1393" dirty="0">
                <a:latin typeface="Arial" panose="020B0604020202020204" pitchFamily="34" charset="0"/>
                <a:cs typeface="Arial" panose="020B0604020202020204" pitchFamily="34" charset="0"/>
              </a:rPr>
            </a:br>
            <a:r>
              <a:rPr lang="sv-SE" sz="1393" dirty="0">
                <a:latin typeface="Arial" panose="020B0604020202020204" pitchFamily="34" charset="0"/>
                <a:cs typeface="Arial" panose="020B0604020202020204" pitchFamily="34" charset="0"/>
              </a:rPr>
              <a:t>Gatunamn</a:t>
            </a:r>
          </a:p>
          <a:p>
            <a:pPr indent="-250664">
              <a:spcBef>
                <a:spcPts val="448"/>
              </a:spcBef>
              <a:buFontTx/>
              <a:buChar char="-"/>
            </a:pPr>
            <a:r>
              <a:rPr lang="sv-SE" sz="1393" dirty="0">
                <a:latin typeface="Arial" panose="020B0604020202020204" pitchFamily="34" charset="0"/>
                <a:cs typeface="Arial" panose="020B0604020202020204" pitchFamily="34" charset="0"/>
              </a:rPr>
              <a:t>Namn med gatuadresspunkt avslutas</a:t>
            </a:r>
          </a:p>
          <a:p>
            <a:pPr>
              <a:spcBef>
                <a:spcPts val="448"/>
              </a:spcBef>
              <a:buFontTx/>
              <a:buChar char="-"/>
            </a:pPr>
            <a:endParaRPr lang="sv-SE" sz="1094"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D705B7F6-16B6-4978-B033-F0CBD89EED9C}"/>
              </a:ext>
            </a:extLst>
          </p:cNvPr>
          <p:cNvPicPr>
            <a:picLocks noChangeAspect="1"/>
          </p:cNvPicPr>
          <p:nvPr/>
        </p:nvPicPr>
        <p:blipFill>
          <a:blip r:embed="rId4"/>
          <a:stretch>
            <a:fillRect/>
          </a:stretch>
        </p:blipFill>
        <p:spPr>
          <a:xfrm>
            <a:off x="6249171" y="4092074"/>
            <a:ext cx="850763" cy="1074234"/>
          </a:xfrm>
          <a:prstGeom prst="rect">
            <a:avLst/>
          </a:prstGeom>
        </p:spPr>
      </p:pic>
      <p:sp>
        <p:nvSpPr>
          <p:cNvPr id="6" name="textruta 5">
            <a:extLst>
              <a:ext uri="{FF2B5EF4-FFF2-40B4-BE49-F238E27FC236}">
                <a16:creationId xmlns:a16="http://schemas.microsoft.com/office/drawing/2014/main" id="{39A7F912-5136-4F7A-A7F9-818EFA992309}"/>
              </a:ext>
            </a:extLst>
          </p:cNvPr>
          <p:cNvSpPr txBox="1"/>
          <p:nvPr/>
        </p:nvSpPr>
        <p:spPr>
          <a:xfrm>
            <a:off x="1917442" y="1393376"/>
            <a:ext cx="6987619" cy="521040"/>
          </a:xfrm>
          <a:prstGeom prst="rect">
            <a:avLst/>
          </a:prstGeom>
          <a:noFill/>
        </p:spPr>
        <p:txBody>
          <a:bodyPr wrap="none" rtlCol="0">
            <a:spAutoFit/>
          </a:bodyPr>
          <a:lstStyle/>
          <a:p>
            <a:r>
              <a:rPr lang="sv-SE" sz="1393" dirty="0"/>
              <a:t>Trafikverket genomför kontroller och tar fram underlag för de ”fel” som upptäckts i alla </a:t>
            </a:r>
          </a:p>
          <a:p>
            <a:r>
              <a:rPr lang="sv-SE" sz="1393" dirty="0"/>
              <a:t>kommuner. Blir tillgängligt på Lastkajen.  </a:t>
            </a:r>
          </a:p>
        </p:txBody>
      </p:sp>
      <p:sp>
        <p:nvSpPr>
          <p:cNvPr id="7" name="Rubrik 7">
            <a:extLst>
              <a:ext uri="{FF2B5EF4-FFF2-40B4-BE49-F238E27FC236}">
                <a16:creationId xmlns:a16="http://schemas.microsoft.com/office/drawing/2014/main" id="{A626371A-8BD2-452A-ADB5-65C40730EBBA}"/>
              </a:ext>
            </a:extLst>
          </p:cNvPr>
          <p:cNvSpPr txBox="1">
            <a:spLocks/>
          </p:cNvSpPr>
          <p:nvPr/>
        </p:nvSpPr>
        <p:spPr>
          <a:xfrm>
            <a:off x="1917440" y="790650"/>
            <a:ext cx="8056758" cy="671396"/>
          </a:xfrm>
          <a:prstGeom prst="rect">
            <a:avLst/>
          </a:prstGeom>
        </p:spPr>
        <p:txBody>
          <a:bodyPr anchor="ctr"/>
          <a:lstStyle>
            <a:lvl1pPr algn="l" defTabSz="457200" rtl="0" eaLnBrk="0" fontAlgn="base" hangingPunct="0">
              <a:spcBef>
                <a:spcPct val="0"/>
              </a:spcBef>
              <a:spcAft>
                <a:spcPct val="0"/>
              </a:spcAft>
              <a:defRPr sz="2700" kern="1200" baseline="0">
                <a:solidFill>
                  <a:schemeClr val="tx1"/>
                </a:solidFill>
                <a:latin typeface="+mj-lt"/>
                <a:ea typeface="ＭＳ Ｐゴシック" pitchFamily="31"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200" algn="ctr" defTabSz="457200" rtl="0" fontAlgn="base">
              <a:spcBef>
                <a:spcPct val="0"/>
              </a:spcBef>
              <a:spcAft>
                <a:spcPct val="0"/>
              </a:spcAft>
              <a:defRPr sz="4400">
                <a:solidFill>
                  <a:schemeClr val="tx1"/>
                </a:solidFill>
                <a:latin typeface="Calibri" pitchFamily="31" charset="0"/>
                <a:ea typeface="ＭＳ Ｐゴシック" pitchFamily="31" charset="-128"/>
              </a:defRPr>
            </a:lvl6pPr>
            <a:lvl7pPr marL="914400" algn="ctr" defTabSz="457200" rtl="0" fontAlgn="base">
              <a:spcBef>
                <a:spcPct val="0"/>
              </a:spcBef>
              <a:spcAft>
                <a:spcPct val="0"/>
              </a:spcAft>
              <a:defRPr sz="4400">
                <a:solidFill>
                  <a:schemeClr val="tx1"/>
                </a:solidFill>
                <a:latin typeface="Calibri" pitchFamily="31" charset="0"/>
                <a:ea typeface="ＭＳ Ｐゴシック" pitchFamily="31" charset="-128"/>
              </a:defRPr>
            </a:lvl7pPr>
            <a:lvl8pPr marL="1371600" algn="ctr" defTabSz="457200" rtl="0" fontAlgn="base">
              <a:spcBef>
                <a:spcPct val="0"/>
              </a:spcBef>
              <a:spcAft>
                <a:spcPct val="0"/>
              </a:spcAft>
              <a:defRPr sz="4400">
                <a:solidFill>
                  <a:schemeClr val="tx1"/>
                </a:solidFill>
                <a:latin typeface="Calibri" pitchFamily="31" charset="0"/>
                <a:ea typeface="ＭＳ Ｐゴシック" pitchFamily="31" charset="-128"/>
              </a:defRPr>
            </a:lvl8pPr>
            <a:lvl9pPr marL="1828800" algn="ctr" defTabSz="457200" rtl="0" fontAlgn="base">
              <a:spcBef>
                <a:spcPct val="0"/>
              </a:spcBef>
              <a:spcAft>
                <a:spcPct val="0"/>
              </a:spcAft>
              <a:defRPr sz="4400">
                <a:solidFill>
                  <a:schemeClr val="tx1"/>
                </a:solidFill>
                <a:latin typeface="Calibri" pitchFamily="31" charset="0"/>
                <a:ea typeface="ＭＳ Ｐゴシック" pitchFamily="31" charset="-128"/>
              </a:defRPr>
            </a:lvl9pPr>
          </a:lstStyle>
          <a:p>
            <a:r>
              <a:rPr lang="sv-SE" sz="3581" b="1" dirty="0">
                <a:solidFill>
                  <a:srgbClr val="E27F00"/>
                </a:solidFill>
              </a:rPr>
              <a:t>Rätta data</a:t>
            </a:r>
          </a:p>
        </p:txBody>
      </p:sp>
      <p:sp>
        <p:nvSpPr>
          <p:cNvPr id="8" name="Rubrik 6">
            <a:extLst>
              <a:ext uri="{FF2B5EF4-FFF2-40B4-BE49-F238E27FC236}">
                <a16:creationId xmlns:a16="http://schemas.microsoft.com/office/drawing/2014/main" id="{9E0F11FE-58A9-4C56-8133-67145684D27A}"/>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258065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965FA93-771F-44C0-ACBD-19526A483631}"/>
              </a:ext>
            </a:extLst>
          </p:cNvPr>
          <p:cNvSpPr txBox="1"/>
          <p:nvPr/>
        </p:nvSpPr>
        <p:spPr>
          <a:xfrm>
            <a:off x="32372" y="6364526"/>
            <a:ext cx="3762666" cy="397974"/>
          </a:xfrm>
          <a:prstGeom prst="rect">
            <a:avLst/>
          </a:prstGeom>
          <a:noFill/>
        </p:spPr>
        <p:txBody>
          <a:bodyPr wrap="square" rtlCol="0">
            <a:spAutoFit/>
          </a:bodyPr>
          <a:lstStyle/>
          <a:p>
            <a:r>
              <a:rPr lang="sv-SE" sz="1194" dirty="0">
                <a:solidFill>
                  <a:prstClr val="black"/>
                </a:solidFill>
              </a:rPr>
              <a:t>Februari/Mars 2026</a:t>
            </a:r>
          </a:p>
          <a:p>
            <a:r>
              <a:rPr lang="sv-SE" sz="796" dirty="0" err="1">
                <a:solidFill>
                  <a:prstClr val="black"/>
                </a:solidFill>
              </a:rPr>
              <a:t>Konfidentialitetsnivå</a:t>
            </a:r>
            <a:r>
              <a:rPr lang="sv-SE" sz="796" dirty="0">
                <a:solidFill>
                  <a:prstClr val="black"/>
                </a:solidFill>
              </a:rPr>
              <a:t>: 1 – Ej känsligt</a:t>
            </a:r>
          </a:p>
        </p:txBody>
      </p:sp>
      <p:sp>
        <p:nvSpPr>
          <p:cNvPr id="24" name="textruta 23">
            <a:extLst>
              <a:ext uri="{FF2B5EF4-FFF2-40B4-BE49-F238E27FC236}">
                <a16:creationId xmlns:a16="http://schemas.microsoft.com/office/drawing/2014/main" id="{21536EB6-179E-48F2-8CB7-C85EAF84875C}"/>
              </a:ext>
            </a:extLst>
          </p:cNvPr>
          <p:cNvSpPr txBox="1"/>
          <p:nvPr/>
        </p:nvSpPr>
        <p:spPr>
          <a:xfrm>
            <a:off x="8477650" y="6425753"/>
            <a:ext cx="3463645" cy="275520"/>
          </a:xfrm>
          <a:prstGeom prst="rect">
            <a:avLst/>
          </a:prstGeom>
          <a:noFill/>
        </p:spPr>
        <p:txBody>
          <a:bodyPr wrap="square" rtlCol="0">
            <a:spAutoFit/>
          </a:bodyPr>
          <a:lstStyle/>
          <a:p>
            <a:pPr algn="r"/>
            <a:r>
              <a:rPr lang="sv-SE" sz="1194" dirty="0">
                <a:hlinkClick r:id="rId3"/>
              </a:rPr>
              <a:t>indatastod@trafikverket.se</a:t>
            </a:r>
            <a:endParaRPr lang="sv-SE" sz="1094" dirty="0"/>
          </a:p>
        </p:txBody>
      </p:sp>
      <p:sp>
        <p:nvSpPr>
          <p:cNvPr id="4" name="Platshållare för text 8">
            <a:extLst>
              <a:ext uri="{FF2B5EF4-FFF2-40B4-BE49-F238E27FC236}">
                <a16:creationId xmlns:a16="http://schemas.microsoft.com/office/drawing/2014/main" id="{EED10CCE-B182-4658-8982-2F6803BFF50C}"/>
              </a:ext>
            </a:extLst>
          </p:cNvPr>
          <p:cNvSpPr txBox="1">
            <a:spLocks/>
          </p:cNvSpPr>
          <p:nvPr/>
        </p:nvSpPr>
        <p:spPr>
          <a:xfrm>
            <a:off x="1992801" y="2516530"/>
            <a:ext cx="5120517" cy="2649778"/>
          </a:xfrm>
          <a:prstGeom prst="rect">
            <a:avLst/>
          </a:prstGeom>
          <a:ln w="28575">
            <a:solidFill>
              <a:schemeClr val="bg1">
                <a:lumMod val="85000"/>
              </a:schemeClr>
            </a:solidFill>
          </a:ln>
        </p:spPr>
        <p:txBody>
          <a:bodyPr/>
          <a:lstStyle>
            <a:lvl1pPr marL="360000" indent="-360000" algn="l" defTabSz="360000" rtl="0" eaLnBrk="1" latinLnBrk="0" hangingPunct="1">
              <a:lnSpc>
                <a:spcPct val="100000"/>
              </a:lnSpc>
              <a:spcBef>
                <a:spcPts val="1200"/>
              </a:spcBef>
              <a:buFont typeface="Arial" panose="020B0604020202020204" pitchFamily="34" charset="0"/>
              <a:buChar char="•"/>
              <a:defRPr sz="2000" kern="1200" spc="0" baseline="0">
                <a:solidFill>
                  <a:schemeClr val="tx1"/>
                </a:solidFill>
                <a:latin typeface="+mn-lt"/>
                <a:ea typeface="+mn-ea"/>
                <a:cs typeface="+mn-cs"/>
              </a:defRPr>
            </a:lvl1pPr>
            <a:lvl2pPr marL="720000" marR="0" indent="-360000" algn="l" defTabSz="3600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lang="sv-SE" sz="1800" kern="1200" spc="0" baseline="0" dirty="0" smtClean="0">
                <a:solidFill>
                  <a:schemeClr val="tx1"/>
                </a:solidFill>
                <a:latin typeface="+mn-lt"/>
                <a:ea typeface="+mn-ea"/>
                <a:cs typeface="+mn-cs"/>
              </a:defRPr>
            </a:lvl2pPr>
            <a:lvl3pPr marL="108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3pPr>
            <a:lvl4pPr marL="144000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sv-SE" sz="1800" kern="1200" spc="0" baseline="0" dirty="0" smtClean="0">
                <a:solidFill>
                  <a:schemeClr val="tx1"/>
                </a:solidFill>
                <a:latin typeface="+mn-lt"/>
                <a:ea typeface="+mn-ea"/>
                <a:cs typeface="+mn-cs"/>
              </a:defRPr>
            </a:lvl4pPr>
            <a:lvl5pPr marL="1800000" indent="-360000" algn="l" defTabSz="3240000" rtl="0" eaLnBrk="1" latinLnBrk="0" hangingPunct="1">
              <a:lnSpc>
                <a:spcPct val="90000"/>
              </a:lnSpc>
              <a:spcBef>
                <a:spcPts val="500"/>
              </a:spcBef>
              <a:buFont typeface="Arial" panose="020B0604020202020204" pitchFamily="34" charset="0"/>
              <a:buChar char="‒"/>
              <a:tabLst>
                <a:tab pos="360000" algn="l"/>
                <a:tab pos="720000" algn="l"/>
                <a:tab pos="1080000" algn="l"/>
                <a:tab pos="1440000" algn="l"/>
                <a:tab pos="1800000" algn="l"/>
                <a:tab pos="2160000" algn="l"/>
                <a:tab pos="2520000" algn="l"/>
                <a:tab pos="2880000" algn="l"/>
                <a:tab pos="3240000" algn="l"/>
              </a:tabLst>
              <a:defRPr lang="sv-SE" sz="1800" kern="1200" spc="0" baseline="0" dirty="0" smtClean="0">
                <a:solidFill>
                  <a:schemeClr val="tx1"/>
                </a:solidFill>
                <a:latin typeface="+mn-lt"/>
                <a:ea typeface="+mn-ea"/>
                <a:cs typeface="+mn-cs"/>
              </a:defRPr>
            </a:lvl5pPr>
            <a:lvl6pPr marL="216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6pPr>
            <a:lvl7pPr marL="252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7pPr>
            <a:lvl8pPr marL="2880000" indent="-360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8pPr>
            <a:lvl9pPr marL="3240000" indent="-324000" algn="l" defTabSz="914400" rtl="0" eaLnBrk="1" latinLnBrk="0" hangingPunct="1">
              <a:lnSpc>
                <a:spcPct val="90000"/>
              </a:lnSpc>
              <a:spcBef>
                <a:spcPts val="500"/>
              </a:spcBef>
              <a:buFont typeface="Arial" panose="020B0604020202020204" pitchFamily="34" charset="0"/>
              <a:buChar char="‒"/>
              <a:defRPr lang="sv-SE" sz="1800" kern="1200" spc="0" baseline="0" dirty="0" smtClean="0">
                <a:solidFill>
                  <a:schemeClr val="tx1"/>
                </a:solidFill>
                <a:latin typeface="+mn-lt"/>
                <a:ea typeface="+mn-ea"/>
                <a:cs typeface="+mn-cs"/>
              </a:defRPr>
            </a:lvl9pPr>
          </a:lstStyle>
          <a:p>
            <a:pPr marL="0" indent="0">
              <a:buNone/>
            </a:pPr>
            <a:r>
              <a:rPr lang="sv-SE" sz="1790" b="1" dirty="0">
                <a:latin typeface="Arial" panose="020B0604020202020204" pitchFamily="34" charset="0"/>
                <a:cs typeface="Arial" panose="020B0604020202020204" pitchFamily="34" charset="0"/>
              </a:rPr>
              <a:t>Bro och tunnel</a:t>
            </a:r>
          </a:p>
          <a:p>
            <a:pPr indent="-250664">
              <a:spcBef>
                <a:spcPts val="448"/>
              </a:spcBef>
              <a:buFontTx/>
              <a:buChar char="-"/>
            </a:pPr>
            <a:r>
              <a:rPr lang="sv-SE" sz="1393" dirty="0">
                <a:latin typeface="Arial" panose="020B0604020202020204" pitchFamily="34" charset="0"/>
                <a:cs typeface="Arial" panose="020B0604020202020204" pitchFamily="34" charset="0"/>
              </a:rPr>
              <a:t>Nytt attribut ”Officiellt namn”</a:t>
            </a:r>
          </a:p>
          <a:p>
            <a:pPr indent="-250664">
              <a:spcBef>
                <a:spcPts val="448"/>
              </a:spcBef>
              <a:buFontTx/>
              <a:buChar char="-"/>
            </a:pPr>
            <a:r>
              <a:rPr lang="sv-SE" sz="1393" dirty="0">
                <a:latin typeface="Arial" panose="020B0604020202020204" pitchFamily="34" charset="0"/>
                <a:cs typeface="Arial" panose="020B0604020202020204" pitchFamily="34" charset="0"/>
              </a:rPr>
              <a:t>Namn hämtas från Övrigt vägnamn och Gatunamn</a:t>
            </a:r>
          </a:p>
          <a:p>
            <a:pPr indent="-250664">
              <a:spcBef>
                <a:spcPts val="448"/>
              </a:spcBef>
              <a:buFontTx/>
              <a:buChar char="-"/>
            </a:pPr>
            <a:r>
              <a:rPr lang="sv-SE" sz="1393" dirty="0">
                <a:latin typeface="Arial" panose="020B0604020202020204" pitchFamily="34" charset="0"/>
                <a:cs typeface="Arial" panose="020B0604020202020204" pitchFamily="34" charset="0"/>
              </a:rPr>
              <a:t>Namn med gatuadresspunkt avslutas</a:t>
            </a:r>
          </a:p>
          <a:p>
            <a:pPr indent="-250664">
              <a:spcBef>
                <a:spcPts val="448"/>
              </a:spcBef>
              <a:buFontTx/>
              <a:buChar char="-"/>
            </a:pPr>
            <a:r>
              <a:rPr lang="sv-SE" sz="1393" dirty="0">
                <a:latin typeface="Arial" panose="020B0604020202020204" pitchFamily="34" charset="0"/>
                <a:cs typeface="Arial" panose="020B0604020202020204" pitchFamily="34" charset="0"/>
              </a:rPr>
              <a:t>Flytta data från Namn till Officiellt namn</a:t>
            </a:r>
          </a:p>
          <a:p>
            <a:pPr marL="0" indent="-250664">
              <a:spcBef>
                <a:spcPts val="448"/>
              </a:spcBef>
              <a:buNone/>
            </a:pPr>
            <a:r>
              <a:rPr lang="sv-SE" sz="1094" dirty="0">
                <a:solidFill>
                  <a:srgbClr val="333333"/>
                </a:solidFill>
                <a:latin typeface="Arial" panose="020B0604020202020204" pitchFamily="34" charset="0"/>
                <a:cs typeface="Arial" panose="020B0604020202020204" pitchFamily="34" charset="0"/>
              </a:rPr>
              <a:t> </a:t>
            </a:r>
            <a:endParaRPr lang="sv-SE" sz="1094" dirty="0">
              <a:latin typeface="Arial" panose="020B0604020202020204" pitchFamily="34" charset="0"/>
              <a:cs typeface="Arial" panose="020B0604020202020204" pitchFamily="34" charset="0"/>
            </a:endParaRPr>
          </a:p>
        </p:txBody>
      </p:sp>
      <p:pic>
        <p:nvPicPr>
          <p:cNvPr id="5" name="Bildobjekt 4">
            <a:extLst>
              <a:ext uri="{FF2B5EF4-FFF2-40B4-BE49-F238E27FC236}">
                <a16:creationId xmlns:a16="http://schemas.microsoft.com/office/drawing/2014/main" id="{89B28763-D2A6-4F86-B27A-4DB334D8EE2D}"/>
              </a:ext>
            </a:extLst>
          </p:cNvPr>
          <p:cNvPicPr>
            <a:picLocks noChangeAspect="1"/>
          </p:cNvPicPr>
          <p:nvPr/>
        </p:nvPicPr>
        <p:blipFill>
          <a:blip r:embed="rId4"/>
          <a:stretch>
            <a:fillRect/>
          </a:stretch>
        </p:blipFill>
        <p:spPr>
          <a:xfrm>
            <a:off x="6260175" y="4092074"/>
            <a:ext cx="853143" cy="1074234"/>
          </a:xfrm>
          <a:prstGeom prst="rect">
            <a:avLst/>
          </a:prstGeom>
        </p:spPr>
      </p:pic>
      <p:sp>
        <p:nvSpPr>
          <p:cNvPr id="6" name="textruta 5">
            <a:extLst>
              <a:ext uri="{FF2B5EF4-FFF2-40B4-BE49-F238E27FC236}">
                <a16:creationId xmlns:a16="http://schemas.microsoft.com/office/drawing/2014/main" id="{3C6A30A5-DA78-4115-A832-0701A4D963AD}"/>
              </a:ext>
            </a:extLst>
          </p:cNvPr>
          <p:cNvSpPr txBox="1"/>
          <p:nvPr/>
        </p:nvSpPr>
        <p:spPr>
          <a:xfrm>
            <a:off x="1917442" y="1393376"/>
            <a:ext cx="6987619" cy="521040"/>
          </a:xfrm>
          <a:prstGeom prst="rect">
            <a:avLst/>
          </a:prstGeom>
          <a:noFill/>
        </p:spPr>
        <p:txBody>
          <a:bodyPr wrap="none" rtlCol="0">
            <a:spAutoFit/>
          </a:bodyPr>
          <a:lstStyle/>
          <a:p>
            <a:r>
              <a:rPr lang="sv-SE" sz="1393" dirty="0"/>
              <a:t>Trafikverket genomför kontroller och tar fram underlag för de ”fel” som upptäckts i alla </a:t>
            </a:r>
          </a:p>
          <a:p>
            <a:r>
              <a:rPr lang="sv-SE" sz="1393" dirty="0"/>
              <a:t>kommuner. Blir tillgängligt på Lastkajen.  </a:t>
            </a:r>
          </a:p>
        </p:txBody>
      </p:sp>
      <p:sp>
        <p:nvSpPr>
          <p:cNvPr id="7" name="Rubrik 7">
            <a:extLst>
              <a:ext uri="{FF2B5EF4-FFF2-40B4-BE49-F238E27FC236}">
                <a16:creationId xmlns:a16="http://schemas.microsoft.com/office/drawing/2014/main" id="{8410A411-CF0D-4E4C-8D6F-CAE488FDCB1F}"/>
              </a:ext>
            </a:extLst>
          </p:cNvPr>
          <p:cNvSpPr txBox="1">
            <a:spLocks/>
          </p:cNvSpPr>
          <p:nvPr/>
        </p:nvSpPr>
        <p:spPr>
          <a:xfrm>
            <a:off x="1917440" y="790650"/>
            <a:ext cx="8056758" cy="671396"/>
          </a:xfrm>
          <a:prstGeom prst="rect">
            <a:avLst/>
          </a:prstGeom>
        </p:spPr>
        <p:txBody>
          <a:bodyPr anchor="ctr"/>
          <a:lstStyle>
            <a:lvl1pPr algn="l" defTabSz="457200" rtl="0" eaLnBrk="0" fontAlgn="base" hangingPunct="0">
              <a:spcBef>
                <a:spcPct val="0"/>
              </a:spcBef>
              <a:spcAft>
                <a:spcPct val="0"/>
              </a:spcAft>
              <a:defRPr sz="2700" kern="1200" baseline="0">
                <a:solidFill>
                  <a:schemeClr val="tx1"/>
                </a:solidFill>
                <a:latin typeface="+mj-lt"/>
                <a:ea typeface="ＭＳ Ｐゴシック" pitchFamily="31"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200" algn="ctr" defTabSz="457200" rtl="0" fontAlgn="base">
              <a:spcBef>
                <a:spcPct val="0"/>
              </a:spcBef>
              <a:spcAft>
                <a:spcPct val="0"/>
              </a:spcAft>
              <a:defRPr sz="4400">
                <a:solidFill>
                  <a:schemeClr val="tx1"/>
                </a:solidFill>
                <a:latin typeface="Calibri" pitchFamily="31" charset="0"/>
                <a:ea typeface="ＭＳ Ｐゴシック" pitchFamily="31" charset="-128"/>
              </a:defRPr>
            </a:lvl6pPr>
            <a:lvl7pPr marL="914400" algn="ctr" defTabSz="457200" rtl="0" fontAlgn="base">
              <a:spcBef>
                <a:spcPct val="0"/>
              </a:spcBef>
              <a:spcAft>
                <a:spcPct val="0"/>
              </a:spcAft>
              <a:defRPr sz="4400">
                <a:solidFill>
                  <a:schemeClr val="tx1"/>
                </a:solidFill>
                <a:latin typeface="Calibri" pitchFamily="31" charset="0"/>
                <a:ea typeface="ＭＳ Ｐゴシック" pitchFamily="31" charset="-128"/>
              </a:defRPr>
            </a:lvl7pPr>
            <a:lvl8pPr marL="1371600" algn="ctr" defTabSz="457200" rtl="0" fontAlgn="base">
              <a:spcBef>
                <a:spcPct val="0"/>
              </a:spcBef>
              <a:spcAft>
                <a:spcPct val="0"/>
              </a:spcAft>
              <a:defRPr sz="4400">
                <a:solidFill>
                  <a:schemeClr val="tx1"/>
                </a:solidFill>
                <a:latin typeface="Calibri" pitchFamily="31" charset="0"/>
                <a:ea typeface="ＭＳ Ｐゴシック" pitchFamily="31" charset="-128"/>
              </a:defRPr>
            </a:lvl8pPr>
            <a:lvl9pPr marL="1828800" algn="ctr" defTabSz="457200" rtl="0" fontAlgn="base">
              <a:spcBef>
                <a:spcPct val="0"/>
              </a:spcBef>
              <a:spcAft>
                <a:spcPct val="0"/>
              </a:spcAft>
              <a:defRPr sz="4400">
                <a:solidFill>
                  <a:schemeClr val="tx1"/>
                </a:solidFill>
                <a:latin typeface="Calibri" pitchFamily="31" charset="0"/>
                <a:ea typeface="ＭＳ Ｐゴシック" pitchFamily="31" charset="-128"/>
              </a:defRPr>
            </a:lvl9pPr>
          </a:lstStyle>
          <a:p>
            <a:r>
              <a:rPr lang="sv-SE" sz="3581" b="1" dirty="0">
                <a:solidFill>
                  <a:srgbClr val="E27F00"/>
                </a:solidFill>
              </a:rPr>
              <a:t>Rätta data</a:t>
            </a:r>
          </a:p>
        </p:txBody>
      </p:sp>
      <p:sp>
        <p:nvSpPr>
          <p:cNvPr id="8" name="Rubrik 6">
            <a:extLst>
              <a:ext uri="{FF2B5EF4-FFF2-40B4-BE49-F238E27FC236}">
                <a16:creationId xmlns:a16="http://schemas.microsoft.com/office/drawing/2014/main" id="{2C197009-D346-4414-A6C6-E5618A3D6B71}"/>
              </a:ext>
            </a:extLst>
          </p:cNvPr>
          <p:cNvSpPr>
            <a:spLocks noGrp="1"/>
          </p:cNvSpPr>
          <p:nvPr>
            <p:ph type="ctrTitle"/>
          </p:nvPr>
        </p:nvSpPr>
        <p:spPr>
          <a:xfrm>
            <a:off x="288378" y="145996"/>
            <a:ext cx="3609854" cy="397974"/>
          </a:xfrm>
        </p:spPr>
        <p:txBody>
          <a:bodyPr>
            <a:noAutofit/>
          </a:bodyPr>
          <a:lstStyle/>
          <a:p>
            <a:pPr algn="l"/>
            <a:r>
              <a:rPr lang="sv-SE" sz="1800" dirty="0">
                <a:latin typeface="Arial" panose="020B0604020202020204" pitchFamily="34" charset="0"/>
                <a:cs typeface="Arial" panose="020B0604020202020204" pitchFamily="34" charset="0"/>
              </a:rPr>
              <a:t>Webbinarie februari/mars 2026</a:t>
            </a:r>
          </a:p>
        </p:txBody>
      </p:sp>
    </p:spTree>
    <p:extLst>
      <p:ext uri="{BB962C8B-B14F-4D97-AF65-F5344CB8AC3E}">
        <p14:creationId xmlns:p14="http://schemas.microsoft.com/office/powerpoint/2010/main" val="3218911518"/>
      </p:ext>
    </p:extLst>
  </p:cSld>
  <p:clrMapOvr>
    <a:masterClrMapping/>
  </p:clrMapOvr>
</p:sld>
</file>

<file path=ppt/theme/theme1.xml><?xml version="1.0" encoding="utf-8"?>
<a:theme xmlns:a="http://schemas.openxmlformats.org/drawingml/2006/main" name="1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5A56E023-8A30-4F78-BC3C-64FB6BC75F41}"/>
    </a:ext>
  </a:extLst>
</a:theme>
</file>

<file path=ppt/theme/theme2.xml><?xml version="1.0" encoding="utf-8"?>
<a:theme xmlns:a="http://schemas.openxmlformats.org/drawingml/2006/main" name="2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D4A4AB15-BA20-43F8-8468-5709253D5ED5}"/>
    </a:ext>
  </a:extLst>
</a:theme>
</file>

<file path=ppt/theme/theme3.xml><?xml version="1.0" encoding="utf-8"?>
<a:theme xmlns:a="http://schemas.openxmlformats.org/drawingml/2006/main" name="2_Ämne/tema namn på talar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368154D1-D5B3-46D9-8553-62F6A175A82A}"/>
    </a:ext>
  </a:extLst>
</a:theme>
</file>

<file path=ppt/theme/theme4.xml><?xml version="1.0" encoding="utf-8"?>
<a:theme xmlns:a="http://schemas.openxmlformats.org/drawingml/2006/main" name="1_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8F83B684-922C-408B-B96C-417D8F10B384}"/>
    </a:ext>
  </a:extLst>
</a:theme>
</file>

<file path=ppt/theme/theme5.xml><?xml version="1.0" encoding="utf-8"?>
<a:theme xmlns:a="http://schemas.openxmlformats.org/drawingml/2006/main" name="LANTMÄTERIET">
  <a:themeElements>
    <a:clrScheme name="Lantmäteriet">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Lantmäteriet-mall-2025.pptx" id="{5F2BE519-A223-4F5F-81D9-31639A0E1DDE}" vid="{F40EF680-2541-457C-912E-B75C9AD2026D}"/>
    </a:ext>
  </a:extLst>
</a:theme>
</file>

<file path=ppt/theme/theme6.xml><?xml version="1.0" encoding="utf-8"?>
<a:theme xmlns:a="http://schemas.openxmlformats.org/drawingml/2006/main" name="1_LANTMÄTERIET">
  <a:themeElements>
    <a:clrScheme name="Lantmäteriet">
      <a:dk1>
        <a:sysClr val="windowText" lastClr="000000"/>
      </a:dk1>
      <a:lt1>
        <a:sysClr val="window" lastClr="FFFFFF"/>
      </a:lt1>
      <a:dk2>
        <a:srgbClr val="000000"/>
      </a:dk2>
      <a:lt2>
        <a:srgbClr val="E40427"/>
      </a:lt2>
      <a:accent1>
        <a:srgbClr val="7AB800"/>
      </a:accent1>
      <a:accent2>
        <a:srgbClr val="2D7CAD"/>
      </a:accent2>
      <a:accent3>
        <a:srgbClr val="8455A1"/>
      </a:accent3>
      <a:accent4>
        <a:srgbClr val="EF8604"/>
      </a:accent4>
      <a:accent5>
        <a:srgbClr val="000000"/>
      </a:accent5>
      <a:accent6>
        <a:srgbClr val="000000"/>
      </a:accent6>
      <a:hlink>
        <a:srgbClr val="AEABAB"/>
      </a:hlink>
      <a:folHlink>
        <a:srgbClr val="AEABAB"/>
      </a:folHlink>
    </a:clrScheme>
    <a:fontScheme name="Lantmäteri">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defPPr>
      </a:lstStyle>
    </a:txDef>
  </a:objectDefaults>
  <a:extraClrSchemeLst/>
  <a:extLst>
    <a:ext uri="{05A4C25C-085E-4340-85A3-A5531E510DB2}">
      <thm15:themeFamily xmlns:thm15="http://schemas.microsoft.com/office/thememl/2012/main" name="Lantmäteriet-mall-2025.pptx" id="{5F2BE519-A223-4F5F-81D9-31639A0E1DDE}" vid="{F40EF680-2541-457C-912E-B75C9AD2026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Dokumentdatum_x0020_NY xmlns="Trafikverket">2021-10-20T22:00:00+00:00</Dokumentdatum_x0020_NY>
    <Skapat_x0020_av_x0020_NY xmlns="Trafikverket">Göransson Staffan, UHvädi Konsult</Skapat_x0020_av_x0020_NY>
    <TRVversionNY xmlns="Trafikverket">0.2</TRVversionNY>
    <TaxCatchAll xmlns="a0fc29a5-e8c2-4770-ab5a-0e35f67373e1">
      <Value>28</Value>
    </TaxCatchAll>
    <TrvUploadedDocumentTypeTaxHTField0 xmlns="a0fc29a5-e8c2-4770-ab5a-0e35f67373e1">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UploadedDocumentTyp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Uppladdat arbetsrumsdokument" ma:contentTypeID="0x0101002EE44F411E754ABAB6EB27FC7D8442BF00FBDC29B7F7B140FA848AB6ABEF7636D900F1895E12A6F3C849A0714188E5B04942" ma:contentTypeVersion="4" ma:contentTypeDescription="Skapa ett nytt dokument." ma:contentTypeScope="" ma:versionID="f35f253959b37b378d76142c8d407235">
  <xsd:schema xmlns:xsd="http://www.w3.org/2001/XMLSchema" xmlns:xs="http://www.w3.org/2001/XMLSchema" xmlns:p="http://schemas.microsoft.com/office/2006/metadata/properties" xmlns:ns1="Trafikverket" xmlns:ns3="a0fc29a5-e8c2-4770-ab5a-0e35f67373e1" targetNamespace="http://schemas.microsoft.com/office/2006/metadata/properties" ma:root="true" ma:fieldsID="d23bc5663fae010e8ff40bf66f6a8bbb" ns1:_="" ns3:_="">
    <xsd:import namespace="Trafikverket"/>
    <xsd:import namespace="a0fc29a5-e8c2-4770-ab5a-0e35f67373e1"/>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3:TrvUploadedDocumentTypeTaxHTField0"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10" nillable="true" ma:displayName="Mallversion" ma:description="Dokumentmallens versionsnummer" ma:internalName="TrvDocumentTemplateVers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c29a5-e8c2-4770-ab5a-0e35f67373e1" elementFormDefault="qualified">
    <xsd:import namespace="http://schemas.microsoft.com/office/2006/documentManagement/types"/>
    <xsd:import namespace="http://schemas.microsoft.com/office/infopath/2007/PartnerControls"/>
    <xsd:element name="TrvUploadedDocumentTypeTaxHTField0" ma:index="13" ma:taxonomy="true" ma:internalName="TrvUploadedDocumentTypeTaxHTField0" ma:taxonomyFieldName="TrvUploadedDocumentType" ma:displayName="Dokumenttyp för uppladdade dokument" ma:readOnly="false" ma:fieldId="{eb96df49-af7b-4885-ae87-85b965eb0ad2}" ma:sspId="186cccb1-9fab-4187-b54f-d2fc3705fc8a" ma:termSetId="152f56a5-fdb2-4180-8a6e-79ef00400bc3" ma:anchorId="238613c4-8162-47c5-b0c8-3db178651ae8" ma:open="false" ma:isKeyword="false">
      <xsd:complexType>
        <xsd:sequence>
          <xsd:element ref="pc:Terms" minOccurs="0" maxOccurs="1"/>
        </xsd:sequence>
      </xsd:complexType>
    </xsd:element>
    <xsd:element name="TaxCatchAll" ma:index="14" nillable="true" ma:displayName="Taxonomy Catch All Column" ma:description="" ma:hidden="true" ma:list="{4b28c2f6-f56f-4aeb-b69b-1f7e22a8d85f}" ma:internalName="TaxCatchAll" ma:showField="CatchAllData" ma:web="a0fc29a5-e8c2-4770-ab5a-0e35f67373e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4b28c2f6-f56f-4aeb-b69b-1f7e22a8d85f}" ma:internalName="TaxCatchAllLabel" ma:readOnly="true" ma:showField="CatchAllDataLabel" ma:web="a0fc29a5-e8c2-4770-ab5a-0e35f6737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DA72A6-E798-4205-BB1C-EBAF88926E97}">
  <ds:schemaRefs>
    <ds:schemaRef ds:uri="http://schemas.microsoft.com/office/2006/metadata/customXsn"/>
  </ds:schemaRefs>
</ds:datastoreItem>
</file>

<file path=customXml/itemProps2.xml><?xml version="1.0" encoding="utf-8"?>
<ds:datastoreItem xmlns:ds="http://schemas.openxmlformats.org/officeDocument/2006/customXml" ds:itemID="{280BD662-5DA5-4401-9BAE-20DBDA3C6EA6}">
  <ds:schemaRefs>
    <ds:schemaRef ds:uri="http://schemas.openxmlformats.org/package/2006/metadata/core-properties"/>
    <ds:schemaRef ds:uri="http://purl.org/dc/dcmitype/"/>
    <ds:schemaRef ds:uri="Trafikverket"/>
    <ds:schemaRef ds:uri="http://purl.org/dc/terms/"/>
    <ds:schemaRef ds:uri="http://schemas.microsoft.com/office/2006/documentManagement/types"/>
    <ds:schemaRef ds:uri="http://schemas.microsoft.com/office/2006/metadata/properties"/>
    <ds:schemaRef ds:uri="a0fc29a5-e8c2-4770-ab5a-0e35f67373e1"/>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6D476CF-CEA5-4F78-A408-506450E6F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a0fc29a5-e8c2-4770-ab5a-0e35f6737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F9DE687-7270-41C1-9B3B-83818E61D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Webbinarie 2021</Template>
  <TotalTime>6082</TotalTime>
  <Words>1491</Words>
  <Application>Microsoft Office PowerPoint</Application>
  <PresentationFormat>Anpassad</PresentationFormat>
  <Paragraphs>152</Paragraphs>
  <Slides>13</Slides>
  <Notes>13</Notes>
  <HiddenSlides>0</HiddenSlides>
  <MMClips>0</MMClips>
  <ScaleCrop>false</ScaleCrop>
  <HeadingPairs>
    <vt:vector size="8" baseType="variant">
      <vt:variant>
        <vt:lpstr>Använt teckensnitt</vt:lpstr>
      </vt:variant>
      <vt:variant>
        <vt:i4>7</vt:i4>
      </vt:variant>
      <vt:variant>
        <vt:lpstr>Tema</vt:lpstr>
      </vt:variant>
      <vt:variant>
        <vt:i4>6</vt:i4>
      </vt:variant>
      <vt:variant>
        <vt:lpstr>Bildrubriker</vt:lpstr>
      </vt:variant>
      <vt:variant>
        <vt:i4>13</vt:i4>
      </vt:variant>
      <vt:variant>
        <vt:lpstr>Anpassade bildspel</vt:lpstr>
      </vt:variant>
      <vt:variant>
        <vt:i4>1</vt:i4>
      </vt:variant>
    </vt:vector>
  </HeadingPairs>
  <TitlesOfParts>
    <vt:vector size="27" baseType="lpstr">
      <vt:lpstr>Arial</vt:lpstr>
      <vt:lpstr>Bell Gothic Black</vt:lpstr>
      <vt:lpstr>Bell Gothic Light</vt:lpstr>
      <vt:lpstr>Calibri</vt:lpstr>
      <vt:lpstr>Georgia</vt:lpstr>
      <vt:lpstr>Gill Sans MT</vt:lpstr>
      <vt:lpstr>Symbol</vt:lpstr>
      <vt:lpstr>1_startbild logo</vt:lpstr>
      <vt:lpstr>2_startbild logo</vt:lpstr>
      <vt:lpstr>2_Ämne/tema namn på talare</vt:lpstr>
      <vt:lpstr>1_Office-tema</vt:lpstr>
      <vt:lpstr>LANTMÄTERIET</vt:lpstr>
      <vt:lpstr>1_LANTMÄTERIET</vt:lpstr>
      <vt:lpstr>PowerPoint-presentation</vt:lpstr>
      <vt:lpstr>Webbinarie februari/mars 2026</vt:lpstr>
      <vt:lpstr>Webbinarie februari/mars 2026</vt:lpstr>
      <vt:lpstr>Webbinarie februari/mars 2026</vt:lpstr>
      <vt:lpstr>Webbinarie februari/mars 2026</vt:lpstr>
      <vt:lpstr>Webbinarie februari/mars 2026</vt:lpstr>
      <vt:lpstr>Webbinarie februari/mars 2026</vt:lpstr>
      <vt:lpstr>Webbinarie februari/mars 2026</vt:lpstr>
      <vt:lpstr>Webbinarie februari/mars 2026</vt:lpstr>
      <vt:lpstr>Webbinarie februari/mars 2026</vt:lpstr>
      <vt:lpstr>Webbinarie februari/mars 2026</vt:lpstr>
      <vt:lpstr>Webbinarie februari/mars 2026</vt:lpstr>
      <vt:lpstr>Frågor?</vt:lpstr>
      <vt:lpstr>Test1</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Webbinarie</dc:title>
  <dc:subject>NVDB</dc:subject>
  <dc:creator>Göransson Staffan, UHvädi Konsult</dc:creator>
  <cp:lastModifiedBy>Göransson Staffan, UHväda</cp:lastModifiedBy>
  <cp:revision>378</cp:revision>
  <dcterms:created xsi:type="dcterms:W3CDTF">2021-03-30T09:55:20Z</dcterms:created>
  <dcterms:modified xsi:type="dcterms:W3CDTF">2026-03-10T09:56:11Z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0x0101002EE44F411E754ABAB6EB27FC7D8442BF00FBDC29B7F7B140FA848AB6ABEF7636D900F1895E12A6F3C849A0714188E5B04942</vt:lpwstr>
  </property>
  <property fmtid="{D5CDD505-2E9C-101B-9397-08002B2CF9AE}" pid="3" name="Dokumenttyp_x0020_NY">
    <vt:lpwstr/>
  </property>
  <property fmtid="{D5CDD505-2E9C-101B-9397-08002B2CF9AE}" pid="4" name="Dokumenttyp NY">
    <vt:lpwstr/>
  </property>
  <property fmtid="{D5CDD505-2E9C-101B-9397-08002B2CF9AE}" pid="5" name="TrvDocumentType">
    <vt:lpwstr>28;#ARBETSMATERIAL|a2894791-a90f-4fd8-bd38-5426c743cb42</vt:lpwstr>
  </property>
  <property fmtid="{D5CDD505-2E9C-101B-9397-08002B2CF9AE}" pid="6" name="TrvUploadedDocumentType">
    <vt:lpwstr>28;#ARBETSMATERIAL|a2894791-a90f-4fd8-bd38-5426c743cb42</vt:lpwstr>
  </property>
  <property fmtid="{D5CDD505-2E9C-101B-9397-08002B2CF9AE}" pid="7" name="TrvDocumentTypeTaxHTField0">
    <vt:lpwstr>ARBETSMATERIAL|a2894791-a90f-4fd8-bd38-5426c743cb42</vt:lpwstr>
  </property>
</Properties>
</file>