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  <p:sldMasterId id="2147483738" r:id="rId6"/>
    <p:sldMasterId id="2147483731" r:id="rId7"/>
    <p:sldMasterId id="2147483725" r:id="rId8"/>
    <p:sldMasterId id="2147483762" r:id="rId9"/>
    <p:sldMasterId id="2147483767" r:id="rId10"/>
  </p:sldMasterIdLst>
  <p:notesMasterIdLst>
    <p:notesMasterId r:id="rId27"/>
  </p:notesMasterIdLst>
  <p:handoutMasterIdLst>
    <p:handoutMasterId r:id="rId28"/>
  </p:handoutMasterIdLst>
  <p:sldIdLst>
    <p:sldId id="725" r:id="rId11"/>
    <p:sldId id="732" r:id="rId12"/>
    <p:sldId id="256" r:id="rId13"/>
    <p:sldId id="332" r:id="rId14"/>
    <p:sldId id="329" r:id="rId15"/>
    <p:sldId id="338" r:id="rId16"/>
    <p:sldId id="337" r:id="rId17"/>
    <p:sldId id="331" r:id="rId18"/>
    <p:sldId id="742" r:id="rId19"/>
    <p:sldId id="733" r:id="rId20"/>
    <p:sldId id="728" r:id="rId21"/>
    <p:sldId id="729" r:id="rId22"/>
    <p:sldId id="735" r:id="rId23"/>
    <p:sldId id="736" r:id="rId24"/>
    <p:sldId id="741" r:id="rId25"/>
    <p:sldId id="740" r:id="rId26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77D795"/>
    <a:srgbClr val="3BC566"/>
    <a:srgbClr val="FF7C80"/>
    <a:srgbClr val="4ACA72"/>
    <a:srgbClr val="34B25B"/>
    <a:srgbClr val="298B47"/>
    <a:srgbClr val="0099CC"/>
    <a:srgbClr val="E27F00"/>
    <a:srgbClr val="F9E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47450" autoAdjust="0"/>
  </p:normalViewPr>
  <p:slideViewPr>
    <p:cSldViewPr snapToGrid="0">
      <p:cViewPr varScale="1">
        <p:scale>
          <a:sx n="113" d="100"/>
          <a:sy n="113" d="100"/>
        </p:scale>
        <p:origin x="750" y="96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450D4-882D-4D08-AC69-9C1B7F6E7854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v-SE"/>
        </a:p>
      </dgm:t>
    </dgm:pt>
    <dgm:pt modelId="{7E72B027-60B8-4ECB-A948-CD7956772CE7}">
      <dgm:prSet phldrT="[Text]"/>
      <dgm:spPr/>
      <dgm:t>
        <a:bodyPr/>
        <a:lstStyle/>
        <a:p>
          <a:r>
            <a:rPr lang="sv-SE" dirty="0"/>
            <a:t>Anmälan</a:t>
          </a:r>
        </a:p>
      </dgm:t>
    </dgm:pt>
    <dgm:pt modelId="{317B9075-41AF-4FB9-8862-2769848C20B8}" type="parTrans" cxnId="{C03EBA0B-C162-4E5C-86A2-0D3342FF4868}">
      <dgm:prSet/>
      <dgm:spPr/>
      <dgm:t>
        <a:bodyPr/>
        <a:lstStyle/>
        <a:p>
          <a:endParaRPr lang="sv-SE"/>
        </a:p>
      </dgm:t>
    </dgm:pt>
    <dgm:pt modelId="{EE6906B0-6BEC-4AE3-9208-41CB38DB4371}" type="sibTrans" cxnId="{C03EBA0B-C162-4E5C-86A2-0D3342FF4868}">
      <dgm:prSet/>
      <dgm:spPr/>
      <dgm:t>
        <a:bodyPr/>
        <a:lstStyle/>
        <a:p>
          <a:endParaRPr lang="sv-SE"/>
        </a:p>
      </dgm:t>
    </dgm:pt>
    <dgm:pt modelId="{00487CEE-026E-4AED-84E7-F242F179A211}">
      <dgm:prSet phldrT="[Text]"/>
      <dgm:spPr/>
      <dgm:t>
        <a:bodyPr/>
        <a:lstStyle/>
        <a:p>
          <a:r>
            <a:rPr lang="sv-SE" dirty="0"/>
            <a:t>Pågående </a:t>
          </a:r>
        </a:p>
        <a:p>
          <a:r>
            <a:rPr lang="sv-SE" dirty="0"/>
            <a:t>arbete</a:t>
          </a:r>
        </a:p>
      </dgm:t>
    </dgm:pt>
    <dgm:pt modelId="{9FEC4E82-3E26-4C42-A604-55D2466A9FC4}" type="parTrans" cxnId="{28742428-F08E-4FE0-84AC-DA88AD279B4A}">
      <dgm:prSet/>
      <dgm:spPr/>
      <dgm:t>
        <a:bodyPr/>
        <a:lstStyle/>
        <a:p>
          <a:endParaRPr lang="sv-SE"/>
        </a:p>
      </dgm:t>
    </dgm:pt>
    <dgm:pt modelId="{A9272FBE-671C-4A93-9481-32F99A3C513E}" type="sibTrans" cxnId="{28742428-F08E-4FE0-84AC-DA88AD279B4A}">
      <dgm:prSet/>
      <dgm:spPr/>
      <dgm:t>
        <a:bodyPr/>
        <a:lstStyle/>
        <a:p>
          <a:endParaRPr lang="sv-SE"/>
        </a:p>
      </dgm:t>
    </dgm:pt>
    <dgm:pt modelId="{4BE70B4E-C116-4B92-987B-6437BDE8669A}">
      <dgm:prSet phldrT="[Text]"/>
      <dgm:spPr/>
      <dgm:t>
        <a:bodyPr/>
        <a:lstStyle/>
        <a:p>
          <a:r>
            <a:rPr lang="sv-SE" dirty="0"/>
            <a:t>Arbete klart/</a:t>
          </a:r>
        </a:p>
        <a:p>
          <a:r>
            <a:rPr lang="sv-SE" dirty="0"/>
            <a:t>Godkänd eller komplettering</a:t>
          </a:r>
        </a:p>
      </dgm:t>
    </dgm:pt>
    <dgm:pt modelId="{539F9903-1BE8-4640-95E3-D04A09C43E9F}" type="parTrans" cxnId="{28ECAE6D-1F0C-4444-9507-B131913DC472}">
      <dgm:prSet/>
      <dgm:spPr/>
      <dgm:t>
        <a:bodyPr/>
        <a:lstStyle/>
        <a:p>
          <a:endParaRPr lang="sv-SE"/>
        </a:p>
      </dgm:t>
    </dgm:pt>
    <dgm:pt modelId="{2E217AB6-7C28-442F-B624-906109EE15BA}" type="sibTrans" cxnId="{28ECAE6D-1F0C-4444-9507-B131913DC472}">
      <dgm:prSet/>
      <dgm:spPr/>
      <dgm:t>
        <a:bodyPr/>
        <a:lstStyle/>
        <a:p>
          <a:endParaRPr lang="sv-SE"/>
        </a:p>
      </dgm:t>
    </dgm:pt>
    <dgm:pt modelId="{AD5C156A-5EBE-49D3-ADA1-22CE73CF3A16}">
      <dgm:prSet phldrT="[Text]"/>
      <dgm:spPr/>
      <dgm:t>
        <a:bodyPr/>
        <a:lstStyle/>
        <a:p>
          <a:r>
            <a:rPr lang="sv-SE" dirty="0"/>
            <a:t>Uppföljning</a:t>
          </a:r>
        </a:p>
      </dgm:t>
    </dgm:pt>
    <dgm:pt modelId="{BD5C0E8F-08FA-492B-BD27-EEEEBAD882DF}" type="parTrans" cxnId="{6A6EC0A2-29B1-4F46-8C6C-86034C2CDD8F}">
      <dgm:prSet/>
      <dgm:spPr/>
      <dgm:t>
        <a:bodyPr/>
        <a:lstStyle/>
        <a:p>
          <a:endParaRPr lang="sv-SE"/>
        </a:p>
      </dgm:t>
    </dgm:pt>
    <dgm:pt modelId="{DEBA6A35-CACC-4185-94D0-4EAC3A3CA6F8}" type="sibTrans" cxnId="{6A6EC0A2-29B1-4F46-8C6C-86034C2CDD8F}">
      <dgm:prSet/>
      <dgm:spPr/>
      <dgm:t>
        <a:bodyPr/>
        <a:lstStyle/>
        <a:p>
          <a:endParaRPr lang="sv-SE"/>
        </a:p>
      </dgm:t>
    </dgm:pt>
    <dgm:pt modelId="{36B276C9-BE8A-4582-9636-F79F76CA071D}">
      <dgm:prSet phldrT="[Text]"/>
      <dgm:spPr/>
      <dgm:t>
        <a:bodyPr/>
        <a:lstStyle/>
        <a:p>
          <a:r>
            <a:rPr lang="sv-SE" dirty="0"/>
            <a:t>Intresseanmälan/</a:t>
          </a:r>
        </a:p>
        <a:p>
          <a:r>
            <a:rPr lang="sv-SE" dirty="0"/>
            <a:t>Förkontroll</a:t>
          </a:r>
        </a:p>
      </dgm:t>
    </dgm:pt>
    <dgm:pt modelId="{A402715F-59D7-46B7-BA6F-DFB27319FA26}" type="parTrans" cxnId="{4723BF7C-49CF-42EB-9B8E-ABF62B238FC4}">
      <dgm:prSet/>
      <dgm:spPr/>
      <dgm:t>
        <a:bodyPr/>
        <a:lstStyle/>
        <a:p>
          <a:endParaRPr lang="sv-SE"/>
        </a:p>
      </dgm:t>
    </dgm:pt>
    <dgm:pt modelId="{BF460618-351C-41B3-A0C0-A51DDE96AF82}" type="sibTrans" cxnId="{4723BF7C-49CF-42EB-9B8E-ABF62B238FC4}">
      <dgm:prSet/>
      <dgm:spPr/>
      <dgm:t>
        <a:bodyPr/>
        <a:lstStyle/>
        <a:p>
          <a:endParaRPr lang="sv-SE"/>
        </a:p>
      </dgm:t>
    </dgm:pt>
    <dgm:pt modelId="{9098EAF4-5FC1-4CD2-871A-1811888B379C}" type="pres">
      <dgm:prSet presAssocID="{F7F450D4-882D-4D08-AC69-9C1B7F6E7854}" presName="Name0" presStyleCnt="0">
        <dgm:presLayoutVars>
          <dgm:dir/>
          <dgm:resizeHandles val="exact"/>
        </dgm:presLayoutVars>
      </dgm:prSet>
      <dgm:spPr/>
    </dgm:pt>
    <dgm:pt modelId="{AA778FAF-F1F3-4764-900B-3AF8A8E8F55F}" type="pres">
      <dgm:prSet presAssocID="{36B276C9-BE8A-4582-9636-F79F76CA071D}" presName="node" presStyleLbl="node1" presStyleIdx="0" presStyleCnt="5">
        <dgm:presLayoutVars>
          <dgm:bulletEnabled val="1"/>
        </dgm:presLayoutVars>
      </dgm:prSet>
      <dgm:spPr/>
    </dgm:pt>
    <dgm:pt modelId="{56DF0D4F-02CA-42FD-93FD-C52834F1EE76}" type="pres">
      <dgm:prSet presAssocID="{BF460618-351C-41B3-A0C0-A51DDE96AF82}" presName="sibTrans" presStyleLbl="sibTrans2D1" presStyleIdx="0" presStyleCnt="4"/>
      <dgm:spPr/>
    </dgm:pt>
    <dgm:pt modelId="{0F6D77CD-351D-436E-B90B-4F8B9CDFC2F0}" type="pres">
      <dgm:prSet presAssocID="{BF460618-351C-41B3-A0C0-A51DDE96AF82}" presName="connectorText" presStyleLbl="sibTrans2D1" presStyleIdx="0" presStyleCnt="4"/>
      <dgm:spPr/>
    </dgm:pt>
    <dgm:pt modelId="{FEBD2D0C-14F6-484E-8BE4-D17CE6D0A341}" type="pres">
      <dgm:prSet presAssocID="{7E72B027-60B8-4ECB-A948-CD7956772CE7}" presName="node" presStyleLbl="node1" presStyleIdx="1" presStyleCnt="5">
        <dgm:presLayoutVars>
          <dgm:bulletEnabled val="1"/>
        </dgm:presLayoutVars>
      </dgm:prSet>
      <dgm:spPr/>
    </dgm:pt>
    <dgm:pt modelId="{E1EFEE88-FC0C-4E64-9C1C-4FF0ABBE9328}" type="pres">
      <dgm:prSet presAssocID="{EE6906B0-6BEC-4AE3-9208-41CB38DB4371}" presName="sibTrans" presStyleLbl="sibTrans2D1" presStyleIdx="1" presStyleCnt="4"/>
      <dgm:spPr/>
    </dgm:pt>
    <dgm:pt modelId="{F12C7709-9F46-4726-9D25-956D70AD4C54}" type="pres">
      <dgm:prSet presAssocID="{EE6906B0-6BEC-4AE3-9208-41CB38DB4371}" presName="connectorText" presStyleLbl="sibTrans2D1" presStyleIdx="1" presStyleCnt="4"/>
      <dgm:spPr/>
    </dgm:pt>
    <dgm:pt modelId="{5790E1CE-C723-4E4A-839F-74CEF2DD8D0E}" type="pres">
      <dgm:prSet presAssocID="{00487CEE-026E-4AED-84E7-F242F179A211}" presName="node" presStyleLbl="node1" presStyleIdx="2" presStyleCnt="5">
        <dgm:presLayoutVars>
          <dgm:bulletEnabled val="1"/>
        </dgm:presLayoutVars>
      </dgm:prSet>
      <dgm:spPr/>
    </dgm:pt>
    <dgm:pt modelId="{0D966A29-9A60-4B21-99C6-F591FE340F0D}" type="pres">
      <dgm:prSet presAssocID="{A9272FBE-671C-4A93-9481-32F99A3C513E}" presName="sibTrans" presStyleLbl="sibTrans2D1" presStyleIdx="2" presStyleCnt="4"/>
      <dgm:spPr/>
    </dgm:pt>
    <dgm:pt modelId="{4EB8FE4B-093B-4E26-BF27-8C80C2C164D6}" type="pres">
      <dgm:prSet presAssocID="{A9272FBE-671C-4A93-9481-32F99A3C513E}" presName="connectorText" presStyleLbl="sibTrans2D1" presStyleIdx="2" presStyleCnt="4"/>
      <dgm:spPr/>
    </dgm:pt>
    <dgm:pt modelId="{8C922DD8-398E-417A-9EAC-60AE24704B29}" type="pres">
      <dgm:prSet presAssocID="{4BE70B4E-C116-4B92-987B-6437BDE8669A}" presName="node" presStyleLbl="node1" presStyleIdx="3" presStyleCnt="5">
        <dgm:presLayoutVars>
          <dgm:bulletEnabled val="1"/>
        </dgm:presLayoutVars>
      </dgm:prSet>
      <dgm:spPr/>
    </dgm:pt>
    <dgm:pt modelId="{E3B97C9E-3BFD-46C5-9888-89DE29E9FA4C}" type="pres">
      <dgm:prSet presAssocID="{2E217AB6-7C28-442F-B624-906109EE15BA}" presName="sibTrans" presStyleLbl="sibTrans2D1" presStyleIdx="3" presStyleCnt="4"/>
      <dgm:spPr/>
    </dgm:pt>
    <dgm:pt modelId="{F30B70DD-9DEA-4856-A3E9-39DEA219D587}" type="pres">
      <dgm:prSet presAssocID="{2E217AB6-7C28-442F-B624-906109EE15BA}" presName="connectorText" presStyleLbl="sibTrans2D1" presStyleIdx="3" presStyleCnt="4"/>
      <dgm:spPr/>
    </dgm:pt>
    <dgm:pt modelId="{EBF5110B-9490-40C9-9EE6-A1B082DEF684}" type="pres">
      <dgm:prSet presAssocID="{AD5C156A-5EBE-49D3-ADA1-22CE73CF3A16}" presName="node" presStyleLbl="node1" presStyleIdx="4" presStyleCnt="5">
        <dgm:presLayoutVars>
          <dgm:bulletEnabled val="1"/>
        </dgm:presLayoutVars>
      </dgm:prSet>
      <dgm:spPr/>
    </dgm:pt>
  </dgm:ptLst>
  <dgm:cxnLst>
    <dgm:cxn modelId="{C03EBA0B-C162-4E5C-86A2-0D3342FF4868}" srcId="{F7F450D4-882D-4D08-AC69-9C1B7F6E7854}" destId="{7E72B027-60B8-4ECB-A948-CD7956772CE7}" srcOrd="1" destOrd="0" parTransId="{317B9075-41AF-4FB9-8862-2769848C20B8}" sibTransId="{EE6906B0-6BEC-4AE3-9208-41CB38DB4371}"/>
    <dgm:cxn modelId="{28742428-F08E-4FE0-84AC-DA88AD279B4A}" srcId="{F7F450D4-882D-4D08-AC69-9C1B7F6E7854}" destId="{00487CEE-026E-4AED-84E7-F242F179A211}" srcOrd="2" destOrd="0" parTransId="{9FEC4E82-3E26-4C42-A604-55D2466A9FC4}" sibTransId="{A9272FBE-671C-4A93-9481-32F99A3C513E}"/>
    <dgm:cxn modelId="{28ECAE6D-1F0C-4444-9507-B131913DC472}" srcId="{F7F450D4-882D-4D08-AC69-9C1B7F6E7854}" destId="{4BE70B4E-C116-4B92-987B-6437BDE8669A}" srcOrd="3" destOrd="0" parTransId="{539F9903-1BE8-4640-95E3-D04A09C43E9F}" sibTransId="{2E217AB6-7C28-442F-B624-906109EE15BA}"/>
    <dgm:cxn modelId="{F604E970-66E3-4CC8-B68F-888FA8C646F2}" type="presOf" srcId="{A9272FBE-671C-4A93-9481-32F99A3C513E}" destId="{4EB8FE4B-093B-4E26-BF27-8C80C2C164D6}" srcOrd="1" destOrd="0" presId="urn:microsoft.com/office/officeart/2005/8/layout/process1"/>
    <dgm:cxn modelId="{B0CFA552-3145-4CE5-BB40-90A70740BD75}" type="presOf" srcId="{7E72B027-60B8-4ECB-A948-CD7956772CE7}" destId="{FEBD2D0C-14F6-484E-8BE4-D17CE6D0A341}" srcOrd="0" destOrd="0" presId="urn:microsoft.com/office/officeart/2005/8/layout/process1"/>
    <dgm:cxn modelId="{CBD39C76-F0F3-422B-88EE-7233E8B6AB1E}" type="presOf" srcId="{2E217AB6-7C28-442F-B624-906109EE15BA}" destId="{E3B97C9E-3BFD-46C5-9888-89DE29E9FA4C}" srcOrd="0" destOrd="0" presId="urn:microsoft.com/office/officeart/2005/8/layout/process1"/>
    <dgm:cxn modelId="{F3EB3D59-5754-4459-A758-449B46FEE13F}" type="presOf" srcId="{EE6906B0-6BEC-4AE3-9208-41CB38DB4371}" destId="{F12C7709-9F46-4726-9D25-956D70AD4C54}" srcOrd="1" destOrd="0" presId="urn:microsoft.com/office/officeart/2005/8/layout/process1"/>
    <dgm:cxn modelId="{4723BF7C-49CF-42EB-9B8E-ABF62B238FC4}" srcId="{F7F450D4-882D-4D08-AC69-9C1B7F6E7854}" destId="{36B276C9-BE8A-4582-9636-F79F76CA071D}" srcOrd="0" destOrd="0" parTransId="{A402715F-59D7-46B7-BA6F-DFB27319FA26}" sibTransId="{BF460618-351C-41B3-A0C0-A51DDE96AF82}"/>
    <dgm:cxn modelId="{06CAB396-17E1-4AF3-8032-8806D7194F01}" type="presOf" srcId="{AD5C156A-5EBE-49D3-ADA1-22CE73CF3A16}" destId="{EBF5110B-9490-40C9-9EE6-A1B082DEF684}" srcOrd="0" destOrd="0" presId="urn:microsoft.com/office/officeart/2005/8/layout/process1"/>
    <dgm:cxn modelId="{28844099-76CF-4DBE-A190-87D7FE52AF8E}" type="presOf" srcId="{4BE70B4E-C116-4B92-987B-6437BDE8669A}" destId="{8C922DD8-398E-417A-9EAC-60AE24704B29}" srcOrd="0" destOrd="0" presId="urn:microsoft.com/office/officeart/2005/8/layout/process1"/>
    <dgm:cxn modelId="{6A6EC0A2-29B1-4F46-8C6C-86034C2CDD8F}" srcId="{F7F450D4-882D-4D08-AC69-9C1B7F6E7854}" destId="{AD5C156A-5EBE-49D3-ADA1-22CE73CF3A16}" srcOrd="4" destOrd="0" parTransId="{BD5C0E8F-08FA-492B-BD27-EEEEBAD882DF}" sibTransId="{DEBA6A35-CACC-4185-94D0-4EAC3A3CA6F8}"/>
    <dgm:cxn modelId="{A0AF78B7-FC5E-4A74-971D-019462CC80BC}" type="presOf" srcId="{EE6906B0-6BEC-4AE3-9208-41CB38DB4371}" destId="{E1EFEE88-FC0C-4E64-9C1C-4FF0ABBE9328}" srcOrd="0" destOrd="0" presId="urn:microsoft.com/office/officeart/2005/8/layout/process1"/>
    <dgm:cxn modelId="{70043AC2-2EF2-4F23-9D60-AD70CB96DCB9}" type="presOf" srcId="{BF460618-351C-41B3-A0C0-A51DDE96AF82}" destId="{56DF0D4F-02CA-42FD-93FD-C52834F1EE76}" srcOrd="0" destOrd="0" presId="urn:microsoft.com/office/officeart/2005/8/layout/process1"/>
    <dgm:cxn modelId="{A06828C6-8F75-4571-B103-FE33BB98794B}" type="presOf" srcId="{00487CEE-026E-4AED-84E7-F242F179A211}" destId="{5790E1CE-C723-4E4A-839F-74CEF2DD8D0E}" srcOrd="0" destOrd="0" presId="urn:microsoft.com/office/officeart/2005/8/layout/process1"/>
    <dgm:cxn modelId="{245F49CF-393F-4563-948D-3E607E02B7D0}" type="presOf" srcId="{A9272FBE-671C-4A93-9481-32F99A3C513E}" destId="{0D966A29-9A60-4B21-99C6-F591FE340F0D}" srcOrd="0" destOrd="0" presId="urn:microsoft.com/office/officeart/2005/8/layout/process1"/>
    <dgm:cxn modelId="{E3FA17DC-70C4-4491-A51E-8449C63AD019}" type="presOf" srcId="{36B276C9-BE8A-4582-9636-F79F76CA071D}" destId="{AA778FAF-F1F3-4764-900B-3AF8A8E8F55F}" srcOrd="0" destOrd="0" presId="urn:microsoft.com/office/officeart/2005/8/layout/process1"/>
    <dgm:cxn modelId="{6B7FF9FA-4721-44B8-84AC-9A9E2F608957}" type="presOf" srcId="{2E217AB6-7C28-442F-B624-906109EE15BA}" destId="{F30B70DD-9DEA-4856-A3E9-39DEA219D587}" srcOrd="1" destOrd="0" presId="urn:microsoft.com/office/officeart/2005/8/layout/process1"/>
    <dgm:cxn modelId="{07C560FB-8798-4608-94DB-702ECE95C53F}" type="presOf" srcId="{F7F450D4-882D-4D08-AC69-9C1B7F6E7854}" destId="{9098EAF4-5FC1-4CD2-871A-1811888B379C}" srcOrd="0" destOrd="0" presId="urn:microsoft.com/office/officeart/2005/8/layout/process1"/>
    <dgm:cxn modelId="{26E37EFC-699A-404D-835B-259D02B262A8}" type="presOf" srcId="{BF460618-351C-41B3-A0C0-A51DDE96AF82}" destId="{0F6D77CD-351D-436E-B90B-4F8B9CDFC2F0}" srcOrd="1" destOrd="0" presId="urn:microsoft.com/office/officeart/2005/8/layout/process1"/>
    <dgm:cxn modelId="{D94E4243-6552-483A-92D6-7EEA5C54D9E2}" type="presParOf" srcId="{9098EAF4-5FC1-4CD2-871A-1811888B379C}" destId="{AA778FAF-F1F3-4764-900B-3AF8A8E8F55F}" srcOrd="0" destOrd="0" presId="urn:microsoft.com/office/officeart/2005/8/layout/process1"/>
    <dgm:cxn modelId="{4E372843-7B23-4C5B-BD77-B5A1DC21248C}" type="presParOf" srcId="{9098EAF4-5FC1-4CD2-871A-1811888B379C}" destId="{56DF0D4F-02CA-42FD-93FD-C52834F1EE76}" srcOrd="1" destOrd="0" presId="urn:microsoft.com/office/officeart/2005/8/layout/process1"/>
    <dgm:cxn modelId="{92997A52-BD6B-416A-A629-2F7854C29FDA}" type="presParOf" srcId="{56DF0D4F-02CA-42FD-93FD-C52834F1EE76}" destId="{0F6D77CD-351D-436E-B90B-4F8B9CDFC2F0}" srcOrd="0" destOrd="0" presId="urn:microsoft.com/office/officeart/2005/8/layout/process1"/>
    <dgm:cxn modelId="{75307B69-94C3-43FA-8E0E-20699616DB4B}" type="presParOf" srcId="{9098EAF4-5FC1-4CD2-871A-1811888B379C}" destId="{FEBD2D0C-14F6-484E-8BE4-D17CE6D0A341}" srcOrd="2" destOrd="0" presId="urn:microsoft.com/office/officeart/2005/8/layout/process1"/>
    <dgm:cxn modelId="{273E9D88-ACE3-4DF0-A460-7111E74931BA}" type="presParOf" srcId="{9098EAF4-5FC1-4CD2-871A-1811888B379C}" destId="{E1EFEE88-FC0C-4E64-9C1C-4FF0ABBE9328}" srcOrd="3" destOrd="0" presId="urn:microsoft.com/office/officeart/2005/8/layout/process1"/>
    <dgm:cxn modelId="{058531CD-1D21-4EA5-B730-BA275288900E}" type="presParOf" srcId="{E1EFEE88-FC0C-4E64-9C1C-4FF0ABBE9328}" destId="{F12C7709-9F46-4726-9D25-956D70AD4C54}" srcOrd="0" destOrd="0" presId="urn:microsoft.com/office/officeart/2005/8/layout/process1"/>
    <dgm:cxn modelId="{E1D2907E-4DF9-45A6-AED2-E52E1280870A}" type="presParOf" srcId="{9098EAF4-5FC1-4CD2-871A-1811888B379C}" destId="{5790E1CE-C723-4E4A-839F-74CEF2DD8D0E}" srcOrd="4" destOrd="0" presId="urn:microsoft.com/office/officeart/2005/8/layout/process1"/>
    <dgm:cxn modelId="{959D310D-AB0E-43AC-80B1-A7FC2E51DC14}" type="presParOf" srcId="{9098EAF4-5FC1-4CD2-871A-1811888B379C}" destId="{0D966A29-9A60-4B21-99C6-F591FE340F0D}" srcOrd="5" destOrd="0" presId="urn:microsoft.com/office/officeart/2005/8/layout/process1"/>
    <dgm:cxn modelId="{C5A849CB-F3B9-4DF0-9428-E461538345B9}" type="presParOf" srcId="{0D966A29-9A60-4B21-99C6-F591FE340F0D}" destId="{4EB8FE4B-093B-4E26-BF27-8C80C2C164D6}" srcOrd="0" destOrd="0" presId="urn:microsoft.com/office/officeart/2005/8/layout/process1"/>
    <dgm:cxn modelId="{09ECA80E-7C79-4DB1-A042-51AAAD612A7D}" type="presParOf" srcId="{9098EAF4-5FC1-4CD2-871A-1811888B379C}" destId="{8C922DD8-398E-417A-9EAC-60AE24704B29}" srcOrd="6" destOrd="0" presId="urn:microsoft.com/office/officeart/2005/8/layout/process1"/>
    <dgm:cxn modelId="{1FB5A3AE-B468-4988-B742-2300BD6849F1}" type="presParOf" srcId="{9098EAF4-5FC1-4CD2-871A-1811888B379C}" destId="{E3B97C9E-3BFD-46C5-9888-89DE29E9FA4C}" srcOrd="7" destOrd="0" presId="urn:microsoft.com/office/officeart/2005/8/layout/process1"/>
    <dgm:cxn modelId="{30EE45B9-041A-4FA4-A4BD-4F7D7F22ACA8}" type="presParOf" srcId="{E3B97C9E-3BFD-46C5-9888-89DE29E9FA4C}" destId="{F30B70DD-9DEA-4856-A3E9-39DEA219D587}" srcOrd="0" destOrd="0" presId="urn:microsoft.com/office/officeart/2005/8/layout/process1"/>
    <dgm:cxn modelId="{6833CC64-D946-420B-92F4-7D28EB57EB5C}" type="presParOf" srcId="{9098EAF4-5FC1-4CD2-871A-1811888B379C}" destId="{EBF5110B-9490-40C9-9EE6-A1B082DEF68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78FAF-F1F3-4764-900B-3AF8A8E8F55F}">
      <dsp:nvSpPr>
        <dsp:cNvPr id="0" name=""/>
        <dsp:cNvSpPr/>
      </dsp:nvSpPr>
      <dsp:spPr>
        <a:xfrm>
          <a:off x="4872" y="1717542"/>
          <a:ext cx="1510542" cy="9063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Intresseanmälan/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Förkontroll</a:t>
          </a:r>
        </a:p>
      </dsp:txBody>
      <dsp:txXfrm>
        <a:off x="31417" y="1744087"/>
        <a:ext cx="1457452" cy="853235"/>
      </dsp:txXfrm>
    </dsp:sp>
    <dsp:sp modelId="{56DF0D4F-02CA-42FD-93FD-C52834F1EE76}">
      <dsp:nvSpPr>
        <dsp:cNvPr id="0" name=""/>
        <dsp:cNvSpPr/>
      </dsp:nvSpPr>
      <dsp:spPr>
        <a:xfrm>
          <a:off x="1666469" y="1983398"/>
          <a:ext cx="320235" cy="374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1666469" y="2058321"/>
        <a:ext cx="224165" cy="224768"/>
      </dsp:txXfrm>
    </dsp:sp>
    <dsp:sp modelId="{FEBD2D0C-14F6-484E-8BE4-D17CE6D0A341}">
      <dsp:nvSpPr>
        <dsp:cNvPr id="0" name=""/>
        <dsp:cNvSpPr/>
      </dsp:nvSpPr>
      <dsp:spPr>
        <a:xfrm>
          <a:off x="2119632" y="1717542"/>
          <a:ext cx="1510542" cy="9063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Anmälan</a:t>
          </a:r>
        </a:p>
      </dsp:txBody>
      <dsp:txXfrm>
        <a:off x="2146177" y="1744087"/>
        <a:ext cx="1457452" cy="853235"/>
      </dsp:txXfrm>
    </dsp:sp>
    <dsp:sp modelId="{E1EFEE88-FC0C-4E64-9C1C-4FF0ABBE9328}">
      <dsp:nvSpPr>
        <dsp:cNvPr id="0" name=""/>
        <dsp:cNvSpPr/>
      </dsp:nvSpPr>
      <dsp:spPr>
        <a:xfrm>
          <a:off x="3781229" y="1983398"/>
          <a:ext cx="320235" cy="374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-3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3781229" y="2058321"/>
        <a:ext cx="224165" cy="224768"/>
      </dsp:txXfrm>
    </dsp:sp>
    <dsp:sp modelId="{5790E1CE-C723-4E4A-839F-74CEF2DD8D0E}">
      <dsp:nvSpPr>
        <dsp:cNvPr id="0" name=""/>
        <dsp:cNvSpPr/>
      </dsp:nvSpPr>
      <dsp:spPr>
        <a:xfrm>
          <a:off x="4234392" y="1717542"/>
          <a:ext cx="1510542" cy="9063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Pågående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arbete</a:t>
          </a:r>
        </a:p>
      </dsp:txBody>
      <dsp:txXfrm>
        <a:off x="4260937" y="1744087"/>
        <a:ext cx="1457452" cy="853235"/>
      </dsp:txXfrm>
    </dsp:sp>
    <dsp:sp modelId="{0D966A29-9A60-4B21-99C6-F591FE340F0D}">
      <dsp:nvSpPr>
        <dsp:cNvPr id="0" name=""/>
        <dsp:cNvSpPr/>
      </dsp:nvSpPr>
      <dsp:spPr>
        <a:xfrm>
          <a:off x="5895989" y="1983398"/>
          <a:ext cx="320235" cy="374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-73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5895989" y="2058321"/>
        <a:ext cx="224165" cy="224768"/>
      </dsp:txXfrm>
    </dsp:sp>
    <dsp:sp modelId="{8C922DD8-398E-417A-9EAC-60AE24704B29}">
      <dsp:nvSpPr>
        <dsp:cNvPr id="0" name=""/>
        <dsp:cNvSpPr/>
      </dsp:nvSpPr>
      <dsp:spPr>
        <a:xfrm>
          <a:off x="6349152" y="1717542"/>
          <a:ext cx="1510542" cy="9063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-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Arbete klart/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Godkänd eller komplettering</a:t>
          </a:r>
        </a:p>
      </dsp:txBody>
      <dsp:txXfrm>
        <a:off x="6375697" y="1744087"/>
        <a:ext cx="1457452" cy="853235"/>
      </dsp:txXfrm>
    </dsp:sp>
    <dsp:sp modelId="{E3B97C9E-3BFD-46C5-9888-89DE29E9FA4C}">
      <dsp:nvSpPr>
        <dsp:cNvPr id="0" name=""/>
        <dsp:cNvSpPr/>
      </dsp:nvSpPr>
      <dsp:spPr>
        <a:xfrm>
          <a:off x="8010749" y="1983398"/>
          <a:ext cx="320235" cy="374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-10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/>
        </a:p>
      </dsp:txBody>
      <dsp:txXfrm>
        <a:off x="8010749" y="2058321"/>
        <a:ext cx="224165" cy="224768"/>
      </dsp:txXfrm>
    </dsp:sp>
    <dsp:sp modelId="{EBF5110B-9490-40C9-9EE6-A1B082DEF684}">
      <dsp:nvSpPr>
        <dsp:cNvPr id="0" name=""/>
        <dsp:cNvSpPr/>
      </dsp:nvSpPr>
      <dsp:spPr>
        <a:xfrm>
          <a:off x="8463912" y="1717542"/>
          <a:ext cx="1510542" cy="9063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-10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Uppföljning</a:t>
          </a:r>
        </a:p>
      </dsp:txBody>
      <dsp:txXfrm>
        <a:off x="8490457" y="1744087"/>
        <a:ext cx="1457452" cy="853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2025-12-11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2025-12-11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sv-SE" i="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Aft>
                <a:spcPts val="800"/>
              </a:spcAft>
            </a:pPr>
            <a:endParaRPr lang="sv-SE" sz="900" dirty="0">
              <a:latin typeface="+mj-lt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6844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92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274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16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65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292503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+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F5623-E05C-4843-A6D0-9085511465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1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5D9D-5B08-41BB-8896-2104CE9858A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9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F5623-E05C-4843-A6D0-90855114655A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4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F5623-E05C-4843-A6D0-90855114655A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33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F5623-E05C-4843-A6D0-9085511465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7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35D9D-5B08-41BB-8896-2104CE9858A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32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20976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C0AC0-93CA-4951-8A4B-6874E53125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704" y="2766951"/>
            <a:ext cx="10437807" cy="1657408"/>
          </a:xfrm>
        </p:spPr>
        <p:txBody>
          <a:bodyPr anchor="b"/>
          <a:lstStyle>
            <a:lvl1pPr algn="l">
              <a:defRPr sz="5371" baseline="0"/>
            </a:lvl1pPr>
          </a:lstStyle>
          <a:p>
            <a:r>
              <a:rPr lang="sv-SE" dirty="0"/>
              <a:t>Startsida – 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5419166-2568-481F-9233-BD169E157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704" y="4682685"/>
            <a:ext cx="10437807" cy="886843"/>
          </a:xfrm>
        </p:spPr>
        <p:txBody>
          <a:bodyPr/>
          <a:lstStyle>
            <a:lvl1pPr marL="0" indent="0" algn="l">
              <a:buNone/>
              <a:defRPr sz="2188" cap="all" baseline="0"/>
            </a:lvl1pPr>
            <a:lvl2pPr marL="454777" indent="0" algn="ctr">
              <a:buNone/>
              <a:defRPr sz="1989"/>
            </a:lvl2pPr>
            <a:lvl3pPr marL="909554" indent="0" algn="ctr">
              <a:buNone/>
              <a:defRPr sz="1790"/>
            </a:lvl3pPr>
            <a:lvl4pPr marL="1364331" indent="0" algn="ctr">
              <a:buNone/>
              <a:defRPr sz="1592"/>
            </a:lvl4pPr>
            <a:lvl5pPr marL="1819107" indent="0" algn="ctr">
              <a:buNone/>
              <a:defRPr sz="1592"/>
            </a:lvl5pPr>
            <a:lvl6pPr marL="2273884" indent="0" algn="ctr">
              <a:buNone/>
              <a:defRPr sz="1592"/>
            </a:lvl6pPr>
            <a:lvl7pPr marL="2728661" indent="0" algn="ctr">
              <a:buNone/>
              <a:defRPr sz="1592"/>
            </a:lvl7pPr>
            <a:lvl8pPr marL="3183438" indent="0" algn="ctr">
              <a:buNone/>
              <a:defRPr sz="1592"/>
            </a:lvl8pPr>
            <a:lvl9pPr marL="3638215" indent="0" algn="ctr">
              <a:buNone/>
              <a:defRPr sz="1592"/>
            </a:lvl9pPr>
          </a:lstStyle>
          <a:p>
            <a:r>
              <a:rPr lang="sv-SE" dirty="0"/>
              <a:t>Underrubrik 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3419EF5-F930-48F5-9570-AA7E47DA438B}"/>
              </a:ext>
            </a:extLst>
          </p:cNvPr>
          <p:cNvCxnSpPr/>
          <p:nvPr userDrawn="1"/>
        </p:nvCxnSpPr>
        <p:spPr>
          <a:xfrm>
            <a:off x="944954" y="4500752"/>
            <a:ext cx="10465369" cy="0"/>
          </a:xfrm>
          <a:prstGeom prst="line">
            <a:avLst/>
          </a:prstGeom>
          <a:ln w="666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2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723207"/>
            <a:ext cx="10459462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Normalsida – skriv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AFB94F-C428-4DFB-8665-A0894593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9" y="1415134"/>
            <a:ext cx="10459462" cy="4874803"/>
          </a:xfrm>
        </p:spPr>
        <p:txBody>
          <a:bodyPr/>
          <a:lstStyle>
            <a:lvl1pPr marL="0" indent="0">
              <a:buFontTx/>
              <a:buNone/>
              <a:defRPr sz="2785"/>
            </a:lvl1pPr>
            <a:lvl2pPr marL="454777" indent="0">
              <a:buFontTx/>
              <a:buNone/>
              <a:defRPr/>
            </a:lvl2pPr>
            <a:lvl3pPr marL="909554" indent="0">
              <a:buFontTx/>
              <a:buNone/>
              <a:defRPr/>
            </a:lvl3pPr>
            <a:lvl4pPr marL="1364331" indent="0">
              <a:buFontTx/>
              <a:buNone/>
              <a:defRPr/>
            </a:lvl4pPr>
            <a:lvl5pPr marL="1819107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8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C0AC0-93CA-4951-8A4B-6874E53125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704" y="2766951"/>
            <a:ext cx="10437807" cy="1657408"/>
          </a:xfrm>
        </p:spPr>
        <p:txBody>
          <a:bodyPr anchor="b"/>
          <a:lstStyle>
            <a:lvl1pPr algn="l">
              <a:defRPr sz="5371" baseline="0"/>
            </a:lvl1pPr>
          </a:lstStyle>
          <a:p>
            <a:r>
              <a:rPr lang="sv-SE" dirty="0"/>
              <a:t>Startsida – 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5419166-2568-481F-9233-BD169E157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704" y="4682685"/>
            <a:ext cx="10437807" cy="886843"/>
          </a:xfrm>
        </p:spPr>
        <p:txBody>
          <a:bodyPr/>
          <a:lstStyle>
            <a:lvl1pPr marL="0" indent="0" algn="l">
              <a:buNone/>
              <a:defRPr sz="2188" cap="all" baseline="0"/>
            </a:lvl1pPr>
            <a:lvl2pPr marL="454777" indent="0" algn="ctr">
              <a:buNone/>
              <a:defRPr sz="1989"/>
            </a:lvl2pPr>
            <a:lvl3pPr marL="909554" indent="0" algn="ctr">
              <a:buNone/>
              <a:defRPr sz="1790"/>
            </a:lvl3pPr>
            <a:lvl4pPr marL="1364331" indent="0" algn="ctr">
              <a:buNone/>
              <a:defRPr sz="1592"/>
            </a:lvl4pPr>
            <a:lvl5pPr marL="1819107" indent="0" algn="ctr">
              <a:buNone/>
              <a:defRPr sz="1592"/>
            </a:lvl5pPr>
            <a:lvl6pPr marL="2273884" indent="0" algn="ctr">
              <a:buNone/>
              <a:defRPr sz="1592"/>
            </a:lvl6pPr>
            <a:lvl7pPr marL="2728661" indent="0" algn="ctr">
              <a:buNone/>
              <a:defRPr sz="1592"/>
            </a:lvl7pPr>
            <a:lvl8pPr marL="3183438" indent="0" algn="ctr">
              <a:buNone/>
              <a:defRPr sz="1592"/>
            </a:lvl8pPr>
            <a:lvl9pPr marL="3638215" indent="0" algn="ctr">
              <a:buNone/>
              <a:defRPr sz="1592"/>
            </a:lvl9pPr>
          </a:lstStyle>
          <a:p>
            <a:r>
              <a:rPr lang="sv-SE" dirty="0"/>
              <a:t>Underrubrik 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3419EF5-F930-48F5-9570-AA7E47DA438B}"/>
              </a:ext>
            </a:extLst>
          </p:cNvPr>
          <p:cNvCxnSpPr/>
          <p:nvPr userDrawn="1"/>
        </p:nvCxnSpPr>
        <p:spPr>
          <a:xfrm>
            <a:off x="944954" y="4500752"/>
            <a:ext cx="10465369" cy="0"/>
          </a:xfrm>
          <a:prstGeom prst="line">
            <a:avLst/>
          </a:prstGeom>
          <a:ln w="666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723207"/>
            <a:ext cx="10459462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Normalsida – skriv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AFB94F-C428-4DFB-8665-A0894593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9" y="1415134"/>
            <a:ext cx="10459462" cy="4874803"/>
          </a:xfrm>
        </p:spPr>
        <p:txBody>
          <a:bodyPr/>
          <a:lstStyle>
            <a:lvl1pPr marL="0" indent="0">
              <a:buFontTx/>
              <a:buNone/>
              <a:defRPr sz="2785"/>
            </a:lvl1pPr>
            <a:lvl2pPr marL="454777" indent="0">
              <a:buFontTx/>
              <a:buNone/>
              <a:defRPr/>
            </a:lvl2pPr>
            <a:lvl3pPr marL="909554" indent="0">
              <a:buFontTx/>
              <a:buNone/>
              <a:defRPr/>
            </a:lvl3pPr>
            <a:lvl4pPr marL="1364331" indent="0">
              <a:buFontTx/>
              <a:buNone/>
              <a:defRPr/>
            </a:lvl4pPr>
            <a:lvl5pPr marL="1819107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54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vergångsida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186C626-F1B6-49F8-BFBF-A500CD82B242}"/>
              </a:ext>
            </a:extLst>
          </p:cNvPr>
          <p:cNvSpPr/>
          <p:nvPr userDrawn="1"/>
        </p:nvSpPr>
        <p:spPr>
          <a:xfrm>
            <a:off x="0" y="0"/>
            <a:ext cx="12126913" cy="428699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8E062A-0485-42BC-BA34-5C3D7A215FD6}"/>
              </a:ext>
            </a:extLst>
          </p:cNvPr>
          <p:cNvSpPr/>
          <p:nvPr userDrawn="1"/>
        </p:nvSpPr>
        <p:spPr>
          <a:xfrm>
            <a:off x="0" y="4144488"/>
            <a:ext cx="12126913" cy="2713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3381455"/>
            <a:ext cx="10459462" cy="6205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Övergångssida eller citat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2AE39C3-4403-4075-A1DC-906BDF51B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59" y="108060"/>
            <a:ext cx="1290536" cy="198945"/>
          </a:xfrm>
          <a:prstGeom prst="rect">
            <a:avLst/>
          </a:prstGeom>
        </p:spPr>
      </p:pic>
      <p:sp>
        <p:nvSpPr>
          <p:cNvPr id="9" name="Likbent triangel 8">
            <a:extLst>
              <a:ext uri="{FF2B5EF4-FFF2-40B4-BE49-F238E27FC236}">
                <a16:creationId xmlns:a16="http://schemas.microsoft.com/office/drawing/2014/main" id="{4F4AADD8-469A-4ACC-A562-FEA83CE4C587}"/>
              </a:ext>
            </a:extLst>
          </p:cNvPr>
          <p:cNvSpPr/>
          <p:nvPr userDrawn="1"/>
        </p:nvSpPr>
        <p:spPr>
          <a:xfrm rot="10800000">
            <a:off x="1473893" y="4110881"/>
            <a:ext cx="388901" cy="333897"/>
          </a:xfrm>
          <a:prstGeom prst="triangl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33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630BE71-6D9C-42A6-A9CB-CC6A60AFE82E}"/>
              </a:ext>
            </a:extLst>
          </p:cNvPr>
          <p:cNvSpPr/>
          <p:nvPr userDrawn="1"/>
        </p:nvSpPr>
        <p:spPr>
          <a:xfrm>
            <a:off x="0" y="0"/>
            <a:ext cx="12126913" cy="6858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EB1DB8EE-101B-45D9-A6EA-909E0CA290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3220" y="1906219"/>
            <a:ext cx="9426575" cy="3901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4777" lvl="0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Klicka här för att ändra format på bakgrundstexten</a:t>
            </a:r>
          </a:p>
          <a:p>
            <a:pPr marL="454777" lvl="1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två</a:t>
            </a:r>
          </a:p>
          <a:p>
            <a:pPr marL="454777" lvl="2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tre</a:t>
            </a:r>
          </a:p>
          <a:p>
            <a:pPr marL="454777" lvl="3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fyra</a:t>
            </a:r>
          </a:p>
          <a:p>
            <a:pPr marL="454777" lvl="4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fem</a:t>
            </a:r>
            <a:endParaRPr lang="sv-SE" sz="2387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6350F4E-D611-4329-B994-E1F3D3081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723207"/>
            <a:ext cx="10459462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Tack! Vi finns på…</a:t>
            </a:r>
          </a:p>
        </p:txBody>
      </p:sp>
    </p:spTree>
    <p:extLst>
      <p:ext uri="{BB962C8B-B14F-4D97-AF65-F5344CB8AC3E}">
        <p14:creationId xmlns:p14="http://schemas.microsoft.com/office/powerpoint/2010/main" val="8622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C0AC0-93CA-4951-8A4B-6874E53125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704" y="2766951"/>
            <a:ext cx="10437807" cy="1657408"/>
          </a:xfrm>
        </p:spPr>
        <p:txBody>
          <a:bodyPr anchor="b"/>
          <a:lstStyle>
            <a:lvl1pPr algn="l">
              <a:defRPr sz="5371" baseline="0"/>
            </a:lvl1pPr>
          </a:lstStyle>
          <a:p>
            <a:r>
              <a:rPr lang="sv-SE" dirty="0"/>
              <a:t>Startsida – skriv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5419166-2568-481F-9233-BD169E157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704" y="4682685"/>
            <a:ext cx="10437807" cy="886843"/>
          </a:xfrm>
        </p:spPr>
        <p:txBody>
          <a:bodyPr/>
          <a:lstStyle>
            <a:lvl1pPr marL="0" indent="0" algn="l">
              <a:buNone/>
              <a:defRPr sz="2188" cap="all" baseline="0"/>
            </a:lvl1pPr>
            <a:lvl2pPr marL="454777" indent="0" algn="ctr">
              <a:buNone/>
              <a:defRPr sz="1989"/>
            </a:lvl2pPr>
            <a:lvl3pPr marL="909554" indent="0" algn="ctr">
              <a:buNone/>
              <a:defRPr sz="1790"/>
            </a:lvl3pPr>
            <a:lvl4pPr marL="1364331" indent="0" algn="ctr">
              <a:buNone/>
              <a:defRPr sz="1592"/>
            </a:lvl4pPr>
            <a:lvl5pPr marL="1819107" indent="0" algn="ctr">
              <a:buNone/>
              <a:defRPr sz="1592"/>
            </a:lvl5pPr>
            <a:lvl6pPr marL="2273884" indent="0" algn="ctr">
              <a:buNone/>
              <a:defRPr sz="1592"/>
            </a:lvl6pPr>
            <a:lvl7pPr marL="2728661" indent="0" algn="ctr">
              <a:buNone/>
              <a:defRPr sz="1592"/>
            </a:lvl7pPr>
            <a:lvl8pPr marL="3183438" indent="0" algn="ctr">
              <a:buNone/>
              <a:defRPr sz="1592"/>
            </a:lvl8pPr>
            <a:lvl9pPr marL="3638215" indent="0" algn="ctr">
              <a:buNone/>
              <a:defRPr sz="1592"/>
            </a:lvl9pPr>
          </a:lstStyle>
          <a:p>
            <a:r>
              <a:rPr lang="sv-SE" dirty="0"/>
              <a:t>Underrubrik 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3419EF5-F930-48F5-9570-AA7E47DA438B}"/>
              </a:ext>
            </a:extLst>
          </p:cNvPr>
          <p:cNvCxnSpPr/>
          <p:nvPr userDrawn="1"/>
        </p:nvCxnSpPr>
        <p:spPr>
          <a:xfrm>
            <a:off x="944954" y="4500752"/>
            <a:ext cx="10465369" cy="0"/>
          </a:xfrm>
          <a:prstGeom prst="line">
            <a:avLst/>
          </a:prstGeom>
          <a:ln w="666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723207"/>
            <a:ext cx="10459462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Normalsida – skriv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AFB94F-C428-4DFB-8665-A0894593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9" y="1415134"/>
            <a:ext cx="10459462" cy="4874803"/>
          </a:xfrm>
        </p:spPr>
        <p:txBody>
          <a:bodyPr/>
          <a:lstStyle>
            <a:lvl1pPr marL="0" indent="0">
              <a:buFontTx/>
              <a:buNone/>
              <a:defRPr sz="2785"/>
            </a:lvl1pPr>
            <a:lvl2pPr marL="454777" indent="0">
              <a:buFontTx/>
              <a:buNone/>
              <a:defRPr/>
            </a:lvl2pPr>
            <a:lvl3pPr marL="909554" indent="0">
              <a:buFontTx/>
              <a:buNone/>
              <a:defRPr/>
            </a:lvl3pPr>
            <a:lvl4pPr marL="1364331" indent="0">
              <a:buFontTx/>
              <a:buNone/>
              <a:defRPr/>
            </a:lvl4pPr>
            <a:lvl5pPr marL="1819107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vergångsida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186C626-F1B6-49F8-BFBF-A500CD82B242}"/>
              </a:ext>
            </a:extLst>
          </p:cNvPr>
          <p:cNvSpPr/>
          <p:nvPr userDrawn="1"/>
        </p:nvSpPr>
        <p:spPr>
          <a:xfrm>
            <a:off x="0" y="0"/>
            <a:ext cx="12126913" cy="428699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8E062A-0485-42BC-BA34-5C3D7A215FD6}"/>
              </a:ext>
            </a:extLst>
          </p:cNvPr>
          <p:cNvSpPr/>
          <p:nvPr userDrawn="1"/>
        </p:nvSpPr>
        <p:spPr>
          <a:xfrm>
            <a:off x="0" y="4144488"/>
            <a:ext cx="12126913" cy="2713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3381455"/>
            <a:ext cx="10459462" cy="6205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Övergångssida eller citat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2AE39C3-4403-4075-A1DC-906BDF51B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59" y="108060"/>
            <a:ext cx="1290536" cy="198945"/>
          </a:xfrm>
          <a:prstGeom prst="rect">
            <a:avLst/>
          </a:prstGeom>
        </p:spPr>
      </p:pic>
      <p:sp>
        <p:nvSpPr>
          <p:cNvPr id="9" name="Likbent triangel 8">
            <a:extLst>
              <a:ext uri="{FF2B5EF4-FFF2-40B4-BE49-F238E27FC236}">
                <a16:creationId xmlns:a16="http://schemas.microsoft.com/office/drawing/2014/main" id="{4F4AADD8-469A-4ACC-A562-FEA83CE4C587}"/>
              </a:ext>
            </a:extLst>
          </p:cNvPr>
          <p:cNvSpPr/>
          <p:nvPr userDrawn="1"/>
        </p:nvSpPr>
        <p:spPr>
          <a:xfrm rot="10800000">
            <a:off x="1473893" y="4110881"/>
            <a:ext cx="388901" cy="333897"/>
          </a:xfrm>
          <a:prstGeom prst="triangl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99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630BE71-6D9C-42A6-A9CB-CC6A60AFE82E}"/>
              </a:ext>
            </a:extLst>
          </p:cNvPr>
          <p:cNvSpPr/>
          <p:nvPr userDrawn="1"/>
        </p:nvSpPr>
        <p:spPr>
          <a:xfrm>
            <a:off x="0" y="0"/>
            <a:ext cx="12126913" cy="6858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EB1DB8EE-101B-45D9-A6EA-909E0CA290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3220" y="1906219"/>
            <a:ext cx="9426575" cy="3901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4777" lvl="0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Klicka här för att ändra format på bakgrundstexten</a:t>
            </a:r>
          </a:p>
          <a:p>
            <a:pPr marL="454777" lvl="1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två</a:t>
            </a:r>
          </a:p>
          <a:p>
            <a:pPr marL="454777" lvl="2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tre</a:t>
            </a:r>
          </a:p>
          <a:p>
            <a:pPr marL="454777" lvl="3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fyra</a:t>
            </a:r>
          </a:p>
          <a:p>
            <a:pPr marL="454777" lvl="4" indent="0">
              <a:lnSpc>
                <a:spcPct val="150000"/>
              </a:lnSpc>
              <a:buNone/>
            </a:pPr>
            <a:r>
              <a:rPr lang="sv-SE">
                <a:latin typeface="Gill Sans MT" panose="020B0502020104020203" pitchFamily="34" charset="0"/>
                <a:cs typeface="Times New Roman" panose="02020603050405020304" pitchFamily="18" charset="0"/>
              </a:rPr>
              <a:t>Nivå fem</a:t>
            </a:r>
            <a:endParaRPr lang="sv-SE" sz="2387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6350F4E-D611-4329-B994-E1F3D3081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99" y="723207"/>
            <a:ext cx="10459462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Tack! Vi finns på…</a:t>
            </a:r>
          </a:p>
        </p:txBody>
      </p:sp>
    </p:spTree>
    <p:extLst>
      <p:ext uri="{BB962C8B-B14F-4D97-AF65-F5344CB8AC3E}">
        <p14:creationId xmlns:p14="http://schemas.microsoft.com/office/powerpoint/2010/main" val="18762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/>
              <a:t>indatastod@trafikverket.se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  <p:sldLayoutId id="2147483773" r:id="rId7"/>
    <p:sldLayoutId id="2147483774" r:id="rId8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F6AAC83-756F-4E9F-ABEE-10548486AECD}"/>
              </a:ext>
            </a:extLst>
          </p:cNvPr>
          <p:cNvSpPr/>
          <p:nvPr userDrawn="1"/>
        </p:nvSpPr>
        <p:spPr>
          <a:xfrm>
            <a:off x="0" y="0"/>
            <a:ext cx="12126913" cy="38001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88E9E2C-577B-432F-A39B-7431CA61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9" y="724945"/>
            <a:ext cx="10459462" cy="5469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AE464-3617-4F3D-ABAD-7C09B2F2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299" y="1437300"/>
            <a:ext cx="10459462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F203738-3B75-41B8-9FD6-6DBACEFB51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59" y="108060"/>
            <a:ext cx="1290536" cy="1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3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09554" rtl="0" eaLnBrk="1" latinLnBrk="0" hangingPunct="1">
        <a:lnSpc>
          <a:spcPct val="100000"/>
        </a:lnSpc>
        <a:spcBef>
          <a:spcPct val="0"/>
        </a:spcBef>
        <a:buNone/>
        <a:defRPr sz="3382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388" indent="-227388" algn="l" defTabSz="909554" rtl="0" eaLnBrk="1" latinLnBrk="0" hangingPunct="1">
        <a:lnSpc>
          <a:spcPct val="90000"/>
        </a:lnSpc>
        <a:spcBef>
          <a:spcPts val="995"/>
        </a:spcBef>
        <a:buFont typeface="Arial" panose="020B0604020202020204" pitchFamily="34" charset="0"/>
        <a:buChar char="•"/>
        <a:defRPr sz="2387" kern="1200">
          <a:solidFill>
            <a:schemeClr val="tx1"/>
          </a:solidFill>
          <a:latin typeface="+mn-lt"/>
          <a:ea typeface="+mn-ea"/>
          <a:cs typeface="+mn-cs"/>
        </a:defRPr>
      </a:lvl1pPr>
      <a:lvl2pPr marL="682165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136942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19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592" kern="1200">
          <a:solidFill>
            <a:schemeClr val="tx1"/>
          </a:solidFill>
          <a:latin typeface="+mn-lt"/>
          <a:ea typeface="+mn-ea"/>
          <a:cs typeface="+mn-cs"/>
        </a:defRPr>
      </a:lvl4pPr>
      <a:lvl5pPr marL="2046496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393" kern="1200">
          <a:solidFill>
            <a:schemeClr val="tx1"/>
          </a:solidFill>
          <a:latin typeface="+mn-lt"/>
          <a:ea typeface="+mn-ea"/>
          <a:cs typeface="+mn-cs"/>
        </a:defRPr>
      </a:lvl5pPr>
      <a:lvl6pPr marL="2501273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956049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410826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865603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4777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09554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31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07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73884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28661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83438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38215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F6AAC83-756F-4E9F-ABEE-10548486AECD}"/>
              </a:ext>
            </a:extLst>
          </p:cNvPr>
          <p:cNvSpPr/>
          <p:nvPr userDrawn="1"/>
        </p:nvSpPr>
        <p:spPr>
          <a:xfrm>
            <a:off x="0" y="0"/>
            <a:ext cx="12126913" cy="38001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88E9E2C-577B-432F-A39B-7431CA61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9" y="724945"/>
            <a:ext cx="10459462" cy="5469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AE464-3617-4F3D-ABAD-7C09B2F2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299" y="1437300"/>
            <a:ext cx="10459462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F203738-3B75-41B8-9FD6-6DBACEFB51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59" y="108060"/>
            <a:ext cx="1290536" cy="1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09554" rtl="0" eaLnBrk="1" latinLnBrk="0" hangingPunct="1">
        <a:lnSpc>
          <a:spcPct val="100000"/>
        </a:lnSpc>
        <a:spcBef>
          <a:spcPct val="0"/>
        </a:spcBef>
        <a:buNone/>
        <a:defRPr sz="3382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388" indent="-227388" algn="l" defTabSz="909554" rtl="0" eaLnBrk="1" latinLnBrk="0" hangingPunct="1">
        <a:lnSpc>
          <a:spcPct val="90000"/>
        </a:lnSpc>
        <a:spcBef>
          <a:spcPts val="995"/>
        </a:spcBef>
        <a:buFont typeface="Arial" panose="020B0604020202020204" pitchFamily="34" charset="0"/>
        <a:buChar char="•"/>
        <a:defRPr sz="2387" kern="1200">
          <a:solidFill>
            <a:schemeClr val="tx1"/>
          </a:solidFill>
          <a:latin typeface="+mn-lt"/>
          <a:ea typeface="+mn-ea"/>
          <a:cs typeface="+mn-cs"/>
        </a:defRPr>
      </a:lvl1pPr>
      <a:lvl2pPr marL="682165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136942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19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592" kern="1200">
          <a:solidFill>
            <a:schemeClr val="tx1"/>
          </a:solidFill>
          <a:latin typeface="+mn-lt"/>
          <a:ea typeface="+mn-ea"/>
          <a:cs typeface="+mn-cs"/>
        </a:defRPr>
      </a:lvl4pPr>
      <a:lvl5pPr marL="2046496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393" kern="1200">
          <a:solidFill>
            <a:schemeClr val="tx1"/>
          </a:solidFill>
          <a:latin typeface="+mn-lt"/>
          <a:ea typeface="+mn-ea"/>
          <a:cs typeface="+mn-cs"/>
        </a:defRPr>
      </a:lvl5pPr>
      <a:lvl6pPr marL="2501273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956049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410826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865603" indent="-227388" algn="l" defTabSz="909554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4777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09554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31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07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73884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28661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83438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38215" algn="l" defTabSz="909554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jourhallning-bal@lm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ajourhallning-bal@lm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ntmateriet.se/sv/kartor/vara-karttjanster/Fel-i-karta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lantmateriet.se/sv/om-lantmateriet/Samverkan-med-andra/Kommunsamverkan/Byggnad-Adress-Lagenhet-och-Topografi/Handbock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krisberedskapskartor.msb.se/" TargetMode="External"/><Relationship Id="rId5" Type="http://schemas.openxmlformats.org/officeDocument/2006/relationships/hyperlink" Target="https://www.lantmateriet.se/sv/geodata/krisberedskap-och-blaljus/blaljuskollen/" TargetMode="External"/><Relationship Id="rId10" Type="http://schemas.openxmlformats.org/officeDocument/2006/relationships/hyperlink" Target="mailto:Indatastod@trafikverket.se" TargetMode="External"/><Relationship Id="rId4" Type="http://schemas.openxmlformats.org/officeDocument/2006/relationships/image" Target="../media/image11.png"/><Relationship Id="rId9" Type="http://schemas.openxmlformats.org/officeDocument/2006/relationships/hyperlink" Target="mailto:Ajourhallning-bal@lm.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A2F18C41-1ED9-41A6-A53A-462CB35B032A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9C2300-43F5-42C5-B7C8-04F43E3EBE88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December 2025</a:t>
            </a:r>
          </a:p>
          <a:p>
            <a:r>
              <a:rPr lang="sv-SE" sz="800" dirty="0" err="1"/>
              <a:t>Konfidentialitetsnivå</a:t>
            </a:r>
            <a:r>
              <a:rPr lang="sv-SE" sz="800" dirty="0"/>
              <a:t>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106E7AF-09A7-47B1-BC1C-9D2947501BF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2025-12-11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z="1200" dirty="0" err="1">
                <a:solidFill>
                  <a:srgbClr val="E27F00"/>
                </a:solidFill>
                <a:latin typeface="Bell Gothic Light"/>
              </a:rPr>
              <a:t>Konfidentialitetsnivå</a:t>
            </a:r>
            <a:r>
              <a:rPr lang="sv-SE" sz="1200" dirty="0">
                <a:solidFill>
                  <a:srgbClr val="E27F00"/>
                </a:solidFill>
                <a:latin typeface="Bell Gothic Light"/>
              </a:rPr>
              <a:t>: 1 – Ej känsligt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10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8E354392-5C46-4E07-88B7-4C91156C245B}"/>
              </a:ext>
            </a:extLst>
          </p:cNvPr>
          <p:cNvGrpSpPr/>
          <p:nvPr/>
        </p:nvGrpSpPr>
        <p:grpSpPr>
          <a:xfrm>
            <a:off x="484958" y="1591887"/>
            <a:ext cx="11199538" cy="4310798"/>
            <a:chOff x="484958" y="1591887"/>
            <a:chExt cx="11199538" cy="4310798"/>
          </a:xfrm>
        </p:grpSpPr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3AF6BBAB-3DA0-4105-AE88-32E8104023F6}"/>
                </a:ext>
              </a:extLst>
            </p:cNvPr>
            <p:cNvSpPr/>
            <p:nvPr/>
          </p:nvSpPr>
          <p:spPr>
            <a:xfrm>
              <a:off x="484958" y="1591887"/>
              <a:ext cx="3414493" cy="853623"/>
            </a:xfrm>
            <a:custGeom>
              <a:avLst/>
              <a:gdLst>
                <a:gd name="connsiteX0" fmla="*/ 0 w 3414493"/>
                <a:gd name="connsiteY0" fmla="*/ 85362 h 853623"/>
                <a:gd name="connsiteX1" fmla="*/ 85362 w 3414493"/>
                <a:gd name="connsiteY1" fmla="*/ 0 h 853623"/>
                <a:gd name="connsiteX2" fmla="*/ 3329131 w 3414493"/>
                <a:gd name="connsiteY2" fmla="*/ 0 h 853623"/>
                <a:gd name="connsiteX3" fmla="*/ 3414493 w 3414493"/>
                <a:gd name="connsiteY3" fmla="*/ 85362 h 853623"/>
                <a:gd name="connsiteX4" fmla="*/ 3414493 w 3414493"/>
                <a:gd name="connsiteY4" fmla="*/ 768261 h 853623"/>
                <a:gd name="connsiteX5" fmla="*/ 3329131 w 3414493"/>
                <a:gd name="connsiteY5" fmla="*/ 853623 h 853623"/>
                <a:gd name="connsiteX6" fmla="*/ 85362 w 3414493"/>
                <a:gd name="connsiteY6" fmla="*/ 853623 h 853623"/>
                <a:gd name="connsiteX7" fmla="*/ 0 w 3414493"/>
                <a:gd name="connsiteY7" fmla="*/ 768261 h 853623"/>
                <a:gd name="connsiteX8" fmla="*/ 0 w 3414493"/>
                <a:gd name="connsiteY8" fmla="*/ 85362 h 8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853623">
                  <a:moveTo>
                    <a:pt x="0" y="85362"/>
                  </a:moveTo>
                  <a:cubicBezTo>
                    <a:pt x="0" y="38218"/>
                    <a:pt x="38218" y="0"/>
                    <a:pt x="85362" y="0"/>
                  </a:cubicBezTo>
                  <a:lnTo>
                    <a:pt x="3329131" y="0"/>
                  </a:lnTo>
                  <a:cubicBezTo>
                    <a:pt x="3376275" y="0"/>
                    <a:pt x="3414493" y="38218"/>
                    <a:pt x="3414493" y="85362"/>
                  </a:cubicBezTo>
                  <a:lnTo>
                    <a:pt x="3414493" y="768261"/>
                  </a:lnTo>
                  <a:cubicBezTo>
                    <a:pt x="3414493" y="815405"/>
                    <a:pt x="3376275" y="853623"/>
                    <a:pt x="3329131" y="853623"/>
                  </a:cubicBezTo>
                  <a:lnTo>
                    <a:pt x="85362" y="853623"/>
                  </a:lnTo>
                  <a:cubicBezTo>
                    <a:pt x="38218" y="853623"/>
                    <a:pt x="0" y="815405"/>
                    <a:pt x="0" y="768261"/>
                  </a:cubicBezTo>
                  <a:lnTo>
                    <a:pt x="0" y="85362"/>
                  </a:lnTo>
                  <a:close/>
                </a:path>
              </a:pathLst>
            </a:custGeom>
            <a:gradFill rotWithShape="0">
              <a:gsLst>
                <a:gs pos="0">
                  <a:srgbClr val="870000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82" tIns="55482" rIns="55482" bIns="55482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400" kern="1200" dirty="0">
                  <a:solidFill>
                    <a:sysClr val="window" lastClr="FFFFFF"/>
                  </a:solidFill>
                  <a:latin typeface="Arial"/>
                  <a:ea typeface="+mn-ea"/>
                  <a:cs typeface="+mn-cs"/>
                </a:rPr>
                <a:t>Maskinella kontroller</a:t>
              </a:r>
            </a:p>
          </p:txBody>
        </p:sp>
        <p:sp>
          <p:nvSpPr>
            <p:cNvPr id="20" name="Pil: höger 19">
              <a:extLst>
                <a:ext uri="{FF2B5EF4-FFF2-40B4-BE49-F238E27FC236}">
                  <a16:creationId xmlns:a16="http://schemas.microsoft.com/office/drawing/2014/main" id="{638679F3-C284-4855-A708-5E278395F28F}"/>
                </a:ext>
              </a:extLst>
            </p:cNvPr>
            <p:cNvSpPr/>
            <p:nvPr/>
          </p:nvSpPr>
          <p:spPr>
            <a:xfrm rot="5400000">
              <a:off x="2117513" y="2520203"/>
              <a:ext cx="149384" cy="149384"/>
            </a:xfrm>
            <a:prstGeom prst="rightArrow">
              <a:avLst>
                <a:gd name="adj1" fmla="val 66700"/>
                <a:gd name="adj2" fmla="val 50000"/>
              </a:avLst>
            </a:prstGeom>
            <a:gradFill rotWithShape="0">
              <a:gsLst>
                <a:gs pos="0">
                  <a:srgbClr val="870000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A9F0FEE-F8BC-41B4-90C9-EDF5518A6693}"/>
                </a:ext>
              </a:extLst>
            </p:cNvPr>
            <p:cNvSpPr/>
            <p:nvPr/>
          </p:nvSpPr>
          <p:spPr>
            <a:xfrm>
              <a:off x="484958" y="2744279"/>
              <a:ext cx="3414493" cy="1272726"/>
            </a:xfrm>
            <a:custGeom>
              <a:avLst/>
              <a:gdLst>
                <a:gd name="connsiteX0" fmla="*/ 0 w 3414493"/>
                <a:gd name="connsiteY0" fmla="*/ 127273 h 1272726"/>
                <a:gd name="connsiteX1" fmla="*/ 127273 w 3414493"/>
                <a:gd name="connsiteY1" fmla="*/ 0 h 1272726"/>
                <a:gd name="connsiteX2" fmla="*/ 3287220 w 3414493"/>
                <a:gd name="connsiteY2" fmla="*/ 0 h 1272726"/>
                <a:gd name="connsiteX3" fmla="*/ 3414493 w 3414493"/>
                <a:gd name="connsiteY3" fmla="*/ 127273 h 1272726"/>
                <a:gd name="connsiteX4" fmla="*/ 3414493 w 3414493"/>
                <a:gd name="connsiteY4" fmla="*/ 1145453 h 1272726"/>
                <a:gd name="connsiteX5" fmla="*/ 3287220 w 3414493"/>
                <a:gd name="connsiteY5" fmla="*/ 1272726 h 1272726"/>
                <a:gd name="connsiteX6" fmla="*/ 127273 w 3414493"/>
                <a:gd name="connsiteY6" fmla="*/ 1272726 h 1272726"/>
                <a:gd name="connsiteX7" fmla="*/ 0 w 3414493"/>
                <a:gd name="connsiteY7" fmla="*/ 1145453 h 1272726"/>
                <a:gd name="connsiteX8" fmla="*/ 0 w 3414493"/>
                <a:gd name="connsiteY8" fmla="*/ 127273 h 12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1272726">
                  <a:moveTo>
                    <a:pt x="0" y="127273"/>
                  </a:moveTo>
                  <a:cubicBezTo>
                    <a:pt x="0" y="56982"/>
                    <a:pt x="56982" y="0"/>
                    <a:pt x="127273" y="0"/>
                  </a:cubicBezTo>
                  <a:lnTo>
                    <a:pt x="3287220" y="0"/>
                  </a:lnTo>
                  <a:cubicBezTo>
                    <a:pt x="3357511" y="0"/>
                    <a:pt x="3414493" y="56982"/>
                    <a:pt x="3414493" y="127273"/>
                  </a:cubicBezTo>
                  <a:lnTo>
                    <a:pt x="3414493" y="1145453"/>
                  </a:lnTo>
                  <a:cubicBezTo>
                    <a:pt x="3414493" y="1215744"/>
                    <a:pt x="3357511" y="1272726"/>
                    <a:pt x="3287220" y="1272726"/>
                  </a:cubicBezTo>
                  <a:lnTo>
                    <a:pt x="127273" y="1272726"/>
                  </a:lnTo>
                  <a:cubicBezTo>
                    <a:pt x="56982" y="1272726"/>
                    <a:pt x="0" y="1215744"/>
                    <a:pt x="0" y="1145453"/>
                  </a:cubicBezTo>
                  <a:lnTo>
                    <a:pt x="0" y="127273"/>
                  </a:lnTo>
                  <a:close/>
                </a:path>
              </a:pathLst>
            </a:custGeom>
            <a:solidFill>
              <a:srgbClr val="870000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solidFill>
                <a:srgbClr val="870000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707" tIns="48707" rIns="48707" bIns="48707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900" kern="1200" dirty="0">
                  <a:solidFill>
                    <a:srgbClr val="DDD0D0"/>
                  </a:solidFill>
                  <a:latin typeface="Arial"/>
                  <a:ea typeface="+mn-ea"/>
                  <a:cs typeface="+mn-cs"/>
                </a:rPr>
                <a:t>NVDB-Datavalideringar</a:t>
              </a:r>
            </a:p>
          </p:txBody>
        </p:sp>
        <p:sp>
          <p:nvSpPr>
            <p:cNvPr id="22" name="Kors 21">
              <a:extLst>
                <a:ext uri="{FF2B5EF4-FFF2-40B4-BE49-F238E27FC236}">
                  <a16:creationId xmlns:a16="http://schemas.microsoft.com/office/drawing/2014/main" id="{08806BCE-BB48-47F7-B3AA-6B9FF9C2677F}"/>
                </a:ext>
              </a:extLst>
            </p:cNvPr>
            <p:cNvSpPr/>
            <p:nvPr/>
          </p:nvSpPr>
          <p:spPr>
            <a:xfrm rot="5400000">
              <a:off x="2117513" y="4091698"/>
              <a:ext cx="149384" cy="149384"/>
            </a:xfrm>
            <a:prstGeom prst="plus">
              <a:avLst/>
            </a:prstGeom>
            <a:gradFill rotWithShape="0">
              <a:gsLst>
                <a:gs pos="0">
                  <a:srgbClr val="870000">
                    <a:hueOff val="0"/>
                    <a:satOff val="0"/>
                    <a:lumOff val="3921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3921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3921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A2E850C6-6921-48B0-9A10-565D2822183A}"/>
                </a:ext>
              </a:extLst>
            </p:cNvPr>
            <p:cNvSpPr/>
            <p:nvPr/>
          </p:nvSpPr>
          <p:spPr>
            <a:xfrm>
              <a:off x="484958" y="4315774"/>
              <a:ext cx="3414493" cy="1548285"/>
            </a:xfrm>
            <a:custGeom>
              <a:avLst/>
              <a:gdLst>
                <a:gd name="connsiteX0" fmla="*/ 0 w 3414493"/>
                <a:gd name="connsiteY0" fmla="*/ 154829 h 1548285"/>
                <a:gd name="connsiteX1" fmla="*/ 154829 w 3414493"/>
                <a:gd name="connsiteY1" fmla="*/ 0 h 1548285"/>
                <a:gd name="connsiteX2" fmla="*/ 3259665 w 3414493"/>
                <a:gd name="connsiteY2" fmla="*/ 0 h 1548285"/>
                <a:gd name="connsiteX3" fmla="*/ 3414494 w 3414493"/>
                <a:gd name="connsiteY3" fmla="*/ 154829 h 1548285"/>
                <a:gd name="connsiteX4" fmla="*/ 3414493 w 3414493"/>
                <a:gd name="connsiteY4" fmla="*/ 1393457 h 1548285"/>
                <a:gd name="connsiteX5" fmla="*/ 3259664 w 3414493"/>
                <a:gd name="connsiteY5" fmla="*/ 1548286 h 1548285"/>
                <a:gd name="connsiteX6" fmla="*/ 154829 w 3414493"/>
                <a:gd name="connsiteY6" fmla="*/ 1548285 h 1548285"/>
                <a:gd name="connsiteX7" fmla="*/ 0 w 3414493"/>
                <a:gd name="connsiteY7" fmla="*/ 1393456 h 1548285"/>
                <a:gd name="connsiteX8" fmla="*/ 0 w 3414493"/>
                <a:gd name="connsiteY8" fmla="*/ 154829 h 154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1548285">
                  <a:moveTo>
                    <a:pt x="0" y="154829"/>
                  </a:moveTo>
                  <a:cubicBezTo>
                    <a:pt x="0" y="69319"/>
                    <a:pt x="69319" y="0"/>
                    <a:pt x="154829" y="0"/>
                  </a:cubicBezTo>
                  <a:lnTo>
                    <a:pt x="3259665" y="0"/>
                  </a:lnTo>
                  <a:cubicBezTo>
                    <a:pt x="3345175" y="0"/>
                    <a:pt x="3414494" y="69319"/>
                    <a:pt x="3414494" y="154829"/>
                  </a:cubicBezTo>
                  <a:cubicBezTo>
                    <a:pt x="3414494" y="567705"/>
                    <a:pt x="3414493" y="980581"/>
                    <a:pt x="3414493" y="1393457"/>
                  </a:cubicBezTo>
                  <a:cubicBezTo>
                    <a:pt x="3414493" y="1478967"/>
                    <a:pt x="3345174" y="1548286"/>
                    <a:pt x="3259664" y="1548286"/>
                  </a:cubicBezTo>
                  <a:lnTo>
                    <a:pt x="154829" y="1548285"/>
                  </a:lnTo>
                  <a:cubicBezTo>
                    <a:pt x="69319" y="1548285"/>
                    <a:pt x="0" y="1478966"/>
                    <a:pt x="0" y="1393456"/>
                  </a:cubicBezTo>
                  <a:lnTo>
                    <a:pt x="0" y="154829"/>
                  </a:lnTo>
                  <a:close/>
                </a:path>
              </a:pathLst>
            </a:custGeom>
            <a:solidFill>
              <a:srgbClr val="870000">
                <a:tint val="40000"/>
                <a:alpha val="90000"/>
                <a:hueOff val="0"/>
                <a:satOff val="14050"/>
                <a:lumOff val="1228"/>
                <a:alphaOff val="0"/>
              </a:srgbClr>
            </a:solidFill>
            <a:ln w="6350" cap="flat" cmpd="sng" algn="ctr">
              <a:solidFill>
                <a:srgbClr val="870000">
                  <a:tint val="40000"/>
                  <a:alpha val="90000"/>
                  <a:hueOff val="0"/>
                  <a:satOff val="14050"/>
                  <a:lumOff val="1228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208" tIns="68208" rIns="68208" bIns="68208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 dirty="0">
                  <a:solidFill>
                    <a:srgbClr val="E5CECE"/>
                  </a:solidFill>
                  <a:latin typeface="Arial"/>
                  <a:ea typeface="+mn-ea"/>
                  <a:cs typeface="+mn-cs"/>
                </a:rPr>
                <a:t>FME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sv-SE" sz="1400" kern="1200" dirty="0">
                <a:solidFill>
                  <a:srgbClr val="E5CECE"/>
                </a:solidFill>
                <a:latin typeface="Arial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sv-SE" sz="1400" kern="1200" dirty="0">
                <a:solidFill>
                  <a:srgbClr val="E5CECE"/>
                </a:solidFill>
                <a:latin typeface="Arial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sv-SE" sz="1400" kern="1200" dirty="0">
                <a:solidFill>
                  <a:srgbClr val="E5CECE"/>
                </a:solidFill>
                <a:latin typeface="Arial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400" kern="1200" dirty="0">
                  <a:solidFill>
                    <a:srgbClr val="E5CECE"/>
                  </a:solidFill>
                  <a:latin typeface="Arial"/>
                  <a:ea typeface="+mn-ea"/>
                  <a:cs typeface="+mn-cs"/>
                </a:rPr>
                <a:t>1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400" kern="1200" dirty="0">
                  <a:solidFill>
                    <a:srgbClr val="E5CECE"/>
                  </a:solidFill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6621D9F-2675-4094-BD52-C3AF7DDE50BE}"/>
                </a:ext>
              </a:extLst>
            </p:cNvPr>
            <p:cNvSpPr/>
            <p:nvPr/>
          </p:nvSpPr>
          <p:spPr>
            <a:xfrm>
              <a:off x="4377481" y="1591887"/>
              <a:ext cx="3414493" cy="853623"/>
            </a:xfrm>
            <a:custGeom>
              <a:avLst/>
              <a:gdLst>
                <a:gd name="connsiteX0" fmla="*/ 0 w 3414493"/>
                <a:gd name="connsiteY0" fmla="*/ 85362 h 853623"/>
                <a:gd name="connsiteX1" fmla="*/ 85362 w 3414493"/>
                <a:gd name="connsiteY1" fmla="*/ 0 h 853623"/>
                <a:gd name="connsiteX2" fmla="*/ 3329131 w 3414493"/>
                <a:gd name="connsiteY2" fmla="*/ 0 h 853623"/>
                <a:gd name="connsiteX3" fmla="*/ 3414493 w 3414493"/>
                <a:gd name="connsiteY3" fmla="*/ 85362 h 853623"/>
                <a:gd name="connsiteX4" fmla="*/ 3414493 w 3414493"/>
                <a:gd name="connsiteY4" fmla="*/ 768261 h 853623"/>
                <a:gd name="connsiteX5" fmla="*/ 3329131 w 3414493"/>
                <a:gd name="connsiteY5" fmla="*/ 853623 h 853623"/>
                <a:gd name="connsiteX6" fmla="*/ 85362 w 3414493"/>
                <a:gd name="connsiteY6" fmla="*/ 853623 h 853623"/>
                <a:gd name="connsiteX7" fmla="*/ 0 w 3414493"/>
                <a:gd name="connsiteY7" fmla="*/ 768261 h 853623"/>
                <a:gd name="connsiteX8" fmla="*/ 0 w 3414493"/>
                <a:gd name="connsiteY8" fmla="*/ 85362 h 8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853623">
                  <a:moveTo>
                    <a:pt x="0" y="85362"/>
                  </a:moveTo>
                  <a:cubicBezTo>
                    <a:pt x="0" y="38218"/>
                    <a:pt x="38218" y="0"/>
                    <a:pt x="85362" y="0"/>
                  </a:cubicBezTo>
                  <a:lnTo>
                    <a:pt x="3329131" y="0"/>
                  </a:lnTo>
                  <a:cubicBezTo>
                    <a:pt x="3376275" y="0"/>
                    <a:pt x="3414493" y="38218"/>
                    <a:pt x="3414493" y="85362"/>
                  </a:cubicBezTo>
                  <a:lnTo>
                    <a:pt x="3414493" y="768261"/>
                  </a:lnTo>
                  <a:cubicBezTo>
                    <a:pt x="3414493" y="815405"/>
                    <a:pt x="3376275" y="853623"/>
                    <a:pt x="3329131" y="853623"/>
                  </a:cubicBezTo>
                  <a:lnTo>
                    <a:pt x="85362" y="853623"/>
                  </a:lnTo>
                  <a:cubicBezTo>
                    <a:pt x="38218" y="853623"/>
                    <a:pt x="0" y="815405"/>
                    <a:pt x="0" y="768261"/>
                  </a:cubicBezTo>
                  <a:lnTo>
                    <a:pt x="0" y="85362"/>
                  </a:lnTo>
                  <a:close/>
                </a:path>
              </a:pathLst>
            </a:custGeom>
            <a:gradFill rotWithShape="0">
              <a:gsLst>
                <a:gs pos="0">
                  <a:srgbClr val="870000">
                    <a:hueOff val="0"/>
                    <a:satOff val="0"/>
                    <a:lumOff val="11764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11764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11764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82" tIns="55482" rIns="55482" bIns="55482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400" kern="1200" dirty="0">
                  <a:solidFill>
                    <a:sysClr val="window" lastClr="FFFFFF"/>
                  </a:solidFill>
                  <a:latin typeface="Arial"/>
                  <a:ea typeface="+mn-ea"/>
                  <a:cs typeface="+mn-cs"/>
                </a:rPr>
                <a:t>Visuella kontroller</a:t>
              </a:r>
            </a:p>
          </p:txBody>
        </p:sp>
        <p:sp>
          <p:nvSpPr>
            <p:cNvPr id="25" name="Pil: höger 24">
              <a:extLst>
                <a:ext uri="{FF2B5EF4-FFF2-40B4-BE49-F238E27FC236}">
                  <a16:creationId xmlns:a16="http://schemas.microsoft.com/office/drawing/2014/main" id="{F5420CEC-D7A7-4DE3-AE5A-B279CB40BA34}"/>
                </a:ext>
              </a:extLst>
            </p:cNvPr>
            <p:cNvSpPr/>
            <p:nvPr/>
          </p:nvSpPr>
          <p:spPr>
            <a:xfrm rot="5400000">
              <a:off x="6010035" y="2520203"/>
              <a:ext cx="149384" cy="149384"/>
            </a:xfrm>
            <a:prstGeom prst="rightArrow">
              <a:avLst>
                <a:gd name="adj1" fmla="val 66700"/>
                <a:gd name="adj2" fmla="val 50000"/>
              </a:avLst>
            </a:prstGeom>
            <a:gradFill rotWithShape="0">
              <a:gsLst>
                <a:gs pos="0">
                  <a:srgbClr val="870000">
                    <a:hueOff val="0"/>
                    <a:satOff val="0"/>
                    <a:lumOff val="7843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7843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7843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FE34D1E9-25E1-4A70-9F1E-E2114A6EE57A}"/>
                </a:ext>
              </a:extLst>
            </p:cNvPr>
            <p:cNvSpPr/>
            <p:nvPr/>
          </p:nvSpPr>
          <p:spPr>
            <a:xfrm>
              <a:off x="4377481" y="2744279"/>
              <a:ext cx="3414493" cy="853623"/>
            </a:xfrm>
            <a:custGeom>
              <a:avLst/>
              <a:gdLst>
                <a:gd name="connsiteX0" fmla="*/ 0 w 3414493"/>
                <a:gd name="connsiteY0" fmla="*/ 85362 h 853623"/>
                <a:gd name="connsiteX1" fmla="*/ 85362 w 3414493"/>
                <a:gd name="connsiteY1" fmla="*/ 0 h 853623"/>
                <a:gd name="connsiteX2" fmla="*/ 3329131 w 3414493"/>
                <a:gd name="connsiteY2" fmla="*/ 0 h 853623"/>
                <a:gd name="connsiteX3" fmla="*/ 3414493 w 3414493"/>
                <a:gd name="connsiteY3" fmla="*/ 85362 h 853623"/>
                <a:gd name="connsiteX4" fmla="*/ 3414493 w 3414493"/>
                <a:gd name="connsiteY4" fmla="*/ 768261 h 853623"/>
                <a:gd name="connsiteX5" fmla="*/ 3329131 w 3414493"/>
                <a:gd name="connsiteY5" fmla="*/ 853623 h 853623"/>
                <a:gd name="connsiteX6" fmla="*/ 85362 w 3414493"/>
                <a:gd name="connsiteY6" fmla="*/ 853623 h 853623"/>
                <a:gd name="connsiteX7" fmla="*/ 0 w 3414493"/>
                <a:gd name="connsiteY7" fmla="*/ 768261 h 853623"/>
                <a:gd name="connsiteX8" fmla="*/ 0 w 3414493"/>
                <a:gd name="connsiteY8" fmla="*/ 85362 h 8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853623">
                  <a:moveTo>
                    <a:pt x="0" y="85362"/>
                  </a:moveTo>
                  <a:cubicBezTo>
                    <a:pt x="0" y="38218"/>
                    <a:pt x="38218" y="0"/>
                    <a:pt x="85362" y="0"/>
                  </a:cubicBezTo>
                  <a:lnTo>
                    <a:pt x="3329131" y="0"/>
                  </a:lnTo>
                  <a:cubicBezTo>
                    <a:pt x="3376275" y="0"/>
                    <a:pt x="3414493" y="38218"/>
                    <a:pt x="3414493" y="85362"/>
                  </a:cubicBezTo>
                  <a:lnTo>
                    <a:pt x="3414493" y="768261"/>
                  </a:lnTo>
                  <a:cubicBezTo>
                    <a:pt x="3414493" y="815405"/>
                    <a:pt x="3376275" y="853623"/>
                    <a:pt x="3329131" y="853623"/>
                  </a:cubicBezTo>
                  <a:lnTo>
                    <a:pt x="85362" y="853623"/>
                  </a:lnTo>
                  <a:cubicBezTo>
                    <a:pt x="38218" y="853623"/>
                    <a:pt x="0" y="815405"/>
                    <a:pt x="0" y="768261"/>
                  </a:cubicBezTo>
                  <a:lnTo>
                    <a:pt x="0" y="85362"/>
                  </a:lnTo>
                  <a:close/>
                </a:path>
              </a:pathLst>
            </a:custGeom>
            <a:solidFill>
              <a:srgbClr val="870000">
                <a:tint val="40000"/>
                <a:alpha val="90000"/>
                <a:hueOff val="0"/>
                <a:satOff val="28100"/>
                <a:lumOff val="2456"/>
                <a:alphaOff val="0"/>
              </a:srgbClr>
            </a:solidFill>
            <a:ln w="6350" cap="flat" cmpd="sng" algn="ctr">
              <a:solidFill>
                <a:srgbClr val="870000">
                  <a:tint val="40000"/>
                  <a:alpha val="90000"/>
                  <a:hueOff val="0"/>
                  <a:satOff val="28100"/>
                  <a:lumOff val="2456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862" tIns="47862" rIns="47862" bIns="478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  <a:ea typeface="+mn-ea"/>
                  <a:cs typeface="+mn-cs"/>
                </a:rPr>
                <a:t>Farthinder</a:t>
              </a:r>
            </a:p>
          </p:txBody>
        </p:sp>
        <p:sp>
          <p:nvSpPr>
            <p:cNvPr id="27" name="Kors 26">
              <a:extLst>
                <a:ext uri="{FF2B5EF4-FFF2-40B4-BE49-F238E27FC236}">
                  <a16:creationId xmlns:a16="http://schemas.microsoft.com/office/drawing/2014/main" id="{4EB56552-F7EF-4E4C-8A43-8F9283C889EC}"/>
                </a:ext>
              </a:extLst>
            </p:cNvPr>
            <p:cNvSpPr/>
            <p:nvPr/>
          </p:nvSpPr>
          <p:spPr>
            <a:xfrm rot="5400000">
              <a:off x="6010035" y="3672594"/>
              <a:ext cx="149384" cy="149384"/>
            </a:xfrm>
            <a:prstGeom prst="plus">
              <a:avLst/>
            </a:prstGeom>
            <a:gradFill rotWithShape="0">
              <a:gsLst>
                <a:gs pos="0">
                  <a:srgbClr val="870000">
                    <a:hueOff val="0"/>
                    <a:satOff val="0"/>
                    <a:lumOff val="11764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11764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11764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FE75FF5F-FF85-42D1-8FDE-55B34DFCE023}"/>
                </a:ext>
              </a:extLst>
            </p:cNvPr>
            <p:cNvSpPr/>
            <p:nvPr/>
          </p:nvSpPr>
          <p:spPr>
            <a:xfrm>
              <a:off x="4377481" y="3896671"/>
              <a:ext cx="3414493" cy="853623"/>
            </a:xfrm>
            <a:custGeom>
              <a:avLst/>
              <a:gdLst>
                <a:gd name="connsiteX0" fmla="*/ 0 w 3414493"/>
                <a:gd name="connsiteY0" fmla="*/ 85362 h 853623"/>
                <a:gd name="connsiteX1" fmla="*/ 85362 w 3414493"/>
                <a:gd name="connsiteY1" fmla="*/ 0 h 853623"/>
                <a:gd name="connsiteX2" fmla="*/ 3329131 w 3414493"/>
                <a:gd name="connsiteY2" fmla="*/ 0 h 853623"/>
                <a:gd name="connsiteX3" fmla="*/ 3414493 w 3414493"/>
                <a:gd name="connsiteY3" fmla="*/ 85362 h 853623"/>
                <a:gd name="connsiteX4" fmla="*/ 3414493 w 3414493"/>
                <a:gd name="connsiteY4" fmla="*/ 768261 h 853623"/>
                <a:gd name="connsiteX5" fmla="*/ 3329131 w 3414493"/>
                <a:gd name="connsiteY5" fmla="*/ 853623 h 853623"/>
                <a:gd name="connsiteX6" fmla="*/ 85362 w 3414493"/>
                <a:gd name="connsiteY6" fmla="*/ 853623 h 853623"/>
                <a:gd name="connsiteX7" fmla="*/ 0 w 3414493"/>
                <a:gd name="connsiteY7" fmla="*/ 768261 h 853623"/>
                <a:gd name="connsiteX8" fmla="*/ 0 w 3414493"/>
                <a:gd name="connsiteY8" fmla="*/ 85362 h 8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853623">
                  <a:moveTo>
                    <a:pt x="0" y="85362"/>
                  </a:moveTo>
                  <a:cubicBezTo>
                    <a:pt x="0" y="38218"/>
                    <a:pt x="38218" y="0"/>
                    <a:pt x="85362" y="0"/>
                  </a:cubicBezTo>
                  <a:lnTo>
                    <a:pt x="3329131" y="0"/>
                  </a:lnTo>
                  <a:cubicBezTo>
                    <a:pt x="3376275" y="0"/>
                    <a:pt x="3414493" y="38218"/>
                    <a:pt x="3414493" y="85362"/>
                  </a:cubicBezTo>
                  <a:lnTo>
                    <a:pt x="3414493" y="768261"/>
                  </a:lnTo>
                  <a:cubicBezTo>
                    <a:pt x="3414493" y="815405"/>
                    <a:pt x="3376275" y="853623"/>
                    <a:pt x="3329131" y="853623"/>
                  </a:cubicBezTo>
                  <a:lnTo>
                    <a:pt x="85362" y="853623"/>
                  </a:lnTo>
                  <a:cubicBezTo>
                    <a:pt x="38218" y="853623"/>
                    <a:pt x="0" y="815405"/>
                    <a:pt x="0" y="768261"/>
                  </a:cubicBezTo>
                  <a:lnTo>
                    <a:pt x="0" y="85362"/>
                  </a:lnTo>
                  <a:close/>
                </a:path>
              </a:pathLst>
            </a:custGeom>
            <a:solidFill>
              <a:srgbClr val="870000">
                <a:tint val="40000"/>
                <a:alpha val="90000"/>
                <a:hueOff val="0"/>
                <a:satOff val="42150"/>
                <a:lumOff val="3684"/>
                <a:alphaOff val="0"/>
              </a:srgbClr>
            </a:solidFill>
            <a:ln w="6350" cap="flat" cmpd="sng" algn="ctr">
              <a:solidFill>
                <a:srgbClr val="870000">
                  <a:tint val="40000"/>
                  <a:alpha val="90000"/>
                  <a:hueOff val="0"/>
                  <a:satOff val="42150"/>
                  <a:lumOff val="3684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862" tIns="47862" rIns="47862" bIns="478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  <a:ea typeface="+mn-ea"/>
                  <a:cs typeface="+mn-cs"/>
                </a:rPr>
                <a:t>Färjeled</a:t>
              </a:r>
              <a:endParaRPr lang="sv-SE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Kors 28">
              <a:extLst>
                <a:ext uri="{FF2B5EF4-FFF2-40B4-BE49-F238E27FC236}">
                  <a16:creationId xmlns:a16="http://schemas.microsoft.com/office/drawing/2014/main" id="{E72C7D9A-2F1B-48DB-AADA-CD5081B38E14}"/>
                </a:ext>
              </a:extLst>
            </p:cNvPr>
            <p:cNvSpPr/>
            <p:nvPr/>
          </p:nvSpPr>
          <p:spPr>
            <a:xfrm rot="5400000">
              <a:off x="6010035" y="4824986"/>
              <a:ext cx="149384" cy="149384"/>
            </a:xfrm>
            <a:prstGeom prst="plus">
              <a:avLst/>
            </a:prstGeom>
            <a:gradFill rotWithShape="0">
              <a:gsLst>
                <a:gs pos="0">
                  <a:srgbClr val="870000">
                    <a:hueOff val="0"/>
                    <a:satOff val="0"/>
                    <a:lumOff val="15686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15686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15686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256A1125-9201-4F3A-9895-D44AC5F8B90F}"/>
                </a:ext>
              </a:extLst>
            </p:cNvPr>
            <p:cNvSpPr/>
            <p:nvPr/>
          </p:nvSpPr>
          <p:spPr>
            <a:xfrm>
              <a:off x="4377481" y="5049062"/>
              <a:ext cx="3414493" cy="853623"/>
            </a:xfrm>
            <a:custGeom>
              <a:avLst/>
              <a:gdLst>
                <a:gd name="connsiteX0" fmla="*/ 0 w 3414493"/>
                <a:gd name="connsiteY0" fmla="*/ 85362 h 853623"/>
                <a:gd name="connsiteX1" fmla="*/ 85362 w 3414493"/>
                <a:gd name="connsiteY1" fmla="*/ 0 h 853623"/>
                <a:gd name="connsiteX2" fmla="*/ 3329131 w 3414493"/>
                <a:gd name="connsiteY2" fmla="*/ 0 h 853623"/>
                <a:gd name="connsiteX3" fmla="*/ 3414493 w 3414493"/>
                <a:gd name="connsiteY3" fmla="*/ 85362 h 853623"/>
                <a:gd name="connsiteX4" fmla="*/ 3414493 w 3414493"/>
                <a:gd name="connsiteY4" fmla="*/ 768261 h 853623"/>
                <a:gd name="connsiteX5" fmla="*/ 3329131 w 3414493"/>
                <a:gd name="connsiteY5" fmla="*/ 853623 h 853623"/>
                <a:gd name="connsiteX6" fmla="*/ 85362 w 3414493"/>
                <a:gd name="connsiteY6" fmla="*/ 853623 h 853623"/>
                <a:gd name="connsiteX7" fmla="*/ 0 w 3414493"/>
                <a:gd name="connsiteY7" fmla="*/ 768261 h 853623"/>
                <a:gd name="connsiteX8" fmla="*/ 0 w 3414493"/>
                <a:gd name="connsiteY8" fmla="*/ 85362 h 8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853623">
                  <a:moveTo>
                    <a:pt x="0" y="85362"/>
                  </a:moveTo>
                  <a:cubicBezTo>
                    <a:pt x="0" y="38218"/>
                    <a:pt x="38218" y="0"/>
                    <a:pt x="85362" y="0"/>
                  </a:cubicBezTo>
                  <a:lnTo>
                    <a:pt x="3329131" y="0"/>
                  </a:lnTo>
                  <a:cubicBezTo>
                    <a:pt x="3376275" y="0"/>
                    <a:pt x="3414493" y="38218"/>
                    <a:pt x="3414493" y="85362"/>
                  </a:cubicBezTo>
                  <a:lnTo>
                    <a:pt x="3414493" y="768261"/>
                  </a:lnTo>
                  <a:cubicBezTo>
                    <a:pt x="3414493" y="815405"/>
                    <a:pt x="3376275" y="853623"/>
                    <a:pt x="3329131" y="853623"/>
                  </a:cubicBezTo>
                  <a:lnTo>
                    <a:pt x="85362" y="853623"/>
                  </a:lnTo>
                  <a:cubicBezTo>
                    <a:pt x="38218" y="853623"/>
                    <a:pt x="0" y="815405"/>
                    <a:pt x="0" y="768261"/>
                  </a:cubicBezTo>
                  <a:lnTo>
                    <a:pt x="0" y="85362"/>
                  </a:lnTo>
                  <a:close/>
                </a:path>
              </a:pathLst>
            </a:custGeom>
            <a:solidFill>
              <a:srgbClr val="870000">
                <a:tint val="40000"/>
                <a:alpha val="90000"/>
                <a:hueOff val="0"/>
                <a:satOff val="56200"/>
                <a:lumOff val="4913"/>
                <a:alphaOff val="0"/>
              </a:srgbClr>
            </a:solidFill>
            <a:ln w="6350" cap="flat" cmpd="sng" algn="ctr">
              <a:solidFill>
                <a:srgbClr val="870000">
                  <a:tint val="40000"/>
                  <a:alpha val="90000"/>
                  <a:hueOff val="0"/>
                  <a:satOff val="56200"/>
                  <a:lumOff val="4913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862" tIns="47862" rIns="47862" bIns="478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  <a:ea typeface="+mn-ea"/>
                  <a:cs typeface="+mn-cs"/>
                </a:rPr>
                <a:t>Väghinder</a:t>
              </a:r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1A52065C-8A87-4C1B-87FE-FB697D98CF96}"/>
                </a:ext>
              </a:extLst>
            </p:cNvPr>
            <p:cNvSpPr/>
            <p:nvPr/>
          </p:nvSpPr>
          <p:spPr>
            <a:xfrm>
              <a:off x="8270003" y="1591887"/>
              <a:ext cx="3414493" cy="853623"/>
            </a:xfrm>
            <a:custGeom>
              <a:avLst/>
              <a:gdLst>
                <a:gd name="connsiteX0" fmla="*/ 0 w 3414493"/>
                <a:gd name="connsiteY0" fmla="*/ 85362 h 853623"/>
                <a:gd name="connsiteX1" fmla="*/ 85362 w 3414493"/>
                <a:gd name="connsiteY1" fmla="*/ 0 h 853623"/>
                <a:gd name="connsiteX2" fmla="*/ 3329131 w 3414493"/>
                <a:gd name="connsiteY2" fmla="*/ 0 h 853623"/>
                <a:gd name="connsiteX3" fmla="*/ 3414493 w 3414493"/>
                <a:gd name="connsiteY3" fmla="*/ 85362 h 853623"/>
                <a:gd name="connsiteX4" fmla="*/ 3414493 w 3414493"/>
                <a:gd name="connsiteY4" fmla="*/ 768261 h 853623"/>
                <a:gd name="connsiteX5" fmla="*/ 3329131 w 3414493"/>
                <a:gd name="connsiteY5" fmla="*/ 853623 h 853623"/>
                <a:gd name="connsiteX6" fmla="*/ 85362 w 3414493"/>
                <a:gd name="connsiteY6" fmla="*/ 853623 h 853623"/>
                <a:gd name="connsiteX7" fmla="*/ 0 w 3414493"/>
                <a:gd name="connsiteY7" fmla="*/ 768261 h 853623"/>
                <a:gd name="connsiteX8" fmla="*/ 0 w 3414493"/>
                <a:gd name="connsiteY8" fmla="*/ 85362 h 8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853623">
                  <a:moveTo>
                    <a:pt x="0" y="85362"/>
                  </a:moveTo>
                  <a:cubicBezTo>
                    <a:pt x="0" y="38218"/>
                    <a:pt x="38218" y="0"/>
                    <a:pt x="85362" y="0"/>
                  </a:cubicBezTo>
                  <a:lnTo>
                    <a:pt x="3329131" y="0"/>
                  </a:lnTo>
                  <a:cubicBezTo>
                    <a:pt x="3376275" y="0"/>
                    <a:pt x="3414493" y="38218"/>
                    <a:pt x="3414493" y="85362"/>
                  </a:cubicBezTo>
                  <a:lnTo>
                    <a:pt x="3414493" y="768261"/>
                  </a:lnTo>
                  <a:cubicBezTo>
                    <a:pt x="3414493" y="815405"/>
                    <a:pt x="3376275" y="853623"/>
                    <a:pt x="3329131" y="853623"/>
                  </a:cubicBezTo>
                  <a:lnTo>
                    <a:pt x="85362" y="853623"/>
                  </a:lnTo>
                  <a:cubicBezTo>
                    <a:pt x="38218" y="853623"/>
                    <a:pt x="0" y="815405"/>
                    <a:pt x="0" y="768261"/>
                  </a:cubicBezTo>
                  <a:lnTo>
                    <a:pt x="0" y="85362"/>
                  </a:lnTo>
                  <a:close/>
                </a:path>
              </a:pathLst>
            </a:custGeom>
            <a:gradFill rotWithShape="0">
              <a:gsLst>
                <a:gs pos="0">
                  <a:srgbClr val="870000">
                    <a:hueOff val="0"/>
                    <a:satOff val="0"/>
                    <a:lumOff val="23529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23529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23529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722" tIns="70722" rIns="70722" bIns="7072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3600" kern="1200" dirty="0">
                  <a:solidFill>
                    <a:sysClr val="window" lastClr="FFFFFF"/>
                  </a:solidFill>
                  <a:latin typeface="Arial"/>
                  <a:ea typeface="+mn-ea"/>
                  <a:cs typeface="+mn-cs"/>
                </a:rPr>
                <a:t>Kontroll</a:t>
              </a:r>
            </a:p>
          </p:txBody>
        </p:sp>
        <p:sp>
          <p:nvSpPr>
            <p:cNvPr id="32" name="Pil: höger 31">
              <a:extLst>
                <a:ext uri="{FF2B5EF4-FFF2-40B4-BE49-F238E27FC236}">
                  <a16:creationId xmlns:a16="http://schemas.microsoft.com/office/drawing/2014/main" id="{445CB970-B076-44CC-BD1C-73731B87FADB}"/>
                </a:ext>
              </a:extLst>
            </p:cNvPr>
            <p:cNvSpPr/>
            <p:nvPr/>
          </p:nvSpPr>
          <p:spPr>
            <a:xfrm rot="5400000">
              <a:off x="9902558" y="2520203"/>
              <a:ext cx="149384" cy="149384"/>
            </a:xfrm>
            <a:prstGeom prst="rightArrow">
              <a:avLst>
                <a:gd name="adj1" fmla="val 66700"/>
                <a:gd name="adj2" fmla="val 50000"/>
              </a:avLst>
            </a:prstGeom>
            <a:gradFill rotWithShape="0">
              <a:gsLst>
                <a:gs pos="0">
                  <a:srgbClr val="870000">
                    <a:hueOff val="0"/>
                    <a:satOff val="0"/>
                    <a:lumOff val="19607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19607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19607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9268D17-AF9F-4CD4-AB64-6029E024291A}"/>
                </a:ext>
              </a:extLst>
            </p:cNvPr>
            <p:cNvSpPr/>
            <p:nvPr/>
          </p:nvSpPr>
          <p:spPr>
            <a:xfrm>
              <a:off x="8270003" y="2744279"/>
              <a:ext cx="3414493" cy="853623"/>
            </a:xfrm>
            <a:custGeom>
              <a:avLst/>
              <a:gdLst>
                <a:gd name="connsiteX0" fmla="*/ 0 w 3414493"/>
                <a:gd name="connsiteY0" fmla="*/ 85362 h 853623"/>
                <a:gd name="connsiteX1" fmla="*/ 85362 w 3414493"/>
                <a:gd name="connsiteY1" fmla="*/ 0 h 853623"/>
                <a:gd name="connsiteX2" fmla="*/ 3329131 w 3414493"/>
                <a:gd name="connsiteY2" fmla="*/ 0 h 853623"/>
                <a:gd name="connsiteX3" fmla="*/ 3414493 w 3414493"/>
                <a:gd name="connsiteY3" fmla="*/ 85362 h 853623"/>
                <a:gd name="connsiteX4" fmla="*/ 3414493 w 3414493"/>
                <a:gd name="connsiteY4" fmla="*/ 768261 h 853623"/>
                <a:gd name="connsiteX5" fmla="*/ 3329131 w 3414493"/>
                <a:gd name="connsiteY5" fmla="*/ 853623 h 853623"/>
                <a:gd name="connsiteX6" fmla="*/ 85362 w 3414493"/>
                <a:gd name="connsiteY6" fmla="*/ 853623 h 853623"/>
                <a:gd name="connsiteX7" fmla="*/ 0 w 3414493"/>
                <a:gd name="connsiteY7" fmla="*/ 768261 h 853623"/>
                <a:gd name="connsiteX8" fmla="*/ 0 w 3414493"/>
                <a:gd name="connsiteY8" fmla="*/ 85362 h 8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853623">
                  <a:moveTo>
                    <a:pt x="0" y="85362"/>
                  </a:moveTo>
                  <a:cubicBezTo>
                    <a:pt x="0" y="38218"/>
                    <a:pt x="38218" y="0"/>
                    <a:pt x="85362" y="0"/>
                  </a:cubicBezTo>
                  <a:lnTo>
                    <a:pt x="3329131" y="0"/>
                  </a:lnTo>
                  <a:cubicBezTo>
                    <a:pt x="3376275" y="0"/>
                    <a:pt x="3414493" y="38218"/>
                    <a:pt x="3414493" y="85362"/>
                  </a:cubicBezTo>
                  <a:lnTo>
                    <a:pt x="3414493" y="768261"/>
                  </a:lnTo>
                  <a:cubicBezTo>
                    <a:pt x="3414493" y="815405"/>
                    <a:pt x="3376275" y="853623"/>
                    <a:pt x="3329131" y="853623"/>
                  </a:cubicBezTo>
                  <a:lnTo>
                    <a:pt x="85362" y="853623"/>
                  </a:lnTo>
                  <a:cubicBezTo>
                    <a:pt x="38218" y="853623"/>
                    <a:pt x="0" y="815405"/>
                    <a:pt x="0" y="768261"/>
                  </a:cubicBezTo>
                  <a:lnTo>
                    <a:pt x="0" y="85362"/>
                  </a:lnTo>
                  <a:close/>
                </a:path>
              </a:pathLst>
            </a:custGeom>
            <a:solidFill>
              <a:srgbClr val="870000">
                <a:tint val="40000"/>
                <a:alpha val="90000"/>
                <a:hueOff val="0"/>
                <a:satOff val="70250"/>
                <a:lumOff val="6141"/>
                <a:alphaOff val="0"/>
              </a:srgbClr>
            </a:solidFill>
            <a:ln w="6350" cap="flat" cmpd="sng" algn="ctr">
              <a:solidFill>
                <a:srgbClr val="870000">
                  <a:tint val="40000"/>
                  <a:alpha val="90000"/>
                  <a:hueOff val="0"/>
                  <a:satOff val="70250"/>
                  <a:lumOff val="6141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862" tIns="47862" rIns="47862" bIns="478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  <a:ea typeface="+mn-ea"/>
                  <a:cs typeface="+mn-cs"/>
                </a:rPr>
                <a:t>Kontrolldokument</a:t>
              </a:r>
              <a:endParaRPr lang="sv-SE" sz="1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Kors 33">
              <a:extLst>
                <a:ext uri="{FF2B5EF4-FFF2-40B4-BE49-F238E27FC236}">
                  <a16:creationId xmlns:a16="http://schemas.microsoft.com/office/drawing/2014/main" id="{86FDC6B6-8AD4-44E0-9066-063DF1B4237C}"/>
                </a:ext>
              </a:extLst>
            </p:cNvPr>
            <p:cNvSpPr/>
            <p:nvPr/>
          </p:nvSpPr>
          <p:spPr>
            <a:xfrm rot="5400000">
              <a:off x="9902558" y="3672594"/>
              <a:ext cx="149384" cy="149384"/>
            </a:xfrm>
            <a:prstGeom prst="plus">
              <a:avLst/>
            </a:prstGeom>
            <a:gradFill rotWithShape="0">
              <a:gsLst>
                <a:gs pos="0">
                  <a:srgbClr val="870000">
                    <a:hueOff val="0"/>
                    <a:satOff val="0"/>
                    <a:lumOff val="23529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870000">
                    <a:hueOff val="0"/>
                    <a:satOff val="0"/>
                    <a:lumOff val="23529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870000">
                    <a:hueOff val="0"/>
                    <a:satOff val="0"/>
                    <a:lumOff val="23529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FCABC40F-C107-4B6A-ABCD-108FAA3DAC00}"/>
                </a:ext>
              </a:extLst>
            </p:cNvPr>
            <p:cNvSpPr/>
            <p:nvPr/>
          </p:nvSpPr>
          <p:spPr>
            <a:xfrm>
              <a:off x="8270003" y="3896671"/>
              <a:ext cx="3414493" cy="853623"/>
            </a:xfrm>
            <a:custGeom>
              <a:avLst/>
              <a:gdLst>
                <a:gd name="connsiteX0" fmla="*/ 0 w 3414493"/>
                <a:gd name="connsiteY0" fmla="*/ 85362 h 853623"/>
                <a:gd name="connsiteX1" fmla="*/ 85362 w 3414493"/>
                <a:gd name="connsiteY1" fmla="*/ 0 h 853623"/>
                <a:gd name="connsiteX2" fmla="*/ 3329131 w 3414493"/>
                <a:gd name="connsiteY2" fmla="*/ 0 h 853623"/>
                <a:gd name="connsiteX3" fmla="*/ 3414493 w 3414493"/>
                <a:gd name="connsiteY3" fmla="*/ 85362 h 853623"/>
                <a:gd name="connsiteX4" fmla="*/ 3414493 w 3414493"/>
                <a:gd name="connsiteY4" fmla="*/ 768261 h 853623"/>
                <a:gd name="connsiteX5" fmla="*/ 3329131 w 3414493"/>
                <a:gd name="connsiteY5" fmla="*/ 853623 h 853623"/>
                <a:gd name="connsiteX6" fmla="*/ 85362 w 3414493"/>
                <a:gd name="connsiteY6" fmla="*/ 853623 h 853623"/>
                <a:gd name="connsiteX7" fmla="*/ 0 w 3414493"/>
                <a:gd name="connsiteY7" fmla="*/ 768261 h 853623"/>
                <a:gd name="connsiteX8" fmla="*/ 0 w 3414493"/>
                <a:gd name="connsiteY8" fmla="*/ 85362 h 85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4493" h="853623">
                  <a:moveTo>
                    <a:pt x="0" y="85362"/>
                  </a:moveTo>
                  <a:cubicBezTo>
                    <a:pt x="0" y="38218"/>
                    <a:pt x="38218" y="0"/>
                    <a:pt x="85362" y="0"/>
                  </a:cubicBezTo>
                  <a:lnTo>
                    <a:pt x="3329131" y="0"/>
                  </a:lnTo>
                  <a:cubicBezTo>
                    <a:pt x="3376275" y="0"/>
                    <a:pt x="3414493" y="38218"/>
                    <a:pt x="3414493" y="85362"/>
                  </a:cubicBezTo>
                  <a:lnTo>
                    <a:pt x="3414493" y="768261"/>
                  </a:lnTo>
                  <a:cubicBezTo>
                    <a:pt x="3414493" y="815405"/>
                    <a:pt x="3376275" y="853623"/>
                    <a:pt x="3329131" y="853623"/>
                  </a:cubicBezTo>
                  <a:lnTo>
                    <a:pt x="85362" y="853623"/>
                  </a:lnTo>
                  <a:cubicBezTo>
                    <a:pt x="38218" y="853623"/>
                    <a:pt x="0" y="815405"/>
                    <a:pt x="0" y="768261"/>
                  </a:cubicBezTo>
                  <a:lnTo>
                    <a:pt x="0" y="85362"/>
                  </a:lnTo>
                  <a:close/>
                </a:path>
              </a:pathLst>
            </a:custGeom>
            <a:solidFill>
              <a:srgbClr val="870000">
                <a:tint val="40000"/>
                <a:alpha val="90000"/>
                <a:hueOff val="0"/>
                <a:satOff val="84300"/>
                <a:lumOff val="7369"/>
                <a:alphaOff val="0"/>
              </a:srgbClr>
            </a:solidFill>
            <a:ln w="6350" cap="flat" cmpd="sng" algn="ctr">
              <a:solidFill>
                <a:srgbClr val="870000">
                  <a:tint val="40000"/>
                  <a:alpha val="90000"/>
                  <a:hueOff val="0"/>
                  <a:satOff val="84300"/>
                  <a:lumOff val="7369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862" tIns="47862" rIns="47862" bIns="478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/>
                  <a:ea typeface="+mn-ea"/>
                  <a:cs typeface="+mn-cs"/>
                </a:rPr>
                <a:t>Brist och rättningsdata</a:t>
              </a:r>
            </a:p>
          </p:txBody>
        </p:sp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E6097A50-911A-4964-BC92-C110316AF7F1}"/>
              </a:ext>
            </a:extLst>
          </p:cNvPr>
          <p:cNvSpPr txBox="1"/>
          <p:nvPr/>
        </p:nvSpPr>
        <p:spPr>
          <a:xfrm>
            <a:off x="872444" y="2778833"/>
            <a:ext cx="280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NVDB-Datavalideringar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656E3B3-429D-400F-AB53-368978D85BB5}"/>
              </a:ext>
            </a:extLst>
          </p:cNvPr>
          <p:cNvSpPr txBox="1"/>
          <p:nvPr/>
        </p:nvSpPr>
        <p:spPr>
          <a:xfrm>
            <a:off x="787722" y="4355407"/>
            <a:ext cx="280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solidFill>
                  <a:prstClr val="black"/>
                </a:solidFill>
                <a:latin typeface="Arial"/>
              </a:rPr>
              <a:t>FME</a:t>
            </a:r>
            <a:endParaRPr lang="sv-S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7443784-21C8-4BC9-9C7C-DBD966F5AB44}"/>
              </a:ext>
            </a:extLst>
          </p:cNvPr>
          <p:cNvSpPr txBox="1"/>
          <p:nvPr/>
        </p:nvSpPr>
        <p:spPr>
          <a:xfrm>
            <a:off x="636241" y="3117387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latin typeface="Arial"/>
              </a:rPr>
              <a:t>Funktionell vägklass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latin typeface="Arial"/>
              </a:rPr>
              <a:t>GCM-passage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latin typeface="Arial"/>
              </a:rPr>
              <a:t>Slitlager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latin typeface="Arial"/>
              </a:rPr>
              <a:t>Väghållare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1099853-AFB5-4B28-A89A-A194D11839BE}"/>
              </a:ext>
            </a:extLst>
          </p:cNvPr>
          <p:cNvSpPr txBox="1"/>
          <p:nvPr/>
        </p:nvSpPr>
        <p:spPr>
          <a:xfrm>
            <a:off x="641875" y="4636092"/>
            <a:ext cx="3261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</a:rPr>
              <a:t>Vägnätsgeometri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</a:rPr>
              <a:t>Bro och tunnel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</a:rPr>
              <a:t>Gatunamn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</a:rPr>
              <a:t>Höjdhinder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</a:rPr>
              <a:t>Korsning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</a:rPr>
              <a:t>Övrigt vägnamn</a:t>
            </a:r>
          </a:p>
        </p:txBody>
      </p:sp>
      <p:sp>
        <p:nvSpPr>
          <p:cNvPr id="16" name="Kors 15">
            <a:extLst>
              <a:ext uri="{FF2B5EF4-FFF2-40B4-BE49-F238E27FC236}">
                <a16:creationId xmlns:a16="http://schemas.microsoft.com/office/drawing/2014/main" id="{32D0549C-75AF-4BA8-88CA-CACF0C71EFA4}"/>
              </a:ext>
            </a:extLst>
          </p:cNvPr>
          <p:cNvSpPr/>
          <p:nvPr/>
        </p:nvSpPr>
        <p:spPr>
          <a:xfrm>
            <a:off x="4013865" y="1920240"/>
            <a:ext cx="249556" cy="243505"/>
          </a:xfrm>
          <a:prstGeom prst="plus">
            <a:avLst/>
          </a:prstGeom>
          <a:gradFill flip="none" rotWithShape="1">
            <a:gsLst>
              <a:gs pos="0">
                <a:srgbClr val="D70000">
                  <a:shade val="30000"/>
                  <a:satMod val="115000"/>
                </a:srgbClr>
              </a:gs>
              <a:gs pos="50000">
                <a:srgbClr val="D70000">
                  <a:shade val="67500"/>
                  <a:satMod val="115000"/>
                </a:srgbClr>
              </a:gs>
              <a:gs pos="100000">
                <a:srgbClr val="D7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D7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Lika med 16">
            <a:extLst>
              <a:ext uri="{FF2B5EF4-FFF2-40B4-BE49-F238E27FC236}">
                <a16:creationId xmlns:a16="http://schemas.microsoft.com/office/drawing/2014/main" id="{9E134F53-A2D6-428D-845C-FEAF130937B3}"/>
              </a:ext>
            </a:extLst>
          </p:cNvPr>
          <p:cNvSpPr/>
          <p:nvPr/>
        </p:nvSpPr>
        <p:spPr>
          <a:xfrm>
            <a:off x="7861966" y="1875514"/>
            <a:ext cx="318769" cy="363771"/>
          </a:xfrm>
          <a:prstGeom prst="mathEqual">
            <a:avLst/>
          </a:prstGeom>
          <a:gradFill flip="none" rotWithShape="1">
            <a:gsLst>
              <a:gs pos="0">
                <a:srgbClr val="D70000">
                  <a:shade val="30000"/>
                  <a:satMod val="115000"/>
                </a:srgbClr>
              </a:gs>
              <a:gs pos="50000">
                <a:srgbClr val="D70000">
                  <a:shade val="67500"/>
                  <a:satMod val="115000"/>
                </a:srgbClr>
              </a:gs>
              <a:gs pos="100000">
                <a:srgbClr val="D7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solidFill>
              <a:srgbClr val="D7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7ACB32D0-A4AC-4E03-901A-D3E48DFA2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58" y="800451"/>
            <a:ext cx="9733597" cy="624461"/>
          </a:xfrm>
        </p:spPr>
        <p:txBody>
          <a:bodyPr/>
          <a:lstStyle/>
          <a:p>
            <a:r>
              <a:rPr lang="sv-SE" dirty="0" err="1"/>
              <a:t>Förkontroll</a:t>
            </a:r>
            <a:endParaRPr lang="sv-SE" dirty="0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03FB1BC-D3A7-4C8C-B257-1A0378706EAD}"/>
              </a:ext>
            </a:extLst>
          </p:cNvPr>
          <p:cNvCxnSpPr/>
          <p:nvPr/>
        </p:nvCxnSpPr>
        <p:spPr>
          <a:xfrm>
            <a:off x="636241" y="3259667"/>
            <a:ext cx="137882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6B55EA3F-A4A5-4F99-A1EA-896AC7D8C231}"/>
              </a:ext>
            </a:extLst>
          </p:cNvPr>
          <p:cNvSpPr txBox="1"/>
          <p:nvPr/>
        </p:nvSpPr>
        <p:spPr>
          <a:xfrm>
            <a:off x="2055177" y="3119032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Gatutyp</a:t>
            </a:r>
            <a:endParaRPr lang="sv-SE" sz="1050" dirty="0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F22F264A-5048-4C83-8603-ED6740A42C4F}"/>
              </a:ext>
            </a:extLst>
          </p:cNvPr>
          <p:cNvCxnSpPr>
            <a:cxnSpLocks/>
          </p:cNvCxnSpPr>
          <p:nvPr/>
        </p:nvCxnSpPr>
        <p:spPr>
          <a:xfrm>
            <a:off x="484958" y="3412067"/>
            <a:ext cx="1612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28C56646-D8E3-4EEE-962E-17CE96FCA81B}"/>
              </a:ext>
            </a:extLst>
          </p:cNvPr>
          <p:cNvCxnSpPr>
            <a:cxnSpLocks/>
          </p:cNvCxnSpPr>
          <p:nvPr/>
        </p:nvCxnSpPr>
        <p:spPr>
          <a:xfrm>
            <a:off x="484958" y="5265320"/>
            <a:ext cx="1612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31C44195-F744-4E6F-8A0D-CFE47E03B5DD}"/>
              </a:ext>
            </a:extLst>
          </p:cNvPr>
          <p:cNvCxnSpPr>
            <a:cxnSpLocks/>
          </p:cNvCxnSpPr>
          <p:nvPr/>
        </p:nvCxnSpPr>
        <p:spPr>
          <a:xfrm>
            <a:off x="484958" y="5437864"/>
            <a:ext cx="1612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33A43BD2-87B7-4A1F-A47D-77CE60E3E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62" y="891861"/>
            <a:ext cx="5235517" cy="45936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GCM-passage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1B06E11-1AD3-4784-8717-C0A8AAD9B8FF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2025-12-11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z="1200" dirty="0" err="1">
                <a:solidFill>
                  <a:srgbClr val="E27F00"/>
                </a:solidFill>
                <a:latin typeface="Bell Gothic Light"/>
              </a:rPr>
              <a:t>Konfidentialitetsnivå</a:t>
            </a:r>
            <a:r>
              <a:rPr lang="sv-SE" sz="1200" dirty="0">
                <a:solidFill>
                  <a:srgbClr val="E27F00"/>
                </a:solidFill>
                <a:latin typeface="Bell Gothic Light"/>
              </a:rPr>
              <a:t>: 1 – Ej känsligt 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11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87F79AC-F55C-4129-B220-99A5388C4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63" y="891861"/>
            <a:ext cx="5235517" cy="4593600"/>
          </a:xfrm>
          <a:prstGeom prst="rect">
            <a:avLst/>
          </a:prstGeo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F51B6589-014B-4F8A-8751-BBBD4C569464}"/>
              </a:ext>
            </a:extLst>
          </p:cNvPr>
          <p:cNvCxnSpPr/>
          <p:nvPr/>
        </p:nvCxnSpPr>
        <p:spPr>
          <a:xfrm>
            <a:off x="6597785" y="1776400"/>
            <a:ext cx="0" cy="340659"/>
          </a:xfrm>
          <a:prstGeom prst="straightConnector1">
            <a:avLst/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F627F48B-5EB8-4AE8-8CAB-D5DCA571E3D0}"/>
              </a:ext>
            </a:extLst>
          </p:cNvPr>
          <p:cNvCxnSpPr>
            <a:cxnSpLocks/>
          </p:cNvCxnSpPr>
          <p:nvPr/>
        </p:nvCxnSpPr>
        <p:spPr>
          <a:xfrm flipH="1">
            <a:off x="5855915" y="1502062"/>
            <a:ext cx="60040" cy="355142"/>
          </a:xfrm>
          <a:prstGeom prst="straightConnector1">
            <a:avLst/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D2FE5954-5422-4071-A9B9-E5E9515B55AE}"/>
              </a:ext>
            </a:extLst>
          </p:cNvPr>
          <p:cNvSpPr txBox="1"/>
          <p:nvPr/>
        </p:nvSpPr>
        <p:spPr>
          <a:xfrm>
            <a:off x="762028" y="2072453"/>
            <a:ext cx="4827307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Bristkontroll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GCM-vägtyp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Platser där det saknas nät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10E5D95-5808-44D6-93AC-2A7D2CD6B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62" y="5569083"/>
            <a:ext cx="3735956" cy="5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F74E6C8-AEF4-4A20-9C74-00E9E545E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1" y="2190247"/>
            <a:ext cx="4300728" cy="3773424"/>
          </a:xfrm>
          <a:prstGeom prst="rect">
            <a:avLst/>
          </a:prstGeom>
        </p:spPr>
      </p:pic>
      <p:sp>
        <p:nvSpPr>
          <p:cNvPr id="8" name="Platshållare för datum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68CF9C3-2987-4771-BB1E-CDD0C9273A8F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2025-12-11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z="1200" dirty="0" err="1">
                <a:solidFill>
                  <a:srgbClr val="E27F00"/>
                </a:solidFill>
                <a:latin typeface="Bell Gothic Light"/>
              </a:rPr>
              <a:t>Konfidentialitetsnivå</a:t>
            </a:r>
            <a:r>
              <a:rPr lang="sv-SE" sz="1200" dirty="0">
                <a:solidFill>
                  <a:srgbClr val="E27F00"/>
                </a:solidFill>
                <a:latin typeface="Bell Gothic Light"/>
              </a:rPr>
              <a:t>: 1 – Ej känsligt 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12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50CF7502-8B09-427F-B7A5-3370A2807A11}"/>
              </a:ext>
            </a:extLst>
          </p:cNvPr>
          <p:cNvSpPr txBox="1">
            <a:spLocks/>
          </p:cNvSpPr>
          <p:nvPr/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 defTabSz="457138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dirty="0"/>
              <a:t>Korsning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7DF07817-1CAA-4EA4-83D2-E15644F49B55}"/>
              </a:ext>
            </a:extLst>
          </p:cNvPr>
          <p:cNvCxnSpPr>
            <a:cxnSpLocks/>
          </p:cNvCxnSpPr>
          <p:nvPr/>
        </p:nvCxnSpPr>
        <p:spPr>
          <a:xfrm flipH="1" flipV="1">
            <a:off x="2863780" y="4386105"/>
            <a:ext cx="322552" cy="152849"/>
          </a:xfrm>
          <a:prstGeom prst="straightConnector1">
            <a:avLst/>
          </a:prstGeom>
          <a:ln w="38100"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4BB9AA4B-E701-49B6-B25E-774CF36C77DA}"/>
              </a:ext>
            </a:extLst>
          </p:cNvPr>
          <p:cNvSpPr txBox="1"/>
          <p:nvPr/>
        </p:nvSpPr>
        <p:spPr>
          <a:xfrm>
            <a:off x="3186331" y="4487369"/>
            <a:ext cx="643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Brist</a:t>
            </a:r>
            <a:endParaRPr kumimoji="0" lang="sv-S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C908EFE-4FD6-4F13-A1EA-A24B9C634F37}"/>
              </a:ext>
            </a:extLst>
          </p:cNvPr>
          <p:cNvSpPr txBox="1"/>
          <p:nvPr/>
        </p:nvSpPr>
        <p:spPr>
          <a:xfrm>
            <a:off x="6238903" y="2447217"/>
            <a:ext cx="4827307" cy="208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Bristkontroll </a:t>
            </a:r>
          </a:p>
          <a:p>
            <a:pPr marL="742950" marR="0" lvl="1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Korsningar med minst 3 ben av </a:t>
            </a:r>
          </a:p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funktionell vägklass 0-5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Även se över funktionell vägklass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1A5833-5133-467C-99A1-A94EBA7E8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5206599"/>
            <a:ext cx="1349369" cy="7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A9FB86-7403-4FE9-80EA-B43471315A6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2025-12-11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z="1200" dirty="0" err="1">
                <a:solidFill>
                  <a:srgbClr val="E27F00"/>
                </a:solidFill>
                <a:latin typeface="Bell Gothic Light"/>
              </a:rPr>
              <a:t>Konfidentialitetsnivå</a:t>
            </a:r>
            <a:r>
              <a:rPr lang="sv-SE" sz="1200" dirty="0">
                <a:solidFill>
                  <a:srgbClr val="E27F00"/>
                </a:solidFill>
                <a:latin typeface="Bell Gothic Light"/>
              </a:rPr>
              <a:t>: 1 – Ej känsligt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13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3B656CE-9557-4808-B838-8012D930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</p:spPr>
        <p:txBody>
          <a:bodyPr/>
          <a:lstStyle/>
          <a:p>
            <a:r>
              <a:rPr lang="sv-SE" dirty="0"/>
              <a:t>Höjdhinder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47576FE-91F7-4C43-8CFF-C0CF2864E7B2}"/>
              </a:ext>
            </a:extLst>
          </p:cNvPr>
          <p:cNvSpPr txBox="1"/>
          <p:nvPr/>
        </p:nvSpPr>
        <p:spPr>
          <a:xfrm>
            <a:off x="892614" y="2328227"/>
            <a:ext cx="4827307" cy="221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  <a:latin typeface="Arial"/>
              </a:rPr>
              <a:t>Bristkontroll</a:t>
            </a:r>
          </a:p>
          <a:p>
            <a:pPr marL="742950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black"/>
                </a:solidFill>
                <a:latin typeface="Arial"/>
              </a:rPr>
              <a:t>4,5 meter på bilnät</a:t>
            </a:r>
          </a:p>
          <a:p>
            <a:pPr marL="742950" lvl="1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black"/>
                </a:solidFill>
                <a:latin typeface="Arial"/>
              </a:rPr>
              <a:t>2,6 meter på gång- och cykelnät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prstClr val="black"/>
                </a:solidFill>
                <a:latin typeface="Arial"/>
              </a:rPr>
              <a:t>Geometrin på vägnätet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4089299-34C3-4680-A578-D5198E7EA79E}"/>
              </a:ext>
            </a:extLst>
          </p:cNvPr>
          <p:cNvSpPr txBox="1"/>
          <p:nvPr/>
        </p:nvSpPr>
        <p:spPr>
          <a:xfrm>
            <a:off x="641620" y="4785296"/>
            <a:ext cx="3867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prstClr val="black"/>
                </a:solidFill>
                <a:latin typeface="Arial"/>
              </a:rPr>
              <a:t>Undantag? - Skickas </a:t>
            </a:r>
            <a:r>
              <a:rPr lang="sv-SE" sz="1200" dirty="0" err="1">
                <a:solidFill>
                  <a:prstClr val="black"/>
                </a:solidFill>
                <a:latin typeface="Arial"/>
              </a:rPr>
              <a:t>isåfall</a:t>
            </a:r>
            <a:r>
              <a:rPr lang="sv-SE" sz="1200" dirty="0">
                <a:solidFill>
                  <a:prstClr val="black"/>
                </a:solidFill>
                <a:latin typeface="Arial"/>
              </a:rPr>
              <a:t> gärna tillbaka de till oss!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F656E9C2-80DE-4158-B6AC-917079B29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69" y="1678719"/>
            <a:ext cx="4704033" cy="4127281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F17A29F9-D12F-4BE5-ACBB-AEA68B14D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39" y="4872588"/>
            <a:ext cx="1443164" cy="93341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2DBC5F4-3428-4D84-8A4D-D751C7CD3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69" y="1676800"/>
            <a:ext cx="4706221" cy="41292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00A1282B-B818-4EA3-9120-2FBA0F35E0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69" y="1676800"/>
            <a:ext cx="4706221" cy="41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A9FB86-7403-4FE9-80EA-B43471315A6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2025-12-11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v-SE" sz="1200" dirty="0" err="1">
                <a:solidFill>
                  <a:srgbClr val="E27F00"/>
                </a:solidFill>
                <a:latin typeface="Bell Gothic Light"/>
              </a:rPr>
              <a:t>Konfidentialitetsnivå</a:t>
            </a:r>
            <a:r>
              <a:rPr lang="sv-SE" sz="1200" dirty="0">
                <a:solidFill>
                  <a:srgbClr val="E27F00"/>
                </a:solidFill>
                <a:latin typeface="Bell Gothic Light"/>
              </a:rPr>
              <a:t>: 1 – Ej känsligt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14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3B656CE-9557-4808-B838-8012D930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</p:spPr>
        <p:txBody>
          <a:bodyPr/>
          <a:lstStyle/>
          <a:p>
            <a:r>
              <a:rPr lang="sv-SE" dirty="0"/>
              <a:t>Data för Blåljusnavigering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B61120F-C45A-4158-AC54-8C1FD8159699}"/>
              </a:ext>
            </a:extLst>
          </p:cNvPr>
          <p:cNvSpPr txBox="1"/>
          <p:nvPr/>
        </p:nvSpPr>
        <p:spPr>
          <a:xfrm>
            <a:off x="853122" y="2151273"/>
            <a:ext cx="8519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Dataprodukten är utformad för navigering av räddningsfordon och innehåller egenskaper och regler för vägen som bedöms viktiga för att navigera rätt. </a:t>
            </a:r>
          </a:p>
          <a:p>
            <a:endParaRPr lang="sv-SE" dirty="0"/>
          </a:p>
          <a:p>
            <a:r>
              <a:rPr lang="sv-SE" sz="1600" dirty="0"/>
              <a:t>Exempel på dataprodukter som ingår: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Bro och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Farthinder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Höjdhinder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Väghinder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Används exempelvis av </a:t>
            </a:r>
            <a:r>
              <a:rPr lang="sv-SE" dirty="0" err="1"/>
              <a:t>SOS-Alarm</a:t>
            </a:r>
            <a:r>
              <a:rPr lang="sv-SE" dirty="0"/>
              <a:t> larmcentral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100E5A2-4036-4E2A-BFDD-D9C86CDA2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2" y="3025663"/>
            <a:ext cx="4500035" cy="30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4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DDD64F1-B92E-4A08-B402-21B746A89E3E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December 2025</a:t>
            </a:r>
          </a:p>
          <a:p>
            <a:r>
              <a:rPr lang="sv-SE" sz="800" dirty="0" err="1"/>
              <a:t>Konfidentialitetsnivå</a:t>
            </a:r>
            <a:r>
              <a:rPr lang="sv-SE" sz="800" dirty="0"/>
              <a:t>: 1 – Ej känsligt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E42E3EC7-D761-422A-A36D-D8FF837A73C1}"/>
              </a:ext>
            </a:extLst>
          </p:cNvPr>
          <p:cNvSpPr txBox="1">
            <a:spLocks/>
          </p:cNvSpPr>
          <p:nvPr/>
        </p:nvSpPr>
        <p:spPr>
          <a:xfrm>
            <a:off x="1085725" y="2521797"/>
            <a:ext cx="9351211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Första steg - Intresseanmälan och checklistan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Anmälan till Blåljuskollen görs till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ajourhallning-bal@lm.se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Förkontroll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NVDB – Kan beställas i syfte att förbereda sig inför en anmälan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1AEDE2B-FAD5-44C2-9FB3-A2E9A5706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</p:spPr>
        <p:txBody>
          <a:bodyPr/>
          <a:lstStyle/>
          <a:p>
            <a:r>
              <a:rPr lang="sv-SE" dirty="0"/>
              <a:t>Sammanfattning</a:t>
            </a:r>
          </a:p>
        </p:txBody>
      </p:sp>
    </p:spTree>
    <p:extLst>
      <p:ext uri="{BB962C8B-B14F-4D97-AF65-F5344CB8AC3E}">
        <p14:creationId xmlns:p14="http://schemas.microsoft.com/office/powerpoint/2010/main" val="17589405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>
                <a:latin typeface="Arial" panose="020B0604020202020204" pitchFamily="34" charset="0"/>
                <a:cs typeface="Arial" panose="020B0604020202020204" pitchFamily="34" charset="0"/>
              </a:rPr>
              <a:t>Frågor??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3"/>
              </a:rPr>
              <a:t>indatastod@trafikverket.se</a:t>
            </a:r>
            <a:endParaRPr lang="sv-SE" sz="2400" dirty="0"/>
          </a:p>
          <a:p>
            <a:endParaRPr lang="sv-SE" sz="2400" dirty="0"/>
          </a:p>
          <a:p>
            <a:r>
              <a:rPr kumimoji="0" lang="sv-SE" alt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ajourhallning-bal@lm.se</a:t>
            </a:r>
            <a:r>
              <a:rPr kumimoji="0" lang="sv-SE" alt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DDD64F1-B92E-4A08-B402-21B746A89E3E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December 2025</a:t>
            </a:r>
          </a:p>
          <a:p>
            <a:r>
              <a:rPr lang="sv-SE" sz="800" dirty="0" err="1"/>
              <a:t>Konfidentialitetsnivå</a:t>
            </a:r>
            <a:r>
              <a:rPr lang="sv-SE" sz="800" dirty="0"/>
              <a:t>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5" y="2521797"/>
            <a:ext cx="9351211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Lantmäteriet</a:t>
            </a: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Lantmäteriet informerar om Blåljuskollen – Från anmälan till godkännande.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(Beatrice Hagel, Lantmäteriet)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NVDB:s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kontroller</a:t>
            </a: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Trafikverket informerar om de kontroller som görs på NVDB-data i Blåljuskollen.</a:t>
            </a: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(Caroline Morin, Trafikverket)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Frågor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886220" y="860178"/>
            <a:ext cx="9733597" cy="615095"/>
          </a:xfrm>
        </p:spPr>
        <p:txBody>
          <a:bodyPr>
            <a:noAutofit/>
          </a:bodyPr>
          <a:lstStyle/>
          <a:p>
            <a:pPr algn="l"/>
            <a:r>
              <a:rPr lang="sv-SE" sz="3600" dirty="0" err="1">
                <a:latin typeface="Arial" panose="020B0604020202020204" pitchFamily="34" charset="0"/>
                <a:cs typeface="Arial" panose="020B0604020202020204" pitchFamily="34" charset="0"/>
              </a:rPr>
              <a:t>Webbinarie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 december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77164" y="1729267"/>
            <a:ext cx="9554335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dirty="0"/>
              <a:t>Agenda – </a:t>
            </a:r>
            <a:r>
              <a:rPr lang="sv-SE" sz="2000" dirty="0"/>
              <a:t>Blåljuskollen - Kvalitetssäkrade kommundata för blåljusaktörer</a:t>
            </a:r>
            <a:endParaRPr lang="sv-SE" sz="28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0BBDC91-2705-40DB-B7F3-0D9C9B54381F}"/>
              </a:ext>
            </a:extLst>
          </p:cNvPr>
          <p:cNvSpPr txBox="1"/>
          <p:nvPr/>
        </p:nvSpPr>
        <p:spPr>
          <a:xfrm>
            <a:off x="8569889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965FA93-771F-44C0-ACBD-19526A483631}"/>
              </a:ext>
            </a:extLst>
          </p:cNvPr>
          <p:cNvSpPr txBox="1"/>
          <p:nvPr/>
        </p:nvSpPr>
        <p:spPr>
          <a:xfrm>
            <a:off x="0" y="6380282"/>
            <a:ext cx="37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December 2025</a:t>
            </a:r>
          </a:p>
          <a:p>
            <a:r>
              <a:rPr lang="sv-SE" sz="800" dirty="0" err="1"/>
              <a:t>Konfidentialitetsnivå</a:t>
            </a:r>
            <a:r>
              <a:rPr lang="sv-SE" sz="800" dirty="0"/>
              <a:t>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9">
            <a:extLst>
              <a:ext uri="{FF2B5EF4-FFF2-40B4-BE49-F238E27FC236}">
                <a16:creationId xmlns:a16="http://schemas.microsoft.com/office/drawing/2014/main" id="{F16BB39B-2CE1-448C-8768-8A2D007D5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Nvdb webbinarium 2025-12-09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716652-90DD-404E-9D2D-1FA6587B1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87" y="1159253"/>
            <a:ext cx="1847787" cy="1847787"/>
          </a:xfrm>
          <a:prstGeom prst="rect">
            <a:avLst/>
          </a:prstGeom>
        </p:spPr>
      </p:pic>
      <p:pic>
        <p:nvPicPr>
          <p:cNvPr id="6" name="Bildobjekt 5" descr="Lantmäteriets logotyp">
            <a:extLst>
              <a:ext uri="{FF2B5EF4-FFF2-40B4-BE49-F238E27FC236}">
                <a16:creationId xmlns:a16="http://schemas.microsoft.com/office/drawing/2014/main" id="{5C456099-6058-48D0-85F3-E79936929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77" y="5916382"/>
            <a:ext cx="2448569" cy="375447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412031B-B9E4-1B35-E4FB-DD6B6495C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377" dirty="0"/>
              <a:t>Blåljuskollen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F6E8581-DC8E-495D-A53E-8EB81DCDB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496" y="5817401"/>
            <a:ext cx="1266992" cy="6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ljus&#10;&#10;Automatiskt genererad beskrivning">
            <a:extLst>
              <a:ext uri="{FF2B5EF4-FFF2-40B4-BE49-F238E27FC236}">
                <a16:creationId xmlns:a16="http://schemas.microsoft.com/office/drawing/2014/main" id="{26550504-B3AF-FF80-D021-0CE65FA9C4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8"/>
          <a:stretch/>
        </p:blipFill>
        <p:spPr>
          <a:xfrm>
            <a:off x="5115116" y="174760"/>
            <a:ext cx="6836568" cy="653768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6696758-70A2-44DC-A260-1827B2EDC75D}"/>
              </a:ext>
            </a:extLst>
          </p:cNvPr>
          <p:cNvSpPr/>
          <p:nvPr/>
        </p:nvSpPr>
        <p:spPr>
          <a:xfrm>
            <a:off x="175229" y="174760"/>
            <a:ext cx="5774190" cy="656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554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790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9D9D962-F872-4A3D-988A-5C8563D0A421}"/>
              </a:ext>
            </a:extLst>
          </p:cNvPr>
          <p:cNvSpPr/>
          <p:nvPr/>
        </p:nvSpPr>
        <p:spPr>
          <a:xfrm>
            <a:off x="3560115" y="18306"/>
            <a:ext cx="4846434" cy="15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554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79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A6D9113-26D3-4A93-BCE6-FDCE01ABAB50}"/>
              </a:ext>
            </a:extLst>
          </p:cNvPr>
          <p:cNvSpPr/>
          <p:nvPr/>
        </p:nvSpPr>
        <p:spPr>
          <a:xfrm>
            <a:off x="165652" y="6712446"/>
            <a:ext cx="4846434" cy="127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554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79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FC68FE2-0DAC-4FF8-8999-6FDFEAA6FDAE}"/>
              </a:ext>
            </a:extLst>
          </p:cNvPr>
          <p:cNvSpPr txBox="1"/>
          <p:nvPr/>
        </p:nvSpPr>
        <p:spPr>
          <a:xfrm>
            <a:off x="508703" y="2550721"/>
            <a:ext cx="5107239" cy="11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95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7162" dirty="0">
                <a:solidFill>
                  <a:prstClr val="black"/>
                </a:solidFill>
                <a:latin typeface="Gill Sans MT" panose="020B0502020104020203" pitchFamily="34" charset="0"/>
                <a:ea typeface="Roboto Light" panose="02000000000000000000" pitchFamily="2" charset="0"/>
              </a:rPr>
              <a:t>Blåljuskollen</a:t>
            </a:r>
            <a:endParaRPr lang="sv-SE" sz="3979" dirty="0">
              <a:solidFill>
                <a:prstClr val="black"/>
              </a:solidFill>
              <a:latin typeface="Gill Sans MT" panose="020B0502020104020203" pitchFamily="34" charset="0"/>
              <a:ea typeface="Roboto Light" panose="02000000000000000000" pitchFamily="2" charset="0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FBBFAD32-4DEB-45FA-B9A2-9310AE62FC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349"/>
          <a:stretch/>
        </p:blipFill>
        <p:spPr>
          <a:xfrm>
            <a:off x="5232961" y="6023598"/>
            <a:ext cx="583904" cy="561991"/>
          </a:xfrm>
          <a:prstGeom prst="rect">
            <a:avLst/>
          </a:prstGeom>
          <a:effectLst/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78251C93-D9E9-4FAD-8B83-B4D8F075F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439" y="6195488"/>
            <a:ext cx="583904" cy="291952"/>
          </a:xfrm>
          <a:prstGeom prst="rect">
            <a:avLst/>
          </a:prstGeom>
        </p:spPr>
      </p:pic>
      <p:pic>
        <p:nvPicPr>
          <p:cNvPr id="24" name="Bildobjekt 23" descr="En bild som visar Rektangel&#10;&#10;Automatiskt genererad beskrivning">
            <a:extLst>
              <a:ext uri="{FF2B5EF4-FFF2-40B4-BE49-F238E27FC236}">
                <a16:creationId xmlns:a16="http://schemas.microsoft.com/office/drawing/2014/main" id="{4743F8AD-2F85-493E-BBCA-5BA6E8A05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43" y="6270374"/>
            <a:ext cx="872870" cy="1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39D064-76E3-AFC5-1E47-8FE94C01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Blåljuskollen – så går det till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53A4B58-DAB4-BFC7-361B-FD12EE208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313" y="6183198"/>
            <a:ext cx="583904" cy="291952"/>
          </a:xfrm>
          <a:prstGeom prst="rect">
            <a:avLst/>
          </a:prstGeom>
        </p:spPr>
      </p:pic>
      <p:pic>
        <p:nvPicPr>
          <p:cNvPr id="6" name="Bildobjekt 5" descr="En bild som visar Rektangel&#10;&#10;Automatiskt genererad beskrivning">
            <a:extLst>
              <a:ext uri="{FF2B5EF4-FFF2-40B4-BE49-F238E27FC236}">
                <a16:creationId xmlns:a16="http://schemas.microsoft.com/office/drawing/2014/main" id="{65A912F9-780D-4479-FE14-F59D37828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16" y="6331828"/>
            <a:ext cx="872870" cy="133773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53CB7E1-4EC2-FF00-2554-A49BF27AA1F7}"/>
              </a:ext>
            </a:extLst>
          </p:cNvPr>
          <p:cNvGraphicFramePr/>
          <p:nvPr/>
        </p:nvGraphicFramePr>
        <p:xfrm>
          <a:off x="741941" y="1528691"/>
          <a:ext cx="9979328" cy="434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057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6C409-20AD-4E98-8F60-FD05B2EF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Blåljuskollen - Nya checklistan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0F5647-E662-1270-5027-232C3A38F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91" y="1360230"/>
            <a:ext cx="9068027" cy="487986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66E6ADA-F0A1-79DD-AE53-C2EAFC40E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394" y="6352975"/>
            <a:ext cx="583904" cy="291952"/>
          </a:xfrm>
          <a:prstGeom prst="rect">
            <a:avLst/>
          </a:prstGeom>
        </p:spPr>
      </p:pic>
      <p:pic>
        <p:nvPicPr>
          <p:cNvPr id="4" name="Bildobjekt 3" descr="En bild som visar Rektangel&#10;&#10;Automatiskt genererad beskrivning">
            <a:extLst>
              <a:ext uri="{FF2B5EF4-FFF2-40B4-BE49-F238E27FC236}">
                <a16:creationId xmlns:a16="http://schemas.microsoft.com/office/drawing/2014/main" id="{20E5BABD-D653-0663-0579-D818AF110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86" y="6489478"/>
            <a:ext cx="872870" cy="1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39D064-76E3-AFC5-1E47-8FE94C01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Blåljuskollen - kontroller</a:t>
            </a:r>
          </a:p>
        </p:txBody>
      </p:sp>
      <p:pic>
        <p:nvPicPr>
          <p:cNvPr id="6" name="Bildobjekt 5" descr="En bild som visar Rektangel&#10;&#10;Automatiskt genererad beskrivning">
            <a:extLst>
              <a:ext uri="{FF2B5EF4-FFF2-40B4-BE49-F238E27FC236}">
                <a16:creationId xmlns:a16="http://schemas.microsoft.com/office/drawing/2014/main" id="{FA15849C-EBEA-F8E3-3F10-A6E19D323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85" y="6489148"/>
            <a:ext cx="872870" cy="133773"/>
          </a:xfrm>
          <a:prstGeom prst="rect">
            <a:avLst/>
          </a:prstGeom>
        </p:spPr>
      </p:pic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E05C1D63-F2E6-D4A8-FBDE-DF6469BA3F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094" y="1427486"/>
          <a:ext cx="10869396" cy="487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696">
                  <a:extLst>
                    <a:ext uri="{9D8B030D-6E8A-4147-A177-3AD203B41FA5}">
                      <a16:colId xmlns:a16="http://schemas.microsoft.com/office/drawing/2014/main" val="1969961141"/>
                    </a:ext>
                  </a:extLst>
                </a:gridCol>
                <a:gridCol w="1399575">
                  <a:extLst>
                    <a:ext uri="{9D8B030D-6E8A-4147-A177-3AD203B41FA5}">
                      <a16:colId xmlns:a16="http://schemas.microsoft.com/office/drawing/2014/main" val="2055398155"/>
                    </a:ext>
                  </a:extLst>
                </a:gridCol>
                <a:gridCol w="1984851">
                  <a:extLst>
                    <a:ext uri="{9D8B030D-6E8A-4147-A177-3AD203B41FA5}">
                      <a16:colId xmlns:a16="http://schemas.microsoft.com/office/drawing/2014/main" val="3618181302"/>
                    </a:ext>
                  </a:extLst>
                </a:gridCol>
                <a:gridCol w="2079693">
                  <a:extLst>
                    <a:ext uri="{9D8B030D-6E8A-4147-A177-3AD203B41FA5}">
                      <a16:colId xmlns:a16="http://schemas.microsoft.com/office/drawing/2014/main" val="3820580416"/>
                    </a:ext>
                  </a:extLst>
                </a:gridCol>
                <a:gridCol w="1754373">
                  <a:extLst>
                    <a:ext uri="{9D8B030D-6E8A-4147-A177-3AD203B41FA5}">
                      <a16:colId xmlns:a16="http://schemas.microsoft.com/office/drawing/2014/main" val="4238446144"/>
                    </a:ext>
                  </a:extLst>
                </a:gridCol>
                <a:gridCol w="2334208">
                  <a:extLst>
                    <a:ext uri="{9D8B030D-6E8A-4147-A177-3AD203B41FA5}">
                      <a16:colId xmlns:a16="http://schemas.microsoft.com/office/drawing/2014/main" val="2997150456"/>
                    </a:ext>
                  </a:extLst>
                </a:gridCol>
              </a:tblGrid>
              <a:tr h="2254460"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Adresser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Brister Lina/Tjänsterna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Bostad/Industri/</a:t>
                      </a:r>
                      <a:b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samhällsfunktion/</a:t>
                      </a:r>
                    </a:p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verksamhet som saknar adress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0" dirty="0" err="1">
                          <a:solidFill>
                            <a:schemeClr val="tx1"/>
                          </a:solidFill>
                        </a:rPr>
                        <a:t>Punktläge</a:t>
                      </a:r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 saknar unikt läge/ </a:t>
                      </a:r>
                      <a:r>
                        <a:rPr lang="sv-SE" sz="1800" b="0" dirty="0" err="1">
                          <a:solidFill>
                            <a:schemeClr val="tx1"/>
                          </a:solidFill>
                        </a:rPr>
                        <a:t>Punktläge</a:t>
                      </a:r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 ungefärligt lägesbestämd/ Punktläge ingång saknar unikt läge</a:t>
                      </a:r>
                    </a:p>
                    <a:p>
                      <a:endParaRPr lang="sv-SE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Adresspunkt i annan byggnad/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Adresspunkt i annan fastighet 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Flerfamiljshus som saknar lägenheter/ Småhus med flera lägenheter som saknar lägenheter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12877"/>
                  </a:ext>
                </a:extLst>
              </a:tr>
              <a:tr h="1435893"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Byggnader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Leveranser/uppdateringar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Maskinella kontroller av nyskapade/ändrade byggnader och schabloner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Maskinella kontroller av inskickade leveranser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88105"/>
                  </a:ext>
                </a:extLst>
              </a:tr>
              <a:tr h="1163038"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Topografi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Leveranser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Manuell kontroll av inskickade leveranser och intervall</a:t>
                      </a: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107423" marR="107423" marT="71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1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79D9D962-F872-4A3D-988A-5C8563D0A421}"/>
              </a:ext>
            </a:extLst>
          </p:cNvPr>
          <p:cNvSpPr/>
          <p:nvPr/>
        </p:nvSpPr>
        <p:spPr>
          <a:xfrm>
            <a:off x="3560115" y="18306"/>
            <a:ext cx="4846434" cy="15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554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79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A6D9113-26D3-4A93-BCE6-FDCE01ABAB50}"/>
              </a:ext>
            </a:extLst>
          </p:cNvPr>
          <p:cNvSpPr/>
          <p:nvPr/>
        </p:nvSpPr>
        <p:spPr>
          <a:xfrm>
            <a:off x="165652" y="6712446"/>
            <a:ext cx="4846434" cy="127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554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79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78251C93-D9E9-4FAD-8B83-B4D8F075F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461" y="6146325"/>
            <a:ext cx="583904" cy="291952"/>
          </a:xfrm>
          <a:prstGeom prst="rect">
            <a:avLst/>
          </a:prstGeom>
        </p:spPr>
      </p:pic>
      <p:pic>
        <p:nvPicPr>
          <p:cNvPr id="24" name="Bildobjekt 23" descr="En bild som visar Rektangel&#10;&#10;Automatiskt genererad beskrivning">
            <a:extLst>
              <a:ext uri="{FF2B5EF4-FFF2-40B4-BE49-F238E27FC236}">
                <a16:creationId xmlns:a16="http://schemas.microsoft.com/office/drawing/2014/main" id="{4743F8AD-2F85-493E-BBCA-5BA6E8A05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74" y="6319537"/>
            <a:ext cx="872870" cy="1337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1305400-AEFB-5B12-A5FA-75470FF0506B}"/>
              </a:ext>
            </a:extLst>
          </p:cNvPr>
          <p:cNvSpPr txBox="1">
            <a:spLocks/>
          </p:cNvSpPr>
          <p:nvPr/>
        </p:nvSpPr>
        <p:spPr>
          <a:xfrm>
            <a:off x="609299" y="737652"/>
            <a:ext cx="10459462" cy="5464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6565" dirty="0">
              <a:highlight>
                <a:srgbClr val="FFFF00"/>
              </a:highlight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EDDE38BB-DCD5-A22D-25F7-740CEE861A06}"/>
              </a:ext>
            </a:extLst>
          </p:cNvPr>
          <p:cNvSpPr txBox="1">
            <a:spLocks/>
          </p:cNvSpPr>
          <p:nvPr/>
        </p:nvSpPr>
        <p:spPr>
          <a:xfrm>
            <a:off x="480349" y="603771"/>
            <a:ext cx="10459462" cy="5619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382" dirty="0"/>
              <a:t>Blåljuskollen – länkar &amp; kontakt</a:t>
            </a:r>
            <a:endParaRPr lang="sv-SE" sz="3382" dirty="0">
              <a:highlight>
                <a:srgbClr val="FFFF00"/>
              </a:highlight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43D5928-4EEB-0BD0-A947-3A88E46AB632}"/>
              </a:ext>
            </a:extLst>
          </p:cNvPr>
          <p:cNvSpPr txBox="1"/>
          <p:nvPr/>
        </p:nvSpPr>
        <p:spPr>
          <a:xfrm>
            <a:off x="478770" y="1592430"/>
            <a:ext cx="10231096" cy="43780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2387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https://www.lantmateriet.se/sv/geodata/krisberedskap-och-blaljus/blaljuskollen/</a:t>
            </a:r>
            <a:endParaRPr lang="sv-SE" sz="2387" dirty="0">
              <a:solidFill>
                <a:srgbClr val="0070C0"/>
              </a:solidFill>
            </a:endParaRPr>
          </a:p>
          <a:p>
            <a:pPr algn="l"/>
            <a:endParaRPr lang="sv-SE" sz="2387" dirty="0">
              <a:solidFill>
                <a:srgbClr val="0070C0"/>
              </a:solidFill>
            </a:endParaRPr>
          </a:p>
          <a:p>
            <a:r>
              <a:rPr lang="sv-SE" sz="2387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https://krisberedskapskartor.msb.se/</a:t>
            </a:r>
            <a:r>
              <a:rPr lang="sv-SE" sz="2387" dirty="0">
                <a:solidFill>
                  <a:srgbClr val="0070C0"/>
                </a:solidFill>
              </a:rPr>
              <a:t> </a:t>
            </a:r>
          </a:p>
          <a:p>
            <a:pPr algn="l"/>
            <a:endParaRPr lang="sv-SE" sz="2387" dirty="0">
              <a:solidFill>
                <a:srgbClr val="0070C0"/>
              </a:solidFill>
            </a:endParaRPr>
          </a:p>
          <a:p>
            <a:pPr algn="l"/>
            <a:r>
              <a:rPr lang="sv-SE" sz="2387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https://www.lantmateriet.se/sv/om-lantmateriet/Samverkan-med-andra/</a:t>
            </a:r>
            <a:br>
              <a:rPr lang="sv-SE" sz="2387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sv-SE" sz="2387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Kommunsamverkan/</a:t>
            </a:r>
            <a:r>
              <a:rPr lang="sv-SE" sz="2387" dirty="0" err="1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Byggnad-Adress-Lagenhet-och-Topografi</a:t>
            </a:r>
            <a:r>
              <a:rPr lang="sv-SE" sz="2387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sv-SE" sz="2387" dirty="0" err="1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Handbocker</a:t>
            </a:r>
            <a:r>
              <a:rPr lang="sv-SE" sz="2387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sv-SE" sz="2387" dirty="0">
              <a:solidFill>
                <a:srgbClr val="0070C0"/>
              </a:solidFill>
            </a:endParaRPr>
          </a:p>
          <a:p>
            <a:pPr algn="l"/>
            <a:endParaRPr lang="sv-SE" sz="2387" dirty="0">
              <a:solidFill>
                <a:srgbClr val="0070C0"/>
              </a:solidFill>
            </a:endParaRPr>
          </a:p>
          <a:p>
            <a:pPr algn="l"/>
            <a:r>
              <a:rPr lang="sv-SE" sz="2387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https://www.lantmateriet.se/sv/kartor/vara-karttjanster/Fel-i-karta/</a:t>
            </a:r>
            <a:r>
              <a:rPr lang="sv-SE" sz="2387" dirty="0">
                <a:solidFill>
                  <a:srgbClr val="0070C0"/>
                </a:solidFill>
              </a:rPr>
              <a:t> </a:t>
            </a:r>
          </a:p>
          <a:p>
            <a:pPr algn="l"/>
            <a:endParaRPr lang="sv-SE" sz="2387" dirty="0">
              <a:solidFill>
                <a:srgbClr val="0070C0"/>
              </a:solidFill>
            </a:endParaRPr>
          </a:p>
          <a:p>
            <a:pPr algn="l"/>
            <a:r>
              <a:rPr lang="sv-SE" sz="2387" dirty="0"/>
              <a:t>Kontaktuppgifter</a:t>
            </a:r>
          </a:p>
          <a:p>
            <a:r>
              <a:rPr lang="sv-SE" sz="2387" dirty="0"/>
              <a:t>Lantmäteriet  </a:t>
            </a:r>
            <a:r>
              <a:rPr lang="sv-SE" sz="2387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Ajourhallning-bal@lm.se</a:t>
            </a:r>
            <a:r>
              <a:rPr lang="sv-SE" sz="2387" dirty="0">
                <a:solidFill>
                  <a:srgbClr val="0070C0"/>
                </a:solidFill>
              </a:rPr>
              <a:t> </a:t>
            </a:r>
          </a:p>
          <a:p>
            <a:r>
              <a:rPr lang="sv-SE" sz="2387" dirty="0"/>
              <a:t>Trafikverket </a:t>
            </a:r>
            <a:r>
              <a:rPr lang="sv-SE" sz="2387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Indatastod@trafikverket.se</a:t>
            </a:r>
            <a:r>
              <a:rPr lang="sv-SE" sz="2387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6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Blåljuskollen – </a:t>
            </a:r>
            <a:r>
              <a:rPr lang="sv-SE" dirty="0" err="1"/>
              <a:t>NVDB:s</a:t>
            </a:r>
            <a:r>
              <a:rPr lang="sv-SE" dirty="0"/>
              <a:t> kontroller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Caroline Morin</a:t>
            </a:r>
          </a:p>
        </p:txBody>
      </p:sp>
    </p:spTree>
    <p:extLst>
      <p:ext uri="{BB962C8B-B14F-4D97-AF65-F5344CB8AC3E}">
        <p14:creationId xmlns:p14="http://schemas.microsoft.com/office/powerpoint/2010/main" val="3930235630"/>
      </p:ext>
    </p:extLst>
  </p:cSld>
  <p:clrMapOvr>
    <a:masterClrMapping/>
  </p:clrMapOvr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LANTMÄTERIET">
  <a:themeElements>
    <a:clrScheme name="Lantmäteriet">
      <a:dk1>
        <a:sysClr val="windowText" lastClr="000000"/>
      </a:dk1>
      <a:lt1>
        <a:sysClr val="window" lastClr="FFFFFF"/>
      </a:lt1>
      <a:dk2>
        <a:srgbClr val="000000"/>
      </a:dk2>
      <a:lt2>
        <a:srgbClr val="E40427"/>
      </a:lt2>
      <a:accent1>
        <a:srgbClr val="7AB800"/>
      </a:accent1>
      <a:accent2>
        <a:srgbClr val="2D7CAD"/>
      </a:accent2>
      <a:accent3>
        <a:srgbClr val="8455A1"/>
      </a:accent3>
      <a:accent4>
        <a:srgbClr val="EF8604"/>
      </a:accent4>
      <a:accent5>
        <a:srgbClr val="000000"/>
      </a:accent5>
      <a:accent6>
        <a:srgbClr val="000000"/>
      </a:accent6>
      <a:hlink>
        <a:srgbClr val="AEABAB"/>
      </a:hlink>
      <a:folHlink>
        <a:srgbClr val="AEABAB"/>
      </a:folHlink>
    </a:clrScheme>
    <a:fontScheme name="Lantmäter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tmäteriet-mall-2025.pptx" id="{5F2BE519-A223-4F5F-81D9-31639A0E1DDE}" vid="{F40EF680-2541-457C-912E-B75C9AD2026D}"/>
    </a:ext>
  </a:extLst>
</a:theme>
</file>

<file path=ppt/theme/theme6.xml><?xml version="1.0" encoding="utf-8"?>
<a:theme xmlns:a="http://schemas.openxmlformats.org/drawingml/2006/main" name="1_LANTMÄTERIET">
  <a:themeElements>
    <a:clrScheme name="Lantmäteriet">
      <a:dk1>
        <a:sysClr val="windowText" lastClr="000000"/>
      </a:dk1>
      <a:lt1>
        <a:sysClr val="window" lastClr="FFFFFF"/>
      </a:lt1>
      <a:dk2>
        <a:srgbClr val="000000"/>
      </a:dk2>
      <a:lt2>
        <a:srgbClr val="E40427"/>
      </a:lt2>
      <a:accent1>
        <a:srgbClr val="7AB800"/>
      </a:accent1>
      <a:accent2>
        <a:srgbClr val="2D7CAD"/>
      </a:accent2>
      <a:accent3>
        <a:srgbClr val="8455A1"/>
      </a:accent3>
      <a:accent4>
        <a:srgbClr val="EF8604"/>
      </a:accent4>
      <a:accent5>
        <a:srgbClr val="000000"/>
      </a:accent5>
      <a:accent6>
        <a:srgbClr val="000000"/>
      </a:accent6>
      <a:hlink>
        <a:srgbClr val="AEABAB"/>
      </a:hlink>
      <a:folHlink>
        <a:srgbClr val="AEABAB"/>
      </a:folHlink>
    </a:clrScheme>
    <a:fontScheme name="Lantmäter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tmäteriet-mall-2025.pptx" id="{5F2BE519-A223-4F5F-81D9-31639A0E1DDE}" vid="{F40EF680-2541-457C-912E-B75C9AD2026D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0.2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280BD662-5DA5-4401-9BAE-20DBDA3C6EA6}">
  <ds:schemaRefs>
    <ds:schemaRef ds:uri="http://schemas.openxmlformats.org/package/2006/metadata/core-properties"/>
    <ds:schemaRef ds:uri="http://purl.org/dc/dcmitype/"/>
    <ds:schemaRef ds:uri="Trafikverket"/>
    <ds:schemaRef ds:uri="http://purl.org/dc/terms/"/>
    <ds:schemaRef ds:uri="http://schemas.microsoft.com/office/2006/documentManagement/types"/>
    <ds:schemaRef ds:uri="http://schemas.microsoft.com/office/2006/metadata/properties"/>
    <ds:schemaRef ds:uri="a0fc29a5-e8c2-4770-ab5a-0e35f67373e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5977</TotalTime>
  <Words>550</Words>
  <Application>Microsoft Office PowerPoint</Application>
  <PresentationFormat>Anpassad</PresentationFormat>
  <Paragraphs>166</Paragraphs>
  <Slides>16</Slides>
  <Notes>16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16</vt:i4>
      </vt:variant>
      <vt:variant>
        <vt:lpstr>Anpassade bildspel</vt:lpstr>
      </vt:variant>
      <vt:variant>
        <vt:i4>1</vt:i4>
      </vt:variant>
    </vt:vector>
  </HeadingPairs>
  <TitlesOfParts>
    <vt:vector size="29" baseType="lpstr">
      <vt:lpstr>Arial</vt:lpstr>
      <vt:lpstr>Bell Gothic Black</vt:lpstr>
      <vt:lpstr>Bell Gothic Light</vt:lpstr>
      <vt:lpstr>Calibri</vt:lpstr>
      <vt:lpstr>Gill Sans MT</vt:lpstr>
      <vt:lpstr>Wingdings</vt:lpstr>
      <vt:lpstr>1_startbild logo</vt:lpstr>
      <vt:lpstr>2_startbild logo</vt:lpstr>
      <vt:lpstr>2_Ämne/tema namn på talare</vt:lpstr>
      <vt:lpstr>1_Office-tema</vt:lpstr>
      <vt:lpstr>LANTMÄTERIET</vt:lpstr>
      <vt:lpstr>1_LANTMÄTERIET</vt:lpstr>
      <vt:lpstr>PowerPoint-presentation</vt:lpstr>
      <vt:lpstr>Webbinarie december 2025</vt:lpstr>
      <vt:lpstr>Blåljuskollen </vt:lpstr>
      <vt:lpstr>PowerPoint-presentation</vt:lpstr>
      <vt:lpstr>Blåljuskollen – så går det till </vt:lpstr>
      <vt:lpstr>Blåljuskollen - Nya checklistan</vt:lpstr>
      <vt:lpstr>Blåljuskollen - kontroller</vt:lpstr>
      <vt:lpstr>PowerPoint-presentation</vt:lpstr>
      <vt:lpstr>Blåljuskollen – NVDB:s kontroller</vt:lpstr>
      <vt:lpstr>Förkontroll</vt:lpstr>
      <vt:lpstr>GCM-passage</vt:lpstr>
      <vt:lpstr>PowerPoint-presentation</vt:lpstr>
      <vt:lpstr>Höjdhinder</vt:lpstr>
      <vt:lpstr>Data för Blåljusnavigering</vt:lpstr>
      <vt:lpstr>Sammanfattning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Wärnå Jimmy, UHväda</cp:lastModifiedBy>
  <cp:revision>367</cp:revision>
  <dcterms:created xsi:type="dcterms:W3CDTF">2021-03-30T09:55:20Z</dcterms:created>
  <dcterms:modified xsi:type="dcterms:W3CDTF">2025-12-11T15:54:08Z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