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92" r:id="rId5"/>
    <p:sldMasterId id="2147483697" r:id="rId6"/>
    <p:sldMasterId id="2147483702" r:id="rId7"/>
  </p:sldMasterIdLst>
  <p:notesMasterIdLst>
    <p:notesMasterId r:id="rId33"/>
  </p:notesMasterIdLst>
  <p:handoutMasterIdLst>
    <p:handoutMasterId r:id="rId34"/>
  </p:handoutMasterIdLst>
  <p:sldIdLst>
    <p:sldId id="266" r:id="rId8"/>
    <p:sldId id="269" r:id="rId9"/>
    <p:sldId id="271" r:id="rId10"/>
    <p:sldId id="272" r:id="rId11"/>
    <p:sldId id="273" r:id="rId12"/>
    <p:sldId id="291" r:id="rId13"/>
    <p:sldId id="270" r:id="rId14"/>
    <p:sldId id="263" r:id="rId15"/>
    <p:sldId id="288" r:id="rId16"/>
    <p:sldId id="289" r:id="rId17"/>
    <p:sldId id="297" r:id="rId18"/>
    <p:sldId id="298" r:id="rId19"/>
    <p:sldId id="290" r:id="rId20"/>
    <p:sldId id="275" r:id="rId21"/>
    <p:sldId id="276" r:id="rId22"/>
    <p:sldId id="277" r:id="rId23"/>
    <p:sldId id="278" r:id="rId24"/>
    <p:sldId id="279" r:id="rId25"/>
    <p:sldId id="280" r:id="rId26"/>
    <p:sldId id="281" r:id="rId27"/>
    <p:sldId id="295" r:id="rId28"/>
    <p:sldId id="284" r:id="rId29"/>
    <p:sldId id="283" r:id="rId30"/>
    <p:sldId id="285" r:id="rId31"/>
    <p:sldId id="286" r:id="rId32"/>
  </p:sldIdLst>
  <p:sldSz cx="9144000" cy="6858000" type="screen4x3"/>
  <p:notesSz cx="6797675" cy="9926638"/>
  <p:defaultTextStyle>
    <a:defPPr>
      <a:defRPr lang="sv-SE"/>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2B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79070" autoAdjust="0"/>
  </p:normalViewPr>
  <p:slideViewPr>
    <p:cSldViewPr snapToGrid="0">
      <p:cViewPr varScale="1">
        <p:scale>
          <a:sx n="71" d="100"/>
          <a:sy n="71" d="100"/>
        </p:scale>
        <p:origin x="49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1"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sv-SE"/>
          </a:p>
        </p:txBody>
      </p:sp>
      <p:sp>
        <p:nvSpPr>
          <p:cNvPr id="21507" name="Rectangle 3"/>
          <p:cNvSpPr>
            <a:spLocks noGrp="1" noChangeArrowheads="1"/>
          </p:cNvSpPr>
          <p:nvPr>
            <p:ph type="dt" sz="quarter" idx="1"/>
          </p:nvPr>
        </p:nvSpPr>
        <p:spPr bwMode="auto">
          <a:xfrm>
            <a:off x="3850444"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fld id="{359E6C86-7306-4114-BC86-970C8A89AF6A}" type="datetimeFigureOut">
              <a:rPr lang="sv-SE"/>
              <a:pPr/>
              <a:t>2016-06-23</a:t>
            </a:fld>
            <a:endParaRPr lang="sv-SE"/>
          </a:p>
        </p:txBody>
      </p:sp>
      <p:sp>
        <p:nvSpPr>
          <p:cNvPr id="21508" name="Rectangle 4"/>
          <p:cNvSpPr>
            <a:spLocks noGrp="1" noChangeArrowheads="1"/>
          </p:cNvSpPr>
          <p:nvPr>
            <p:ph type="ftr" sz="quarter" idx="2"/>
          </p:nvPr>
        </p:nvSpPr>
        <p:spPr bwMode="auto">
          <a:xfrm>
            <a:off x="1"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sv-SE"/>
          </a:p>
        </p:txBody>
      </p:sp>
      <p:sp>
        <p:nvSpPr>
          <p:cNvPr id="21509" name="Rectangle 5"/>
          <p:cNvSpPr>
            <a:spLocks noGrp="1" noChangeArrowheads="1"/>
          </p:cNvSpPr>
          <p:nvPr>
            <p:ph type="sldNum" sz="quarter" idx="3"/>
          </p:nvPr>
        </p:nvSpPr>
        <p:spPr bwMode="auto">
          <a:xfrm>
            <a:off x="3850444"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3DDE5E3B-8DC5-444A-9930-FE95612872F4}" type="slidenum">
              <a:rPr lang="sv-SE"/>
              <a:pPr/>
              <a:t>‹#›</a:t>
            </a:fld>
            <a:endParaRPr lang="sv-SE"/>
          </a:p>
        </p:txBody>
      </p:sp>
    </p:spTree>
    <p:extLst>
      <p:ext uri="{BB962C8B-B14F-4D97-AF65-F5344CB8AC3E}">
        <p14:creationId xmlns:p14="http://schemas.microsoft.com/office/powerpoint/2010/main" val="3194306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atin typeface="Arial" charset="0"/>
              </a:defRPr>
            </a:lvl1pPr>
          </a:lstStyle>
          <a:p>
            <a:pPr>
              <a:defRPr/>
            </a:pPr>
            <a:endParaRPr lang="sv-SE"/>
          </a:p>
        </p:txBody>
      </p:sp>
      <p:sp>
        <p:nvSpPr>
          <p:cNvPr id="3" name="Platshållare för datum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atin typeface="Arial" charset="0"/>
              </a:defRPr>
            </a:lvl1pPr>
          </a:lstStyle>
          <a:p>
            <a:pPr>
              <a:defRPr/>
            </a:pPr>
            <a:fld id="{22882A5F-DE82-4106-A0F9-14841A597628}" type="datetimeFigureOut">
              <a:rPr lang="sv-SE"/>
              <a:pPr>
                <a:defRPr/>
              </a:pPr>
              <a:t>2016-06-23</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sv-SE" noProof="0" smtClean="0"/>
          </a:p>
        </p:txBody>
      </p:sp>
      <p:sp>
        <p:nvSpPr>
          <p:cNvPr id="5" name="Platshållare för anteckningar 4"/>
          <p:cNvSpPr>
            <a:spLocks noGrp="1"/>
          </p:cNvSpPr>
          <p:nvPr>
            <p:ph type="body" sz="quarter" idx="3"/>
          </p:nvPr>
        </p:nvSpPr>
        <p:spPr>
          <a:xfrm>
            <a:off x="679768" y="4715154"/>
            <a:ext cx="5438140" cy="4466987"/>
          </a:xfrm>
          <a:prstGeom prst="rect">
            <a:avLst/>
          </a:prstGeom>
        </p:spPr>
        <p:txBody>
          <a:bodyPr vert="horz" wrap="square" lIns="91440" tIns="45720" rIns="91440" bIns="45720" numCol="1" anchor="t" anchorCtr="0" compatLnSpc="1">
            <a:prstTxWarp prst="textNoShape">
              <a:avLst/>
            </a:prstTxWarp>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6" name="Platshållare för sidfot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atin typeface="Arial" charset="0"/>
              </a:defRPr>
            </a:lvl1pPr>
          </a:lstStyle>
          <a:p>
            <a:pPr>
              <a:defRPr/>
            </a:pPr>
            <a:endParaRPr lang="sv-SE"/>
          </a:p>
        </p:txBody>
      </p:sp>
      <p:sp>
        <p:nvSpPr>
          <p:cNvPr id="7" name="Platshållare för bildnummer 6"/>
          <p:cNvSpPr>
            <a:spLocks noGrp="1"/>
          </p:cNvSpPr>
          <p:nvPr>
            <p:ph type="sldNum" sz="quarter" idx="5"/>
          </p:nvPr>
        </p:nvSpPr>
        <p:spPr>
          <a:xfrm>
            <a:off x="3850444"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B2B7710-651F-464A-B9ED-722519F63E00}" type="slidenum">
              <a:rPr lang="sv-SE"/>
              <a:pPr/>
              <a:t>‹#›</a:t>
            </a:fld>
            <a:endParaRPr lang="sv-SE"/>
          </a:p>
        </p:txBody>
      </p:sp>
    </p:spTree>
    <p:extLst>
      <p:ext uri="{BB962C8B-B14F-4D97-AF65-F5344CB8AC3E}">
        <p14:creationId xmlns:p14="http://schemas.microsoft.com/office/powerpoint/2010/main" val="38702036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B2B7710-651F-464A-B9ED-722519F63E00}" type="slidenum">
              <a:rPr lang="sv-SE" smtClean="0"/>
              <a:pPr/>
              <a:t>1</a:t>
            </a:fld>
            <a:endParaRPr lang="sv-SE"/>
          </a:p>
        </p:txBody>
      </p:sp>
    </p:spTree>
    <p:extLst>
      <p:ext uri="{BB962C8B-B14F-4D97-AF65-F5344CB8AC3E}">
        <p14:creationId xmlns:p14="http://schemas.microsoft.com/office/powerpoint/2010/main" val="1672436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Resultat av</a:t>
            </a:r>
            <a:r>
              <a:rPr lang="sv-SE" baseline="0" dirty="0" smtClean="0"/>
              <a:t> kontrollerna </a:t>
            </a:r>
            <a:r>
              <a:rPr lang="sv-SE" dirty="0" smtClean="0"/>
              <a:t>finns för samtliga län, här presenteras endast tre län. Önskar</a:t>
            </a:r>
            <a:r>
              <a:rPr lang="sv-SE" baseline="0" dirty="0" smtClean="0"/>
              <a:t> man ta del siffrorna för annat län så kontakta indatastod@trafikverket.se </a:t>
            </a:r>
            <a:endParaRPr lang="sv-SE" dirty="0"/>
          </a:p>
        </p:txBody>
      </p:sp>
      <p:sp>
        <p:nvSpPr>
          <p:cNvPr id="4" name="Platshållare för bildnummer 3"/>
          <p:cNvSpPr>
            <a:spLocks noGrp="1"/>
          </p:cNvSpPr>
          <p:nvPr>
            <p:ph type="sldNum" sz="quarter" idx="10"/>
          </p:nvPr>
        </p:nvSpPr>
        <p:spPr/>
        <p:txBody>
          <a:bodyPr/>
          <a:lstStyle/>
          <a:p>
            <a:fld id="{6B2B7710-651F-464A-B9ED-722519F63E00}" type="slidenum">
              <a:rPr lang="sv-SE" smtClean="0"/>
              <a:pPr/>
              <a:t>10</a:t>
            </a:fld>
            <a:endParaRPr lang="sv-SE"/>
          </a:p>
        </p:txBody>
      </p:sp>
    </p:spTree>
    <p:extLst>
      <p:ext uri="{BB962C8B-B14F-4D97-AF65-F5344CB8AC3E}">
        <p14:creationId xmlns:p14="http://schemas.microsoft.com/office/powerpoint/2010/main" val="300288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Resultat av</a:t>
            </a:r>
            <a:r>
              <a:rPr lang="sv-SE" baseline="0" dirty="0" smtClean="0"/>
              <a:t> kontrollerna </a:t>
            </a:r>
            <a:r>
              <a:rPr lang="sv-SE" dirty="0" smtClean="0"/>
              <a:t>finns för samtliga län, här presenteras endast tre län. Önskar</a:t>
            </a:r>
            <a:r>
              <a:rPr lang="sv-SE" baseline="0" dirty="0" smtClean="0"/>
              <a:t> man ta del siffrorna för annat län så kontakta indatastod@trafikverket.se </a:t>
            </a:r>
            <a:endParaRPr lang="sv-SE"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6B2B7710-651F-464A-B9ED-722519F63E00}" type="slidenum">
              <a:rPr lang="sv-SE" smtClean="0"/>
              <a:pPr/>
              <a:t>11</a:t>
            </a:fld>
            <a:endParaRPr lang="sv-SE"/>
          </a:p>
        </p:txBody>
      </p:sp>
    </p:spTree>
    <p:extLst>
      <p:ext uri="{BB962C8B-B14F-4D97-AF65-F5344CB8AC3E}">
        <p14:creationId xmlns:p14="http://schemas.microsoft.com/office/powerpoint/2010/main" val="2023610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Resultat av</a:t>
            </a:r>
            <a:r>
              <a:rPr lang="sv-SE" baseline="0" dirty="0" smtClean="0"/>
              <a:t> kontrollerna </a:t>
            </a:r>
            <a:r>
              <a:rPr lang="sv-SE" dirty="0" smtClean="0"/>
              <a:t>finns för samtliga län, här presenteras endast tre län. Önskar</a:t>
            </a:r>
            <a:r>
              <a:rPr lang="sv-SE" baseline="0" dirty="0" smtClean="0"/>
              <a:t> man ta del siffrorna för annat län så kontakta indatastod@trafikverket.se </a:t>
            </a:r>
            <a:endParaRPr lang="sv-SE"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6B2B7710-651F-464A-B9ED-722519F63E00}" type="slidenum">
              <a:rPr lang="sv-SE" smtClean="0"/>
              <a:pPr/>
              <a:t>12</a:t>
            </a:fld>
            <a:endParaRPr lang="sv-SE"/>
          </a:p>
        </p:txBody>
      </p:sp>
    </p:spTree>
    <p:extLst>
      <p:ext uri="{BB962C8B-B14F-4D97-AF65-F5344CB8AC3E}">
        <p14:creationId xmlns:p14="http://schemas.microsoft.com/office/powerpoint/2010/main" val="3123330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B2B7710-651F-464A-B9ED-722519F63E00}" type="slidenum">
              <a:rPr lang="sv-SE" smtClean="0"/>
              <a:pPr/>
              <a:t>13</a:t>
            </a:fld>
            <a:endParaRPr lang="sv-SE"/>
          </a:p>
        </p:txBody>
      </p:sp>
    </p:spTree>
    <p:extLst>
      <p:ext uri="{BB962C8B-B14F-4D97-AF65-F5344CB8AC3E}">
        <p14:creationId xmlns:p14="http://schemas.microsoft.com/office/powerpoint/2010/main" val="1904031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B2B7710-651F-464A-B9ED-722519F63E00}" type="slidenum">
              <a:rPr lang="sv-SE" smtClean="0"/>
              <a:pPr/>
              <a:t>14</a:t>
            </a:fld>
            <a:endParaRPr lang="sv-SE"/>
          </a:p>
        </p:txBody>
      </p:sp>
    </p:spTree>
    <p:extLst>
      <p:ext uri="{BB962C8B-B14F-4D97-AF65-F5344CB8AC3E}">
        <p14:creationId xmlns:p14="http://schemas.microsoft.com/office/powerpoint/2010/main" val="758540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B2B7710-651F-464A-B9ED-722519F63E00}" type="slidenum">
              <a:rPr lang="sv-SE" smtClean="0"/>
              <a:pPr/>
              <a:t>15</a:t>
            </a:fld>
            <a:endParaRPr lang="sv-SE"/>
          </a:p>
        </p:txBody>
      </p:sp>
    </p:spTree>
    <p:extLst>
      <p:ext uri="{BB962C8B-B14F-4D97-AF65-F5344CB8AC3E}">
        <p14:creationId xmlns:p14="http://schemas.microsoft.com/office/powerpoint/2010/main" val="4185869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B2B7710-651F-464A-B9ED-722519F63E00}" type="slidenum">
              <a:rPr lang="sv-SE" smtClean="0"/>
              <a:pPr/>
              <a:t>16</a:t>
            </a:fld>
            <a:endParaRPr lang="sv-SE"/>
          </a:p>
        </p:txBody>
      </p:sp>
    </p:spTree>
    <p:extLst>
      <p:ext uri="{BB962C8B-B14F-4D97-AF65-F5344CB8AC3E}">
        <p14:creationId xmlns:p14="http://schemas.microsoft.com/office/powerpoint/2010/main" val="2196737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B2B7710-651F-464A-B9ED-722519F63E00}" type="slidenum">
              <a:rPr lang="sv-SE" smtClean="0"/>
              <a:pPr/>
              <a:t>17</a:t>
            </a:fld>
            <a:endParaRPr lang="sv-SE"/>
          </a:p>
        </p:txBody>
      </p:sp>
    </p:spTree>
    <p:extLst>
      <p:ext uri="{BB962C8B-B14F-4D97-AF65-F5344CB8AC3E}">
        <p14:creationId xmlns:p14="http://schemas.microsoft.com/office/powerpoint/2010/main" val="3791129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B2B7710-651F-464A-B9ED-722519F63E00}" type="slidenum">
              <a:rPr lang="sv-SE" smtClean="0"/>
              <a:pPr/>
              <a:t>18</a:t>
            </a:fld>
            <a:endParaRPr lang="sv-SE"/>
          </a:p>
        </p:txBody>
      </p:sp>
    </p:spTree>
    <p:extLst>
      <p:ext uri="{BB962C8B-B14F-4D97-AF65-F5344CB8AC3E}">
        <p14:creationId xmlns:p14="http://schemas.microsoft.com/office/powerpoint/2010/main" val="304231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B2B7710-651F-464A-B9ED-722519F63E00}" type="slidenum">
              <a:rPr lang="sv-SE" smtClean="0"/>
              <a:pPr/>
              <a:t>19</a:t>
            </a:fld>
            <a:endParaRPr lang="sv-SE"/>
          </a:p>
        </p:txBody>
      </p:sp>
    </p:spTree>
    <p:extLst>
      <p:ext uri="{BB962C8B-B14F-4D97-AF65-F5344CB8AC3E}">
        <p14:creationId xmlns:p14="http://schemas.microsoft.com/office/powerpoint/2010/main" val="1099627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6B2B7710-651F-464A-B9ED-722519F63E00}" type="slidenum">
              <a:rPr lang="sv-SE" smtClean="0"/>
              <a:pPr/>
              <a:t>2</a:t>
            </a:fld>
            <a:endParaRPr lang="sv-SE"/>
          </a:p>
        </p:txBody>
      </p:sp>
    </p:spTree>
    <p:extLst>
      <p:ext uri="{BB962C8B-B14F-4D97-AF65-F5344CB8AC3E}">
        <p14:creationId xmlns:p14="http://schemas.microsoft.com/office/powerpoint/2010/main" val="2148424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B2B7710-651F-464A-B9ED-722519F63E00}" type="slidenum">
              <a:rPr lang="sv-SE" smtClean="0"/>
              <a:pPr/>
              <a:t>20</a:t>
            </a:fld>
            <a:endParaRPr lang="sv-SE"/>
          </a:p>
        </p:txBody>
      </p:sp>
    </p:spTree>
    <p:extLst>
      <p:ext uri="{BB962C8B-B14F-4D97-AF65-F5344CB8AC3E}">
        <p14:creationId xmlns:p14="http://schemas.microsoft.com/office/powerpoint/2010/main" val="3099075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B2B7710-651F-464A-B9ED-722519F63E00}" type="slidenum">
              <a:rPr lang="sv-SE" smtClean="0"/>
              <a:pPr/>
              <a:t>21</a:t>
            </a:fld>
            <a:endParaRPr lang="sv-SE"/>
          </a:p>
        </p:txBody>
      </p:sp>
    </p:spTree>
    <p:extLst>
      <p:ext uri="{BB962C8B-B14F-4D97-AF65-F5344CB8AC3E}">
        <p14:creationId xmlns:p14="http://schemas.microsoft.com/office/powerpoint/2010/main" val="777431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Font typeface="+mj-lt"/>
              <a:buAutoNum type="arabicPeriod"/>
            </a:pPr>
            <a:endParaRPr lang="sv-SE" dirty="0"/>
          </a:p>
        </p:txBody>
      </p:sp>
      <p:sp>
        <p:nvSpPr>
          <p:cNvPr id="4" name="Platshållare för bildnummer 3"/>
          <p:cNvSpPr>
            <a:spLocks noGrp="1"/>
          </p:cNvSpPr>
          <p:nvPr>
            <p:ph type="sldNum" sz="quarter" idx="10"/>
          </p:nvPr>
        </p:nvSpPr>
        <p:spPr/>
        <p:txBody>
          <a:bodyPr/>
          <a:lstStyle/>
          <a:p>
            <a:fld id="{6B2B7710-651F-464A-B9ED-722519F63E00}" type="slidenum">
              <a:rPr lang="sv-SE" smtClean="0"/>
              <a:pPr/>
              <a:t>22</a:t>
            </a:fld>
            <a:endParaRPr lang="sv-SE"/>
          </a:p>
        </p:txBody>
      </p:sp>
    </p:spTree>
    <p:extLst>
      <p:ext uri="{BB962C8B-B14F-4D97-AF65-F5344CB8AC3E}">
        <p14:creationId xmlns:p14="http://schemas.microsoft.com/office/powerpoint/2010/main" val="3297996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6B2B7710-651F-464A-B9ED-722519F63E00}" type="slidenum">
              <a:rPr lang="sv-SE" smtClean="0"/>
              <a:pPr/>
              <a:t>23</a:t>
            </a:fld>
            <a:endParaRPr lang="sv-SE"/>
          </a:p>
        </p:txBody>
      </p:sp>
    </p:spTree>
    <p:extLst>
      <p:ext uri="{BB962C8B-B14F-4D97-AF65-F5344CB8AC3E}">
        <p14:creationId xmlns:p14="http://schemas.microsoft.com/office/powerpoint/2010/main" val="2671436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B2B7710-651F-464A-B9ED-722519F63E00}" type="slidenum">
              <a:rPr lang="sv-SE" smtClean="0"/>
              <a:pPr/>
              <a:t>24</a:t>
            </a:fld>
            <a:endParaRPr lang="sv-SE"/>
          </a:p>
        </p:txBody>
      </p:sp>
    </p:spTree>
    <p:extLst>
      <p:ext uri="{BB962C8B-B14F-4D97-AF65-F5344CB8AC3E}">
        <p14:creationId xmlns:p14="http://schemas.microsoft.com/office/powerpoint/2010/main" val="3367622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B2B7710-651F-464A-B9ED-722519F63E00}" type="slidenum">
              <a:rPr lang="sv-SE" smtClean="0"/>
              <a:pPr/>
              <a:t>25</a:t>
            </a:fld>
            <a:endParaRPr lang="sv-SE"/>
          </a:p>
        </p:txBody>
      </p:sp>
    </p:spTree>
    <p:extLst>
      <p:ext uri="{BB962C8B-B14F-4D97-AF65-F5344CB8AC3E}">
        <p14:creationId xmlns:p14="http://schemas.microsoft.com/office/powerpoint/2010/main" val="366250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B2B7710-651F-464A-B9ED-722519F63E00}" type="slidenum">
              <a:rPr lang="sv-SE" smtClean="0"/>
              <a:pPr/>
              <a:t>3</a:t>
            </a:fld>
            <a:endParaRPr lang="sv-SE"/>
          </a:p>
        </p:txBody>
      </p:sp>
    </p:spTree>
    <p:extLst>
      <p:ext uri="{BB962C8B-B14F-4D97-AF65-F5344CB8AC3E}">
        <p14:creationId xmlns:p14="http://schemas.microsoft.com/office/powerpoint/2010/main" val="3379638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dirty="0" smtClean="0"/>
          </a:p>
        </p:txBody>
      </p:sp>
      <p:sp>
        <p:nvSpPr>
          <p:cNvPr id="4" name="Platshållare för bildnummer 3"/>
          <p:cNvSpPr>
            <a:spLocks noGrp="1"/>
          </p:cNvSpPr>
          <p:nvPr>
            <p:ph type="sldNum" sz="quarter" idx="10"/>
          </p:nvPr>
        </p:nvSpPr>
        <p:spPr/>
        <p:txBody>
          <a:bodyPr/>
          <a:lstStyle/>
          <a:p>
            <a:fld id="{6B2B7710-651F-464A-B9ED-722519F63E00}" type="slidenum">
              <a:rPr lang="sv-SE" smtClean="0"/>
              <a:pPr/>
              <a:t>4</a:t>
            </a:fld>
            <a:endParaRPr lang="sv-SE"/>
          </a:p>
        </p:txBody>
      </p:sp>
    </p:spTree>
    <p:extLst>
      <p:ext uri="{BB962C8B-B14F-4D97-AF65-F5344CB8AC3E}">
        <p14:creationId xmlns:p14="http://schemas.microsoft.com/office/powerpoint/2010/main" val="3276852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B2B7710-651F-464A-B9ED-722519F63E00}" type="slidenum">
              <a:rPr lang="sv-SE" smtClean="0"/>
              <a:pPr/>
              <a:t>5</a:t>
            </a:fld>
            <a:endParaRPr lang="sv-SE"/>
          </a:p>
        </p:txBody>
      </p:sp>
    </p:spTree>
    <p:extLst>
      <p:ext uri="{BB962C8B-B14F-4D97-AF65-F5344CB8AC3E}">
        <p14:creationId xmlns:p14="http://schemas.microsoft.com/office/powerpoint/2010/main" val="1163281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B2B7710-651F-464A-B9ED-722519F63E00}" type="slidenum">
              <a:rPr lang="sv-SE" smtClean="0"/>
              <a:pPr/>
              <a:t>6</a:t>
            </a:fld>
            <a:endParaRPr lang="sv-SE"/>
          </a:p>
        </p:txBody>
      </p:sp>
    </p:spTree>
    <p:extLst>
      <p:ext uri="{BB962C8B-B14F-4D97-AF65-F5344CB8AC3E}">
        <p14:creationId xmlns:p14="http://schemas.microsoft.com/office/powerpoint/2010/main" val="2128962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smtClean="0"/>
          </a:p>
        </p:txBody>
      </p:sp>
      <p:sp>
        <p:nvSpPr>
          <p:cNvPr id="4" name="Platshållare för bildnummer 3"/>
          <p:cNvSpPr>
            <a:spLocks noGrp="1"/>
          </p:cNvSpPr>
          <p:nvPr>
            <p:ph type="sldNum" sz="quarter" idx="10"/>
          </p:nvPr>
        </p:nvSpPr>
        <p:spPr/>
        <p:txBody>
          <a:bodyPr/>
          <a:lstStyle/>
          <a:p>
            <a:fld id="{6B2B7710-651F-464A-B9ED-722519F63E00}" type="slidenum">
              <a:rPr lang="sv-SE" smtClean="0"/>
              <a:pPr/>
              <a:t>7</a:t>
            </a:fld>
            <a:endParaRPr lang="sv-SE"/>
          </a:p>
        </p:txBody>
      </p:sp>
    </p:spTree>
    <p:extLst>
      <p:ext uri="{BB962C8B-B14F-4D97-AF65-F5344CB8AC3E}">
        <p14:creationId xmlns:p14="http://schemas.microsoft.com/office/powerpoint/2010/main" val="2441634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6B2B7710-651F-464A-B9ED-722519F63E00}" type="slidenum">
              <a:rPr lang="sv-SE" smtClean="0"/>
              <a:pPr/>
              <a:t>8</a:t>
            </a:fld>
            <a:endParaRPr lang="sv-SE"/>
          </a:p>
        </p:txBody>
      </p:sp>
    </p:spTree>
    <p:extLst>
      <p:ext uri="{BB962C8B-B14F-4D97-AF65-F5344CB8AC3E}">
        <p14:creationId xmlns:p14="http://schemas.microsoft.com/office/powerpoint/2010/main" val="1080632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6B2B7710-651F-464A-B9ED-722519F63E00}" type="slidenum">
              <a:rPr lang="sv-SE" smtClean="0"/>
              <a:pPr/>
              <a:t>9</a:t>
            </a:fld>
            <a:endParaRPr lang="sv-SE"/>
          </a:p>
        </p:txBody>
      </p:sp>
    </p:spTree>
    <p:extLst>
      <p:ext uri="{BB962C8B-B14F-4D97-AF65-F5344CB8AC3E}">
        <p14:creationId xmlns:p14="http://schemas.microsoft.com/office/powerpoint/2010/main" val="69368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textruta 1"/>
          <p:cNvSpPr txBox="1"/>
          <p:nvPr userDrawn="1"/>
        </p:nvSpPr>
        <p:spPr>
          <a:xfrm>
            <a:off x="183068" y="4867035"/>
            <a:ext cx="307777" cy="1837346"/>
          </a:xfrm>
          <a:prstGeom prst="rect">
            <a:avLst/>
          </a:prstGeom>
          <a:noFill/>
        </p:spPr>
        <p:txBody>
          <a:bodyPr vert="vert270" wrap="square" rtlCol="0">
            <a:spAutoFit/>
          </a:bodyPr>
          <a:lstStyle/>
          <a:p>
            <a:r>
              <a:rPr lang="sv-SE" sz="800" dirty="0" smtClean="0">
                <a:solidFill>
                  <a:srgbClr val="D52B1E"/>
                </a:solidFill>
              </a:rPr>
              <a:t>TMALL 0141 Presentation v 1.0</a:t>
            </a:r>
            <a:endParaRPr lang="sv-SE" sz="800" dirty="0">
              <a:solidFill>
                <a:srgbClr val="D52B1E"/>
              </a:solidFill>
            </a:endParaRPr>
          </a:p>
        </p:txBody>
      </p:sp>
    </p:spTree>
    <p:extLst>
      <p:ext uri="{BB962C8B-B14F-4D97-AF65-F5344CB8AC3E}">
        <p14:creationId xmlns:p14="http://schemas.microsoft.com/office/powerpoint/2010/main" val="4197950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Rectangle 26"/>
          <p:cNvSpPr>
            <a:spLocks noGrp="1" noChangeArrowheads="1"/>
          </p:cNvSpPr>
          <p:nvPr>
            <p:ph type="ftr" sz="quarter" idx="10"/>
          </p:nvPr>
        </p:nvSpPr>
        <p:spPr>
          <a:ln/>
        </p:spPr>
        <p:txBody>
          <a:bodyPr/>
          <a:lstStyle>
            <a:lvl1pPr>
              <a:defRPr/>
            </a:lvl1pPr>
          </a:lstStyle>
          <a:p>
            <a:endParaRPr lang="sv-SE">
              <a:solidFill>
                <a:prstClr val="white"/>
              </a:solidFill>
            </a:endParaRPr>
          </a:p>
        </p:txBody>
      </p:sp>
    </p:spTree>
    <p:extLst>
      <p:ext uri="{BB962C8B-B14F-4D97-AF65-F5344CB8AC3E}">
        <p14:creationId xmlns:p14="http://schemas.microsoft.com/office/powerpoint/2010/main" val="242939521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Rectangle 26"/>
          <p:cNvSpPr>
            <a:spLocks noGrp="1" noChangeArrowheads="1"/>
          </p:cNvSpPr>
          <p:nvPr>
            <p:ph type="ftr" sz="quarter" idx="10"/>
          </p:nvPr>
        </p:nvSpPr>
        <p:spPr>
          <a:ln/>
        </p:spPr>
        <p:txBody>
          <a:bodyPr/>
          <a:lstStyle>
            <a:lvl1pPr>
              <a:defRPr/>
            </a:lvl1pPr>
          </a:lstStyle>
          <a:p>
            <a:endParaRPr lang="sv-SE">
              <a:solidFill>
                <a:prstClr val="white"/>
              </a:solidFill>
            </a:endParaRPr>
          </a:p>
        </p:txBody>
      </p:sp>
    </p:spTree>
    <p:extLst>
      <p:ext uri="{BB962C8B-B14F-4D97-AF65-F5344CB8AC3E}">
        <p14:creationId xmlns:p14="http://schemas.microsoft.com/office/powerpoint/2010/main" val="26578324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ubrik och punktlista">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14348" y="1467016"/>
            <a:ext cx="7632000" cy="4248000"/>
          </a:xfrm>
        </p:spPr>
        <p:txBody>
          <a:bodyPr/>
          <a:lstStyle>
            <a:lvl1pPr marL="273600" marR="0" indent="-273600" algn="l" defTabSz="914400" rtl="0" eaLnBrk="0" fontAlgn="base" latinLnBrk="0" hangingPunct="0">
              <a:lnSpc>
                <a:spcPts val="2200"/>
              </a:lnSpc>
              <a:spcBef>
                <a:spcPts val="400"/>
              </a:spcBef>
              <a:spcAft>
                <a:spcPts val="600"/>
              </a:spcAft>
              <a:buClrTx/>
              <a:buSzTx/>
              <a:buFont typeface="Arial" charset="0"/>
              <a:buChar char="•"/>
              <a:tabLst>
                <a:tab pos="266700" algn="l"/>
              </a:tabLst>
              <a:defRPr sz="1800"/>
            </a:lvl1pPr>
            <a:lvl2pPr>
              <a:spcBef>
                <a:spcPts val="24"/>
              </a:spcBef>
              <a:defRPr sz="1600"/>
            </a:lvl2pPr>
            <a:lvl3pPr>
              <a:spcBef>
                <a:spcPts val="24"/>
              </a:spcBef>
              <a:defRPr sz="1600"/>
            </a:lvl3pPr>
            <a:lvl4pPr>
              <a:spcBef>
                <a:spcPts val="24"/>
              </a:spcBef>
              <a:defRPr sz="1600"/>
            </a:lvl4pPr>
            <a:lvl5pPr>
              <a:spcBef>
                <a:spcPts val="24"/>
              </a:spcBef>
              <a:defRPr sz="1600"/>
            </a:lvl5pPr>
          </a:lstStyle>
          <a:p>
            <a:pPr lvl="0"/>
            <a:r>
              <a:rPr lang="sv-SE" dirty="0" smtClean="0"/>
              <a:t>Klicka här för att ändra format på bakgrundstexten</a:t>
            </a:r>
          </a:p>
          <a:p>
            <a:pPr lvl="0"/>
            <a:r>
              <a:rPr lang="sv-SE" dirty="0" smtClean="0"/>
              <a:t>Klicka här för att ändra format på bakgrundstexten</a:t>
            </a:r>
          </a:p>
          <a:p>
            <a:pPr lvl="0"/>
            <a:r>
              <a:rPr lang="sv-SE" dirty="0" smtClean="0"/>
              <a:t>Klicka här för att ändra format på bakgrundstexten</a:t>
            </a:r>
          </a:p>
          <a:p>
            <a:pPr lvl="0"/>
            <a:r>
              <a:rPr lang="sv-SE" dirty="0" smtClean="0"/>
              <a:t>Klicka här för att ändra format på bakgrundstexten</a:t>
            </a:r>
          </a:p>
          <a:p>
            <a:pPr lvl="0"/>
            <a:endParaRPr lang="sv-SE" dirty="0" smtClean="0"/>
          </a:p>
          <a:p>
            <a:pPr lvl="0"/>
            <a:endParaRPr lang="sv-SE" dirty="0" smtClean="0"/>
          </a:p>
          <a:p>
            <a:pPr lvl="0"/>
            <a:endParaRPr lang="sv-SE" dirty="0" smtClean="0"/>
          </a:p>
          <a:p>
            <a:pPr lvl="0"/>
            <a:endParaRPr lang="sv-SE" dirty="0" smtClean="0"/>
          </a:p>
          <a:p>
            <a:pPr lvl="0"/>
            <a:endParaRPr lang="sv-SE" dirty="0" smtClean="0"/>
          </a:p>
          <a:p>
            <a:pPr lvl="0"/>
            <a:endParaRPr lang="sv-SE" dirty="0" smtClean="0"/>
          </a:p>
          <a:p>
            <a:pPr lvl="0"/>
            <a:endParaRPr lang="sv-SE" dirty="0" smtClean="0"/>
          </a:p>
        </p:txBody>
      </p:sp>
      <p:sp>
        <p:nvSpPr>
          <p:cNvPr id="4" name="Rubrik 1"/>
          <p:cNvSpPr>
            <a:spLocks noGrp="1"/>
          </p:cNvSpPr>
          <p:nvPr>
            <p:ph type="title"/>
          </p:nvPr>
        </p:nvSpPr>
        <p:spPr>
          <a:xfrm>
            <a:off x="714348" y="428604"/>
            <a:ext cx="7772400" cy="1036800"/>
          </a:xfrm>
        </p:spPr>
        <p:txBody>
          <a:bodyPr/>
          <a:lstStyle>
            <a:lvl1pPr>
              <a:defRPr b="0"/>
            </a:lvl1pPr>
          </a:lstStyle>
          <a:p>
            <a:r>
              <a:rPr lang="sv-SE" dirty="0" smtClean="0"/>
              <a:t>Klicka här för att ändra format</a:t>
            </a:r>
            <a:endParaRPr lang="sv-SE" dirty="0"/>
          </a:p>
        </p:txBody>
      </p:sp>
    </p:spTree>
    <p:extLst>
      <p:ext uri="{BB962C8B-B14F-4D97-AF65-F5344CB8AC3E}">
        <p14:creationId xmlns:p14="http://schemas.microsoft.com/office/powerpoint/2010/main" val="3398524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Rectangle 26"/>
          <p:cNvSpPr>
            <a:spLocks noGrp="1" noChangeArrowheads="1"/>
          </p:cNvSpPr>
          <p:nvPr>
            <p:ph type="ftr" sz="quarter" idx="10"/>
          </p:nvPr>
        </p:nvSpPr>
        <p:spPr>
          <a:ln/>
        </p:spPr>
        <p:txBody>
          <a:bodyPr/>
          <a:lstStyle>
            <a:lvl1pPr>
              <a:defRPr/>
            </a:lvl1pPr>
          </a:lstStyle>
          <a:p>
            <a:endParaRPr lang="sv-SE"/>
          </a:p>
        </p:txBody>
      </p:sp>
    </p:spTree>
    <p:extLst>
      <p:ext uri="{BB962C8B-B14F-4D97-AF65-F5344CB8AC3E}">
        <p14:creationId xmlns:p14="http://schemas.microsoft.com/office/powerpoint/2010/main" val="12774636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Rectangle 26"/>
          <p:cNvSpPr>
            <a:spLocks noGrp="1" noChangeArrowheads="1"/>
          </p:cNvSpPr>
          <p:nvPr>
            <p:ph type="ftr" sz="quarter" idx="10"/>
          </p:nvPr>
        </p:nvSpPr>
        <p:spPr>
          <a:ln/>
        </p:spPr>
        <p:txBody>
          <a:bodyPr/>
          <a:lstStyle>
            <a:lvl1pPr>
              <a:defRPr/>
            </a:lvl1pPr>
          </a:lstStyle>
          <a:p>
            <a:endParaRPr lang="sv-SE"/>
          </a:p>
        </p:txBody>
      </p:sp>
    </p:spTree>
    <p:extLst>
      <p:ext uri="{BB962C8B-B14F-4D97-AF65-F5344CB8AC3E}">
        <p14:creationId xmlns:p14="http://schemas.microsoft.com/office/powerpoint/2010/main" val="9481615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Rectangle 26"/>
          <p:cNvSpPr>
            <a:spLocks noGrp="1" noChangeArrowheads="1"/>
          </p:cNvSpPr>
          <p:nvPr>
            <p:ph type="ftr" sz="quarter" idx="10"/>
          </p:nvPr>
        </p:nvSpPr>
        <p:spPr>
          <a:ln/>
        </p:spPr>
        <p:txBody>
          <a:bodyPr/>
          <a:lstStyle>
            <a:lvl1pPr>
              <a:defRPr/>
            </a:lvl1pPr>
          </a:lstStyle>
          <a:p>
            <a:endParaRPr lang="sv-SE"/>
          </a:p>
        </p:txBody>
      </p:sp>
    </p:spTree>
    <p:extLst>
      <p:ext uri="{BB962C8B-B14F-4D97-AF65-F5344CB8AC3E}">
        <p14:creationId xmlns:p14="http://schemas.microsoft.com/office/powerpoint/2010/main" val="2039062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Rectangle 26"/>
          <p:cNvSpPr>
            <a:spLocks noGrp="1" noChangeArrowheads="1"/>
          </p:cNvSpPr>
          <p:nvPr>
            <p:ph type="ftr" sz="quarter" idx="10"/>
          </p:nvPr>
        </p:nvSpPr>
        <p:spPr>
          <a:ln/>
        </p:spPr>
        <p:txBody>
          <a:bodyPr/>
          <a:lstStyle>
            <a:lvl1pPr>
              <a:defRPr/>
            </a:lvl1pPr>
          </a:lstStyle>
          <a:p>
            <a:endParaRPr lang="sv-SE">
              <a:solidFill>
                <a:prstClr val="white"/>
              </a:solidFill>
            </a:endParaRPr>
          </a:p>
        </p:txBody>
      </p:sp>
    </p:spTree>
    <p:extLst>
      <p:ext uri="{BB962C8B-B14F-4D97-AF65-F5344CB8AC3E}">
        <p14:creationId xmlns:p14="http://schemas.microsoft.com/office/powerpoint/2010/main" val="16988194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Rectangle 26"/>
          <p:cNvSpPr>
            <a:spLocks noGrp="1" noChangeArrowheads="1"/>
          </p:cNvSpPr>
          <p:nvPr>
            <p:ph type="ftr" sz="quarter" idx="10"/>
          </p:nvPr>
        </p:nvSpPr>
        <p:spPr>
          <a:ln/>
        </p:spPr>
        <p:txBody>
          <a:bodyPr/>
          <a:lstStyle>
            <a:lvl1pPr>
              <a:defRPr/>
            </a:lvl1pPr>
          </a:lstStyle>
          <a:p>
            <a:endParaRPr lang="sv-SE">
              <a:solidFill>
                <a:prstClr val="white"/>
              </a:solidFill>
            </a:endParaRPr>
          </a:p>
        </p:txBody>
      </p:sp>
    </p:spTree>
    <p:extLst>
      <p:ext uri="{BB962C8B-B14F-4D97-AF65-F5344CB8AC3E}">
        <p14:creationId xmlns:p14="http://schemas.microsoft.com/office/powerpoint/2010/main" val="15702543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Rectangle 26"/>
          <p:cNvSpPr>
            <a:spLocks noGrp="1" noChangeArrowheads="1"/>
          </p:cNvSpPr>
          <p:nvPr>
            <p:ph type="ftr" sz="quarter" idx="10"/>
          </p:nvPr>
        </p:nvSpPr>
        <p:spPr>
          <a:ln/>
        </p:spPr>
        <p:txBody>
          <a:bodyPr/>
          <a:lstStyle>
            <a:lvl1pPr>
              <a:defRPr/>
            </a:lvl1pPr>
          </a:lstStyle>
          <a:p>
            <a:endParaRPr lang="sv-SE">
              <a:solidFill>
                <a:prstClr val="white"/>
              </a:solidFill>
            </a:endParaRPr>
          </a:p>
        </p:txBody>
      </p:sp>
    </p:spTree>
    <p:extLst>
      <p:ext uri="{BB962C8B-B14F-4D97-AF65-F5344CB8AC3E}">
        <p14:creationId xmlns:p14="http://schemas.microsoft.com/office/powerpoint/2010/main" val="9182165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Rubrik och punktlista">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14348" y="1467016"/>
            <a:ext cx="7632000" cy="4248000"/>
          </a:xfrm>
        </p:spPr>
        <p:txBody>
          <a:bodyPr/>
          <a:lstStyle>
            <a:lvl1pPr marL="273600" marR="0" indent="-273600" algn="l" defTabSz="914400" rtl="0" eaLnBrk="0" fontAlgn="base" latinLnBrk="0" hangingPunct="0">
              <a:lnSpc>
                <a:spcPts val="2200"/>
              </a:lnSpc>
              <a:spcBef>
                <a:spcPts val="400"/>
              </a:spcBef>
              <a:spcAft>
                <a:spcPts val="600"/>
              </a:spcAft>
              <a:buClrTx/>
              <a:buSzTx/>
              <a:buFont typeface="Arial" charset="0"/>
              <a:buChar char="•"/>
              <a:tabLst>
                <a:tab pos="266700" algn="l"/>
              </a:tabLst>
              <a:defRPr sz="1800"/>
            </a:lvl1pPr>
            <a:lvl2pPr>
              <a:spcBef>
                <a:spcPts val="24"/>
              </a:spcBef>
              <a:defRPr sz="1600"/>
            </a:lvl2pPr>
            <a:lvl3pPr>
              <a:spcBef>
                <a:spcPts val="24"/>
              </a:spcBef>
              <a:defRPr sz="1600"/>
            </a:lvl3pPr>
            <a:lvl4pPr>
              <a:spcBef>
                <a:spcPts val="24"/>
              </a:spcBef>
              <a:defRPr sz="1600"/>
            </a:lvl4pPr>
            <a:lvl5pPr>
              <a:spcBef>
                <a:spcPts val="24"/>
              </a:spcBef>
              <a:defRPr sz="1600"/>
            </a:lvl5pPr>
          </a:lstStyle>
          <a:p>
            <a:pPr lvl="0"/>
            <a:r>
              <a:rPr lang="sv-SE" dirty="0" smtClean="0"/>
              <a:t>Klicka här för att ändra format på bakgrundstexten</a:t>
            </a:r>
          </a:p>
          <a:p>
            <a:pPr lvl="0"/>
            <a:r>
              <a:rPr lang="sv-SE" dirty="0" smtClean="0"/>
              <a:t>Klicka här för att ändra format på bakgrundstexten</a:t>
            </a:r>
          </a:p>
          <a:p>
            <a:pPr lvl="0"/>
            <a:r>
              <a:rPr lang="sv-SE" dirty="0" smtClean="0"/>
              <a:t>Klicka här för att ändra format på bakgrundstexten</a:t>
            </a:r>
          </a:p>
          <a:p>
            <a:pPr lvl="0"/>
            <a:r>
              <a:rPr lang="sv-SE" dirty="0" smtClean="0"/>
              <a:t>Klicka här för att ändra format på bakgrundstexten</a:t>
            </a:r>
          </a:p>
          <a:p>
            <a:pPr lvl="0"/>
            <a:endParaRPr lang="sv-SE" dirty="0" smtClean="0"/>
          </a:p>
          <a:p>
            <a:pPr lvl="0"/>
            <a:endParaRPr lang="sv-SE" dirty="0" smtClean="0"/>
          </a:p>
          <a:p>
            <a:pPr lvl="0"/>
            <a:endParaRPr lang="sv-SE" dirty="0" smtClean="0"/>
          </a:p>
          <a:p>
            <a:pPr lvl="0"/>
            <a:endParaRPr lang="sv-SE" dirty="0" smtClean="0"/>
          </a:p>
          <a:p>
            <a:pPr lvl="0"/>
            <a:endParaRPr lang="sv-SE" dirty="0" smtClean="0"/>
          </a:p>
          <a:p>
            <a:pPr lvl="0"/>
            <a:endParaRPr lang="sv-SE" dirty="0" smtClean="0"/>
          </a:p>
          <a:p>
            <a:pPr lvl="0"/>
            <a:endParaRPr lang="sv-SE" dirty="0" smtClean="0"/>
          </a:p>
        </p:txBody>
      </p:sp>
      <p:sp>
        <p:nvSpPr>
          <p:cNvPr id="4" name="Rubrik 1"/>
          <p:cNvSpPr>
            <a:spLocks noGrp="1"/>
          </p:cNvSpPr>
          <p:nvPr>
            <p:ph type="title"/>
          </p:nvPr>
        </p:nvSpPr>
        <p:spPr>
          <a:xfrm>
            <a:off x="714348" y="428604"/>
            <a:ext cx="7772400" cy="1036800"/>
          </a:xfrm>
        </p:spPr>
        <p:txBody>
          <a:bodyPr/>
          <a:lstStyle>
            <a:lvl1pPr>
              <a:defRPr b="0"/>
            </a:lvl1pPr>
          </a:lstStyle>
          <a:p>
            <a:r>
              <a:rPr lang="sv-SE" dirty="0" smtClean="0"/>
              <a:t>Klicka här för att ändra format</a:t>
            </a:r>
            <a:endParaRPr lang="sv-SE" dirty="0"/>
          </a:p>
        </p:txBody>
      </p:sp>
    </p:spTree>
    <p:extLst>
      <p:ext uri="{BB962C8B-B14F-4D97-AF65-F5344CB8AC3E}">
        <p14:creationId xmlns:p14="http://schemas.microsoft.com/office/powerpoint/2010/main" val="1829721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Rectangle 26"/>
          <p:cNvSpPr>
            <a:spLocks noGrp="1" noChangeArrowheads="1"/>
          </p:cNvSpPr>
          <p:nvPr>
            <p:ph type="ftr" sz="quarter" idx="10"/>
          </p:nvPr>
        </p:nvSpPr>
        <p:spPr>
          <a:ln/>
        </p:spPr>
        <p:txBody>
          <a:bodyPr/>
          <a:lstStyle>
            <a:lvl1pPr>
              <a:defRPr/>
            </a:lvl1pPr>
          </a:lstStyle>
          <a:p>
            <a:endParaRPr lang="sv-SE">
              <a:solidFill>
                <a:prstClr val="white"/>
              </a:solidFill>
            </a:endParaRPr>
          </a:p>
        </p:txBody>
      </p:sp>
    </p:spTree>
    <p:extLst>
      <p:ext uri="{BB962C8B-B14F-4D97-AF65-F5344CB8AC3E}">
        <p14:creationId xmlns:p14="http://schemas.microsoft.com/office/powerpoint/2010/main" val="4663273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theme" Target="../theme/theme4.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59" name="Picture 35" descr="TRAFIKVERKET_element_till_ppt-mall"/>
          <p:cNvPicPr>
            <a:picLocks noChangeAspect="1" noChangeArrowheads="1"/>
          </p:cNvPicPr>
          <p:nvPr/>
        </p:nvPicPr>
        <p:blipFill>
          <a:blip r:embed="rId3">
            <a:extLst>
              <a:ext uri="{28A0092B-C50C-407E-A947-70E740481C1C}">
                <a14:useLocalDpi xmlns:a14="http://schemas.microsoft.com/office/drawing/2010/main" val="0"/>
              </a:ext>
            </a:extLst>
          </a:blip>
          <a:srcRect l="11249" t="2519" b="10538"/>
          <a:stretch>
            <a:fillRect/>
          </a:stretch>
        </p:blipFill>
        <p:spPr bwMode="auto">
          <a:xfrm>
            <a:off x="142875" y="152400"/>
            <a:ext cx="2855913" cy="6573838"/>
          </a:xfrm>
          <a:prstGeom prst="rect">
            <a:avLst/>
          </a:prstGeom>
          <a:noFill/>
          <a:extLst>
            <a:ext uri="{909E8E84-426E-40DD-AFC4-6F175D3DCCD1}">
              <a14:hiddenFill xmlns:a14="http://schemas.microsoft.com/office/drawing/2010/main">
                <a:solidFill>
                  <a:srgbClr val="FFFFFF"/>
                </a:solidFill>
              </a14:hiddenFill>
            </a:ext>
          </a:extLst>
        </p:spPr>
      </p:pic>
      <p:sp>
        <p:nvSpPr>
          <p:cNvPr id="1028" name="Platshållare för rubrik 7"/>
          <p:cNvSpPr>
            <a:spLocks noGrp="1"/>
          </p:cNvSpPr>
          <p:nvPr>
            <p:ph type="title"/>
          </p:nvPr>
        </p:nvSpPr>
        <p:spPr bwMode="auto">
          <a:xfrm>
            <a:off x="285750" y="357188"/>
            <a:ext cx="2571750" cy="27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smtClean="0"/>
              <a:t>Klicka här för att ange rubrik</a:t>
            </a:r>
          </a:p>
        </p:txBody>
      </p:sp>
      <p:pic>
        <p:nvPicPr>
          <p:cNvPr id="1065" name="Picture 41" descr="TRAFIKVERKET_pp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2775" y="3829050"/>
            <a:ext cx="5514975" cy="10826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6"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2000" b="1" kern="12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2000" b="1">
          <a:solidFill>
            <a:schemeClr val="bg1"/>
          </a:solidFill>
          <a:latin typeface="Arial" charset="0"/>
          <a:cs typeface="Arial" charset="0"/>
        </a:defRPr>
      </a:lvl2pPr>
      <a:lvl3pPr algn="l" rtl="0" eaLnBrk="1" fontAlgn="base" hangingPunct="1">
        <a:spcBef>
          <a:spcPct val="0"/>
        </a:spcBef>
        <a:spcAft>
          <a:spcPct val="0"/>
        </a:spcAft>
        <a:defRPr sz="2000" b="1">
          <a:solidFill>
            <a:schemeClr val="bg1"/>
          </a:solidFill>
          <a:latin typeface="Arial" charset="0"/>
          <a:cs typeface="Arial" charset="0"/>
        </a:defRPr>
      </a:lvl3pPr>
      <a:lvl4pPr algn="l" rtl="0" eaLnBrk="1" fontAlgn="base" hangingPunct="1">
        <a:spcBef>
          <a:spcPct val="0"/>
        </a:spcBef>
        <a:spcAft>
          <a:spcPct val="0"/>
        </a:spcAft>
        <a:defRPr sz="2000" b="1">
          <a:solidFill>
            <a:schemeClr val="bg1"/>
          </a:solidFill>
          <a:latin typeface="Arial" charset="0"/>
          <a:cs typeface="Arial" charset="0"/>
        </a:defRPr>
      </a:lvl4pPr>
      <a:lvl5pPr algn="l" rtl="0" eaLnBrk="1" fontAlgn="base" hangingPunct="1">
        <a:spcBef>
          <a:spcPct val="0"/>
        </a:spcBef>
        <a:spcAft>
          <a:spcPct val="0"/>
        </a:spcAft>
        <a:defRPr sz="2000" b="1">
          <a:solidFill>
            <a:schemeClr val="bg1"/>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71" name="Picture 23" descr="bottenstrip_rod_toning ljustillmork"/>
          <p:cNvPicPr>
            <a:picLocks noChangeAspect="1" noChangeArrowheads="1"/>
          </p:cNvPicPr>
          <p:nvPr/>
        </p:nvPicPr>
        <p:blipFill>
          <a:blip r:embed="rId5">
            <a:extLst>
              <a:ext uri="{28A0092B-C50C-407E-A947-70E740481C1C}">
                <a14:useLocalDpi xmlns:a14="http://schemas.microsoft.com/office/drawing/2010/main" val="0"/>
              </a:ext>
            </a:extLst>
          </a:blip>
          <a:srcRect l="3429" r="2547"/>
          <a:stretch>
            <a:fillRect/>
          </a:stretch>
        </p:blipFill>
        <p:spPr bwMode="auto">
          <a:xfrm>
            <a:off x="0" y="6169025"/>
            <a:ext cx="9144000" cy="698500"/>
          </a:xfrm>
          <a:prstGeom prst="rect">
            <a:avLst/>
          </a:prstGeom>
          <a:noFill/>
          <a:extLst>
            <a:ext uri="{909E8E84-426E-40DD-AFC4-6F175D3DCCD1}">
              <a14:hiddenFill xmlns:a14="http://schemas.microsoft.com/office/drawing/2010/main">
                <a:solidFill>
                  <a:srgbClr val="FFFFFF"/>
                </a:solidFill>
              </a14:hiddenFill>
            </a:ext>
          </a:extLst>
        </p:spPr>
      </p:pic>
      <p:sp>
        <p:nvSpPr>
          <p:cNvPr id="2050" name="Platshållare för rubrik 1"/>
          <p:cNvSpPr>
            <a:spLocks noGrp="1"/>
          </p:cNvSpPr>
          <p:nvPr>
            <p:ph type="title"/>
          </p:nvPr>
        </p:nvSpPr>
        <p:spPr bwMode="auto">
          <a:xfrm>
            <a:off x="457200" y="4143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2051" name="Platshållare för text 2"/>
          <p:cNvSpPr>
            <a:spLocks noGrp="1"/>
          </p:cNvSpPr>
          <p:nvPr>
            <p:ph type="body" idx="1"/>
          </p:nvPr>
        </p:nvSpPr>
        <p:spPr bwMode="auto">
          <a:xfrm>
            <a:off x="457200" y="1711325"/>
            <a:ext cx="8229600"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7" name="textruta 6"/>
          <p:cNvSpPr txBox="1"/>
          <p:nvPr/>
        </p:nvSpPr>
        <p:spPr>
          <a:xfrm>
            <a:off x="288925" y="6448425"/>
            <a:ext cx="428625" cy="215900"/>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5A207A1-F921-4D1C-B45C-5387C40D5887}" type="slidenum">
              <a:rPr lang="sv-SE" sz="800">
                <a:solidFill>
                  <a:schemeClr val="bg1"/>
                </a:solidFill>
              </a:rPr>
              <a:pPr eaLnBrk="1" hangingPunct="1"/>
              <a:t>‹#›</a:t>
            </a:fld>
            <a:endParaRPr lang="sv-SE" sz="800">
              <a:solidFill>
                <a:schemeClr val="bg1"/>
              </a:solidFill>
            </a:endParaRPr>
          </a:p>
        </p:txBody>
      </p:sp>
      <p:sp>
        <p:nvSpPr>
          <p:cNvPr id="2074" name="Rectangle 26"/>
          <p:cNvSpPr>
            <a:spLocks noGrp="1" noChangeArrowheads="1"/>
          </p:cNvSpPr>
          <p:nvPr>
            <p:ph type="ftr" sz="quarter" idx="3"/>
          </p:nvPr>
        </p:nvSpPr>
        <p:spPr bwMode="auto">
          <a:xfrm>
            <a:off x="3336925" y="6423025"/>
            <a:ext cx="28956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000">
                <a:solidFill>
                  <a:schemeClr val="bg1"/>
                </a:solidFill>
              </a:defRPr>
            </a:lvl1pPr>
          </a:lstStyle>
          <a:p>
            <a:endParaRPr lang="sv-SE"/>
          </a:p>
        </p:txBody>
      </p:sp>
    </p:spTree>
  </p:cSld>
  <p:clrMap bg1="lt1" tx1="dk1" bg2="lt2" tx2="dk2" accent1="accent1" accent2="accent2" accent3="accent3" accent4="accent4" accent5="accent5" accent6="accent6" hlink="hlink" folHlink="folHlink"/>
  <p:sldLayoutIdLst>
    <p:sldLayoutId id="2147483695" r:id="rId1"/>
    <p:sldLayoutId id="2147483694" r:id="rId2"/>
    <p:sldLayoutId id="2147483693" r:id="rId3"/>
  </p:sldLayoutIdLst>
  <p:timing>
    <p:tnLst>
      <p:par>
        <p:cTn id="1" dur="indefinite" restart="never" nodeType="tmRoot"/>
      </p:par>
    </p:tnLst>
  </p:timing>
  <p:hf hdr="0" ftr="0" dt="0"/>
  <p:txStyles>
    <p:titleStyle>
      <a:lvl1pPr algn="l"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1"/>
          </a:solidFill>
          <a:latin typeface="Arial" charset="0"/>
          <a:cs typeface="Arial" charset="0"/>
        </a:defRPr>
      </a:lvl2pPr>
      <a:lvl3pPr algn="l" rtl="0" eaLnBrk="0" fontAlgn="base" hangingPunct="0">
        <a:spcBef>
          <a:spcPct val="0"/>
        </a:spcBef>
        <a:spcAft>
          <a:spcPct val="0"/>
        </a:spcAft>
        <a:defRPr sz="2800">
          <a:solidFill>
            <a:schemeClr val="tx1"/>
          </a:solidFill>
          <a:latin typeface="Arial" charset="0"/>
          <a:cs typeface="Arial" charset="0"/>
        </a:defRPr>
      </a:lvl3pPr>
      <a:lvl4pPr algn="l" rtl="0" eaLnBrk="0" fontAlgn="base" hangingPunct="0">
        <a:spcBef>
          <a:spcPct val="0"/>
        </a:spcBef>
        <a:spcAft>
          <a:spcPct val="0"/>
        </a:spcAft>
        <a:defRPr sz="2800">
          <a:solidFill>
            <a:schemeClr val="tx1"/>
          </a:solidFill>
          <a:latin typeface="Arial" charset="0"/>
          <a:cs typeface="Arial" charset="0"/>
        </a:defRPr>
      </a:lvl4pPr>
      <a:lvl5pPr algn="l" rtl="0" eaLnBrk="0" fontAlgn="base" hangingPunct="0">
        <a:spcBef>
          <a:spcPct val="0"/>
        </a:spcBef>
        <a:spcAft>
          <a:spcPct val="0"/>
        </a:spcAft>
        <a:defRPr sz="2800">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71" name="Picture 23" descr="bottenstrip_rod_toning ljustillmork"/>
          <p:cNvPicPr>
            <a:picLocks noChangeAspect="1" noChangeArrowheads="1"/>
          </p:cNvPicPr>
          <p:nvPr/>
        </p:nvPicPr>
        <p:blipFill>
          <a:blip r:embed="rId6">
            <a:extLst>
              <a:ext uri="{28A0092B-C50C-407E-A947-70E740481C1C}">
                <a14:useLocalDpi xmlns:a14="http://schemas.microsoft.com/office/drawing/2010/main" val="0"/>
              </a:ext>
            </a:extLst>
          </a:blip>
          <a:srcRect l="3429" r="2547"/>
          <a:stretch>
            <a:fillRect/>
          </a:stretch>
        </p:blipFill>
        <p:spPr bwMode="auto">
          <a:xfrm>
            <a:off x="0" y="6169025"/>
            <a:ext cx="9144000" cy="698500"/>
          </a:xfrm>
          <a:prstGeom prst="rect">
            <a:avLst/>
          </a:prstGeom>
          <a:noFill/>
          <a:extLst>
            <a:ext uri="{909E8E84-426E-40DD-AFC4-6F175D3DCCD1}">
              <a14:hiddenFill xmlns:a14="http://schemas.microsoft.com/office/drawing/2010/main">
                <a:solidFill>
                  <a:srgbClr val="FFFFFF"/>
                </a:solidFill>
              </a14:hiddenFill>
            </a:ext>
          </a:extLst>
        </p:spPr>
      </p:pic>
      <p:sp>
        <p:nvSpPr>
          <p:cNvPr id="2050" name="Platshållare för rubrik 1"/>
          <p:cNvSpPr>
            <a:spLocks noGrp="1"/>
          </p:cNvSpPr>
          <p:nvPr>
            <p:ph type="title"/>
          </p:nvPr>
        </p:nvSpPr>
        <p:spPr bwMode="auto">
          <a:xfrm>
            <a:off x="457200" y="4143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2051" name="Platshållare för text 2"/>
          <p:cNvSpPr>
            <a:spLocks noGrp="1"/>
          </p:cNvSpPr>
          <p:nvPr>
            <p:ph type="body" idx="1"/>
          </p:nvPr>
        </p:nvSpPr>
        <p:spPr bwMode="auto">
          <a:xfrm>
            <a:off x="457200" y="1711325"/>
            <a:ext cx="8229600"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7" name="textruta 6"/>
          <p:cNvSpPr txBox="1"/>
          <p:nvPr/>
        </p:nvSpPr>
        <p:spPr>
          <a:xfrm>
            <a:off x="288925" y="6448425"/>
            <a:ext cx="428625" cy="215900"/>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5A207A1-F921-4D1C-B45C-5387C40D5887}" type="slidenum">
              <a:rPr lang="sv-SE" sz="800">
                <a:solidFill>
                  <a:prstClr val="white"/>
                </a:solidFill>
              </a:rPr>
              <a:pPr eaLnBrk="1" hangingPunct="1"/>
              <a:t>‹#›</a:t>
            </a:fld>
            <a:endParaRPr lang="sv-SE" sz="800">
              <a:solidFill>
                <a:prstClr val="white"/>
              </a:solidFill>
            </a:endParaRPr>
          </a:p>
        </p:txBody>
      </p:sp>
      <p:sp>
        <p:nvSpPr>
          <p:cNvPr id="2074" name="Rectangle 26"/>
          <p:cNvSpPr>
            <a:spLocks noGrp="1" noChangeArrowheads="1"/>
          </p:cNvSpPr>
          <p:nvPr>
            <p:ph type="ftr" sz="quarter" idx="3"/>
          </p:nvPr>
        </p:nvSpPr>
        <p:spPr bwMode="auto">
          <a:xfrm>
            <a:off x="3336925" y="6423025"/>
            <a:ext cx="28956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000">
                <a:solidFill>
                  <a:schemeClr val="bg1"/>
                </a:solidFill>
              </a:defRPr>
            </a:lvl1pPr>
          </a:lstStyle>
          <a:p>
            <a:endParaRPr lang="sv-SE">
              <a:solidFill>
                <a:prstClr val="white"/>
              </a:solidFill>
            </a:endParaRPr>
          </a:p>
        </p:txBody>
      </p:sp>
    </p:spTree>
    <p:extLst>
      <p:ext uri="{BB962C8B-B14F-4D97-AF65-F5344CB8AC3E}">
        <p14:creationId xmlns:p14="http://schemas.microsoft.com/office/powerpoint/2010/main" val="373113221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timing>
    <p:tnLst>
      <p:par>
        <p:cTn id="1" dur="indefinite" restart="never" nodeType="tmRoot"/>
      </p:par>
    </p:tnLst>
  </p:timing>
  <p:hf hdr="0" ftr="0" dt="0"/>
  <p:txStyles>
    <p:titleStyle>
      <a:lvl1pPr algn="l"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1"/>
          </a:solidFill>
          <a:latin typeface="Arial" charset="0"/>
          <a:cs typeface="Arial" charset="0"/>
        </a:defRPr>
      </a:lvl2pPr>
      <a:lvl3pPr algn="l" rtl="0" eaLnBrk="0" fontAlgn="base" hangingPunct="0">
        <a:spcBef>
          <a:spcPct val="0"/>
        </a:spcBef>
        <a:spcAft>
          <a:spcPct val="0"/>
        </a:spcAft>
        <a:defRPr sz="2800">
          <a:solidFill>
            <a:schemeClr val="tx1"/>
          </a:solidFill>
          <a:latin typeface="Arial" charset="0"/>
          <a:cs typeface="Arial" charset="0"/>
        </a:defRPr>
      </a:lvl3pPr>
      <a:lvl4pPr algn="l" rtl="0" eaLnBrk="0" fontAlgn="base" hangingPunct="0">
        <a:spcBef>
          <a:spcPct val="0"/>
        </a:spcBef>
        <a:spcAft>
          <a:spcPct val="0"/>
        </a:spcAft>
        <a:defRPr sz="2800">
          <a:solidFill>
            <a:schemeClr val="tx1"/>
          </a:solidFill>
          <a:latin typeface="Arial" charset="0"/>
          <a:cs typeface="Arial" charset="0"/>
        </a:defRPr>
      </a:lvl4pPr>
      <a:lvl5pPr algn="l" rtl="0" eaLnBrk="0" fontAlgn="base" hangingPunct="0">
        <a:spcBef>
          <a:spcPct val="0"/>
        </a:spcBef>
        <a:spcAft>
          <a:spcPct val="0"/>
        </a:spcAft>
        <a:defRPr sz="2800">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71" name="Picture 23" descr="bottenstrip_rod_toning ljustillmork"/>
          <p:cNvPicPr>
            <a:picLocks noChangeAspect="1" noChangeArrowheads="1"/>
          </p:cNvPicPr>
          <p:nvPr/>
        </p:nvPicPr>
        <p:blipFill>
          <a:blip r:embed="rId6">
            <a:extLst>
              <a:ext uri="{28A0092B-C50C-407E-A947-70E740481C1C}">
                <a14:useLocalDpi xmlns:a14="http://schemas.microsoft.com/office/drawing/2010/main" val="0"/>
              </a:ext>
            </a:extLst>
          </a:blip>
          <a:srcRect l="3429" r="2547"/>
          <a:stretch>
            <a:fillRect/>
          </a:stretch>
        </p:blipFill>
        <p:spPr bwMode="auto">
          <a:xfrm>
            <a:off x="0" y="6169025"/>
            <a:ext cx="9144000" cy="698500"/>
          </a:xfrm>
          <a:prstGeom prst="rect">
            <a:avLst/>
          </a:prstGeom>
          <a:noFill/>
          <a:extLst>
            <a:ext uri="{909E8E84-426E-40DD-AFC4-6F175D3DCCD1}">
              <a14:hiddenFill xmlns:a14="http://schemas.microsoft.com/office/drawing/2010/main">
                <a:solidFill>
                  <a:srgbClr val="FFFFFF"/>
                </a:solidFill>
              </a14:hiddenFill>
            </a:ext>
          </a:extLst>
        </p:spPr>
      </p:pic>
      <p:sp>
        <p:nvSpPr>
          <p:cNvPr id="2050" name="Platshållare för rubrik 1"/>
          <p:cNvSpPr>
            <a:spLocks noGrp="1"/>
          </p:cNvSpPr>
          <p:nvPr>
            <p:ph type="title"/>
          </p:nvPr>
        </p:nvSpPr>
        <p:spPr bwMode="auto">
          <a:xfrm>
            <a:off x="457200" y="4143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smtClean="0"/>
              <a:t>Klicka här för att ändra format</a:t>
            </a:r>
          </a:p>
        </p:txBody>
      </p:sp>
      <p:sp>
        <p:nvSpPr>
          <p:cNvPr id="2051" name="Platshållare för text 2"/>
          <p:cNvSpPr>
            <a:spLocks noGrp="1"/>
          </p:cNvSpPr>
          <p:nvPr>
            <p:ph type="body" idx="1"/>
          </p:nvPr>
        </p:nvSpPr>
        <p:spPr bwMode="auto">
          <a:xfrm>
            <a:off x="457200" y="1711325"/>
            <a:ext cx="8229600"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7" name="textruta 6"/>
          <p:cNvSpPr txBox="1"/>
          <p:nvPr/>
        </p:nvSpPr>
        <p:spPr>
          <a:xfrm>
            <a:off x="288925" y="6448425"/>
            <a:ext cx="428625" cy="215900"/>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5A207A1-F921-4D1C-B45C-5387C40D5887}" type="slidenum">
              <a:rPr lang="sv-SE" sz="800">
                <a:solidFill>
                  <a:prstClr val="white"/>
                </a:solidFill>
              </a:rPr>
              <a:pPr eaLnBrk="1" hangingPunct="1"/>
              <a:t>‹#›</a:t>
            </a:fld>
            <a:endParaRPr lang="sv-SE" sz="800">
              <a:solidFill>
                <a:prstClr val="white"/>
              </a:solidFill>
            </a:endParaRPr>
          </a:p>
        </p:txBody>
      </p:sp>
      <p:sp>
        <p:nvSpPr>
          <p:cNvPr id="2074" name="Rectangle 26"/>
          <p:cNvSpPr>
            <a:spLocks noGrp="1" noChangeArrowheads="1"/>
          </p:cNvSpPr>
          <p:nvPr>
            <p:ph type="ftr" sz="quarter" idx="3"/>
          </p:nvPr>
        </p:nvSpPr>
        <p:spPr bwMode="auto">
          <a:xfrm>
            <a:off x="3336925" y="6423025"/>
            <a:ext cx="28956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000">
                <a:solidFill>
                  <a:schemeClr val="bg1"/>
                </a:solidFill>
              </a:defRPr>
            </a:lvl1pPr>
          </a:lstStyle>
          <a:p>
            <a:endParaRPr lang="sv-SE">
              <a:solidFill>
                <a:prstClr val="white"/>
              </a:solidFill>
            </a:endParaRPr>
          </a:p>
        </p:txBody>
      </p:sp>
    </p:spTree>
    <p:extLst>
      <p:ext uri="{BB962C8B-B14F-4D97-AF65-F5344CB8AC3E}">
        <p14:creationId xmlns:p14="http://schemas.microsoft.com/office/powerpoint/2010/main" val="49246525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p:timing>
    <p:tnLst>
      <p:par>
        <p:cTn id="1" dur="indefinite" restart="never" nodeType="tmRoot"/>
      </p:par>
    </p:tnLst>
  </p:timing>
  <p:hf hdr="0" ftr="0" dt="0"/>
  <p:txStyles>
    <p:titleStyle>
      <a:lvl1pPr algn="l"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800">
          <a:solidFill>
            <a:schemeClr val="tx1"/>
          </a:solidFill>
          <a:latin typeface="Arial" charset="0"/>
          <a:cs typeface="Arial" charset="0"/>
        </a:defRPr>
      </a:lvl2pPr>
      <a:lvl3pPr algn="l" rtl="0" eaLnBrk="0" fontAlgn="base" hangingPunct="0">
        <a:spcBef>
          <a:spcPct val="0"/>
        </a:spcBef>
        <a:spcAft>
          <a:spcPct val="0"/>
        </a:spcAft>
        <a:defRPr sz="2800">
          <a:solidFill>
            <a:schemeClr val="tx1"/>
          </a:solidFill>
          <a:latin typeface="Arial" charset="0"/>
          <a:cs typeface="Arial" charset="0"/>
        </a:defRPr>
      </a:lvl3pPr>
      <a:lvl4pPr algn="l" rtl="0" eaLnBrk="0" fontAlgn="base" hangingPunct="0">
        <a:spcBef>
          <a:spcPct val="0"/>
        </a:spcBef>
        <a:spcAft>
          <a:spcPct val="0"/>
        </a:spcAft>
        <a:defRPr sz="2800">
          <a:solidFill>
            <a:schemeClr val="tx1"/>
          </a:solidFill>
          <a:latin typeface="Arial" charset="0"/>
          <a:cs typeface="Arial" charset="0"/>
        </a:defRPr>
      </a:lvl4pPr>
      <a:lvl5pPr algn="l" rtl="0" eaLnBrk="0" fontAlgn="base" hangingPunct="0">
        <a:spcBef>
          <a:spcPct val="0"/>
        </a:spcBef>
        <a:spcAft>
          <a:spcPct val="0"/>
        </a:spcAft>
        <a:defRPr sz="2800">
          <a:solidFill>
            <a:schemeClr val="tx1"/>
          </a:solidFill>
          <a:latin typeface="Arial" charset="0"/>
          <a:cs typeface="Arial" charset="0"/>
        </a:defRPr>
      </a:lvl5pPr>
      <a:lvl6pPr marL="457200" algn="l" rtl="0" fontAlgn="base">
        <a:spcBef>
          <a:spcPct val="0"/>
        </a:spcBef>
        <a:spcAft>
          <a:spcPct val="0"/>
        </a:spcAft>
        <a:defRPr sz="2800" b="1">
          <a:solidFill>
            <a:schemeClr val="tx1"/>
          </a:solidFill>
          <a:latin typeface="Arial" charset="0"/>
          <a:cs typeface="Arial" charset="0"/>
        </a:defRPr>
      </a:lvl6pPr>
      <a:lvl7pPr marL="914400" algn="l" rtl="0" fontAlgn="base">
        <a:spcBef>
          <a:spcPct val="0"/>
        </a:spcBef>
        <a:spcAft>
          <a:spcPct val="0"/>
        </a:spcAft>
        <a:defRPr sz="2800" b="1">
          <a:solidFill>
            <a:schemeClr val="tx1"/>
          </a:solidFill>
          <a:latin typeface="Arial" charset="0"/>
          <a:cs typeface="Arial" charset="0"/>
        </a:defRPr>
      </a:lvl7pPr>
      <a:lvl8pPr marL="1371600" algn="l" rtl="0" fontAlgn="base">
        <a:spcBef>
          <a:spcPct val="0"/>
        </a:spcBef>
        <a:spcAft>
          <a:spcPct val="0"/>
        </a:spcAft>
        <a:defRPr sz="2800" b="1">
          <a:solidFill>
            <a:schemeClr val="tx1"/>
          </a:solidFill>
          <a:latin typeface="Arial" charset="0"/>
          <a:cs typeface="Arial" charset="0"/>
        </a:defRPr>
      </a:lvl8pPr>
      <a:lvl9pPr marL="1828800" algn="l" rtl="0" fontAlgn="base">
        <a:spcBef>
          <a:spcPct val="0"/>
        </a:spcBef>
        <a:spcAft>
          <a:spcPct val="0"/>
        </a:spcAft>
        <a:defRPr sz="28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mailto:indatastod@trafikverket.se"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kl.se/samhallsplaneringinfrastruktur/trafikinfrastruktur/trafikreglering.2979.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ubrik 1"/>
          <p:cNvSpPr>
            <a:spLocks noGrp="1"/>
          </p:cNvSpPr>
          <p:nvPr>
            <p:ph type="title" idx="4294967295"/>
          </p:nvPr>
        </p:nvSpPr>
        <p:spPr/>
        <p:txBody>
          <a:bodyPr/>
          <a:lstStyle/>
          <a:p>
            <a:r>
              <a:rPr lang="sv-SE" dirty="0" err="1" smtClean="0"/>
              <a:t>Webinarie</a:t>
            </a:r>
            <a:r>
              <a:rPr lang="sv-SE" dirty="0" smtClean="0"/>
              <a:t> - </a:t>
            </a:r>
            <a:br>
              <a:rPr lang="sv-SE" dirty="0" smtClean="0"/>
            </a:br>
            <a:r>
              <a:rPr lang="sv-SE" dirty="0" smtClean="0"/>
              <a:t>Hastighetsdata</a:t>
            </a:r>
            <a:br>
              <a:rPr lang="sv-SE" dirty="0" smtClean="0"/>
            </a:br>
            <a:r>
              <a:rPr lang="sv-SE" dirty="0" smtClean="0"/>
              <a:t>2016</a:t>
            </a:r>
            <a:br>
              <a:rPr lang="sv-SE" dirty="0" smtClean="0"/>
            </a:br>
            <a:r>
              <a:rPr lang="sv-SE" dirty="0" smtClean="0"/>
              <a:t/>
            </a:r>
            <a:br>
              <a:rPr lang="sv-SE" dirty="0" smtClean="0"/>
            </a:br>
            <a:r>
              <a:rPr lang="sv-SE" sz="1600" dirty="0" smtClean="0"/>
              <a:t>Emma Klasson</a:t>
            </a:r>
            <a:br>
              <a:rPr lang="sv-SE" sz="1600" dirty="0" smtClean="0"/>
            </a:br>
            <a:r>
              <a:rPr lang="sv-SE" sz="1600" dirty="0" smtClean="0"/>
              <a:t>2016-06-21</a:t>
            </a:r>
            <a:r>
              <a:rPr lang="sv-SE" dirty="0" smtClean="0"/>
              <a:t/>
            </a:r>
            <a:br>
              <a:rPr lang="sv-SE" dirty="0" smtClean="0"/>
            </a:br>
            <a:endParaRPr lang="sv-SE"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title"/>
          </p:nvPr>
        </p:nvSpPr>
        <p:spPr/>
        <p:txBody>
          <a:bodyPr/>
          <a:lstStyle/>
          <a:p>
            <a:r>
              <a:rPr lang="sv-SE" dirty="0" smtClean="0"/>
              <a:t>Hastighetskontroll Värmlands län </a:t>
            </a:r>
            <a:endParaRPr lang="sv-SE" dirty="0" smtClean="0">
              <a:solidFill>
                <a:srgbClr val="FF0000"/>
              </a:solidFill>
            </a:endParaRPr>
          </a:p>
        </p:txBody>
      </p:sp>
      <p:sp>
        <p:nvSpPr>
          <p:cNvPr id="6147" name="Platshållare för innehåll 2"/>
          <p:cNvSpPr>
            <a:spLocks noGrp="1"/>
          </p:cNvSpPr>
          <p:nvPr>
            <p:ph idx="1"/>
          </p:nvPr>
        </p:nvSpPr>
        <p:spPr>
          <a:xfrm>
            <a:off x="457200" y="1885950"/>
            <a:ext cx="8229600" cy="4103688"/>
          </a:xfrm>
        </p:spPr>
        <p:txBody>
          <a:bodyPr/>
          <a:lstStyle/>
          <a:p>
            <a:r>
              <a:rPr lang="sv-SE" dirty="0" smtClean="0"/>
              <a:t>Totalt är 29 801 meter väg kontrollerad</a:t>
            </a:r>
          </a:p>
          <a:p>
            <a:r>
              <a:rPr lang="sv-SE" dirty="0" smtClean="0"/>
              <a:t>90 % stämmer mellan RDT och skyltad sträcka </a:t>
            </a:r>
          </a:p>
          <a:p>
            <a:r>
              <a:rPr lang="sv-SE" dirty="0" smtClean="0"/>
              <a:t>10 % </a:t>
            </a:r>
            <a:r>
              <a:rPr lang="sv-SE" dirty="0"/>
              <a:t>stämmer inte mellan </a:t>
            </a:r>
            <a:r>
              <a:rPr lang="sv-SE" dirty="0" smtClean="0"/>
              <a:t>RDT och skyltad sträcka</a:t>
            </a:r>
          </a:p>
        </p:txBody>
      </p:sp>
    </p:spTree>
    <p:extLst>
      <p:ext uri="{BB962C8B-B14F-4D97-AF65-F5344CB8AC3E}">
        <p14:creationId xmlns:p14="http://schemas.microsoft.com/office/powerpoint/2010/main" val="3785582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title"/>
          </p:nvPr>
        </p:nvSpPr>
        <p:spPr/>
        <p:txBody>
          <a:bodyPr/>
          <a:lstStyle/>
          <a:p>
            <a:r>
              <a:rPr lang="sv-SE" dirty="0" smtClean="0"/>
              <a:t>Hastighetskontroll Västerbottens län </a:t>
            </a:r>
            <a:endParaRPr lang="sv-SE" dirty="0" smtClean="0">
              <a:solidFill>
                <a:srgbClr val="FF0000"/>
              </a:solidFill>
            </a:endParaRPr>
          </a:p>
        </p:txBody>
      </p:sp>
      <p:sp>
        <p:nvSpPr>
          <p:cNvPr id="6147" name="Platshållare för innehåll 2"/>
          <p:cNvSpPr>
            <a:spLocks noGrp="1"/>
          </p:cNvSpPr>
          <p:nvPr>
            <p:ph idx="1"/>
          </p:nvPr>
        </p:nvSpPr>
        <p:spPr>
          <a:xfrm>
            <a:off x="457200" y="1885950"/>
            <a:ext cx="8229600" cy="4103688"/>
          </a:xfrm>
        </p:spPr>
        <p:txBody>
          <a:bodyPr/>
          <a:lstStyle/>
          <a:p>
            <a:r>
              <a:rPr lang="sv-SE" dirty="0" smtClean="0"/>
              <a:t>Totalt är 50 565 meter väg kontrollerad</a:t>
            </a:r>
          </a:p>
          <a:p>
            <a:r>
              <a:rPr lang="sv-SE" dirty="0" smtClean="0"/>
              <a:t>86 % stämmer mellan RDT och skyltad sträcka </a:t>
            </a:r>
          </a:p>
          <a:p>
            <a:r>
              <a:rPr lang="sv-SE" dirty="0" smtClean="0"/>
              <a:t>14 % </a:t>
            </a:r>
            <a:r>
              <a:rPr lang="sv-SE" dirty="0"/>
              <a:t>stämmer inte mellan </a:t>
            </a:r>
            <a:r>
              <a:rPr lang="sv-SE" dirty="0" smtClean="0"/>
              <a:t>RDT och skyltad sträcka</a:t>
            </a:r>
          </a:p>
        </p:txBody>
      </p:sp>
    </p:spTree>
    <p:extLst>
      <p:ext uri="{BB962C8B-B14F-4D97-AF65-F5344CB8AC3E}">
        <p14:creationId xmlns:p14="http://schemas.microsoft.com/office/powerpoint/2010/main" val="3101784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title"/>
          </p:nvPr>
        </p:nvSpPr>
        <p:spPr/>
        <p:txBody>
          <a:bodyPr/>
          <a:lstStyle/>
          <a:p>
            <a:r>
              <a:rPr lang="sv-SE" dirty="0" smtClean="0"/>
              <a:t>Hastighetskontroll Uppsala län </a:t>
            </a:r>
            <a:endParaRPr lang="sv-SE" dirty="0" smtClean="0">
              <a:solidFill>
                <a:srgbClr val="FF0000"/>
              </a:solidFill>
            </a:endParaRPr>
          </a:p>
        </p:txBody>
      </p:sp>
      <p:sp>
        <p:nvSpPr>
          <p:cNvPr id="6147" name="Platshållare för innehåll 2"/>
          <p:cNvSpPr>
            <a:spLocks noGrp="1"/>
          </p:cNvSpPr>
          <p:nvPr>
            <p:ph idx="1"/>
          </p:nvPr>
        </p:nvSpPr>
        <p:spPr>
          <a:xfrm>
            <a:off x="457200" y="1885950"/>
            <a:ext cx="8229600" cy="4103688"/>
          </a:xfrm>
        </p:spPr>
        <p:txBody>
          <a:bodyPr/>
          <a:lstStyle/>
          <a:p>
            <a:r>
              <a:rPr lang="sv-SE" dirty="0" smtClean="0"/>
              <a:t>Totalt är 22 621 meter väg kontrollerad</a:t>
            </a:r>
          </a:p>
          <a:p>
            <a:r>
              <a:rPr lang="sv-SE" dirty="0" smtClean="0"/>
              <a:t>92 % stämmer mellan RDT och skyltad sträcka </a:t>
            </a:r>
          </a:p>
          <a:p>
            <a:r>
              <a:rPr lang="sv-SE" dirty="0" smtClean="0"/>
              <a:t>8 % </a:t>
            </a:r>
            <a:r>
              <a:rPr lang="sv-SE" dirty="0"/>
              <a:t>stämmer inte mellan </a:t>
            </a:r>
            <a:r>
              <a:rPr lang="sv-SE" dirty="0" smtClean="0"/>
              <a:t>RDT och skyltad sträcka</a:t>
            </a:r>
          </a:p>
        </p:txBody>
      </p:sp>
    </p:spTree>
    <p:extLst>
      <p:ext uri="{BB962C8B-B14F-4D97-AF65-F5344CB8AC3E}">
        <p14:creationId xmlns:p14="http://schemas.microsoft.com/office/powerpoint/2010/main" val="2647292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42048" y="-375920"/>
            <a:ext cx="8801951" cy="1143000"/>
          </a:xfrm>
        </p:spPr>
        <p:txBody>
          <a:bodyPr/>
          <a:lstStyle/>
          <a:p>
            <a:r>
              <a:rPr lang="sv-SE" dirty="0" smtClean="0"/>
              <a:t>Exempel – Skillnad mellan RDT och skyltad sträcka</a:t>
            </a:r>
            <a:endParaRPr lang="sv-SE" dirty="0"/>
          </a:p>
        </p:txBody>
      </p:sp>
      <p:pic>
        <p:nvPicPr>
          <p:cNvPr id="5" name="Bildobjekt 4"/>
          <p:cNvPicPr/>
          <p:nvPr/>
        </p:nvPicPr>
        <p:blipFill>
          <a:blip r:embed="rId3">
            <a:extLst>
              <a:ext uri="{28A0092B-C50C-407E-A947-70E740481C1C}">
                <a14:useLocalDpi xmlns:a14="http://schemas.microsoft.com/office/drawing/2010/main" val="0"/>
              </a:ext>
            </a:extLst>
          </a:blip>
          <a:stretch>
            <a:fillRect/>
          </a:stretch>
        </p:blipFill>
        <p:spPr>
          <a:xfrm>
            <a:off x="342049" y="515620"/>
            <a:ext cx="5184140" cy="2661920"/>
          </a:xfrm>
          <a:prstGeom prst="rect">
            <a:avLst/>
          </a:prstGeom>
        </p:spPr>
      </p:pic>
      <p:sp>
        <p:nvSpPr>
          <p:cNvPr id="6" name="Ellips 5"/>
          <p:cNvSpPr/>
          <p:nvPr/>
        </p:nvSpPr>
        <p:spPr>
          <a:xfrm flipV="1">
            <a:off x="3919490" y="1306830"/>
            <a:ext cx="742315" cy="10795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solidFill>
                <a:prstClr val="white"/>
              </a:solidFill>
            </a:endParaRPr>
          </a:p>
        </p:txBody>
      </p:sp>
      <p:pic>
        <p:nvPicPr>
          <p:cNvPr id="7" name="Bildobjekt 6"/>
          <p:cNvPicPr/>
          <p:nvPr/>
        </p:nvPicPr>
        <p:blipFill>
          <a:blip r:embed="rId4"/>
          <a:stretch>
            <a:fillRect/>
          </a:stretch>
        </p:blipFill>
        <p:spPr>
          <a:xfrm>
            <a:off x="3586438" y="3177540"/>
            <a:ext cx="5447030" cy="2971800"/>
          </a:xfrm>
          <a:prstGeom prst="rect">
            <a:avLst/>
          </a:prstGeom>
        </p:spPr>
      </p:pic>
      <p:sp>
        <p:nvSpPr>
          <p:cNvPr id="8" name="Ellips 7"/>
          <p:cNvSpPr/>
          <p:nvPr/>
        </p:nvSpPr>
        <p:spPr>
          <a:xfrm flipV="1">
            <a:off x="4661805" y="4632695"/>
            <a:ext cx="719455" cy="67627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solidFill>
                <a:prstClr val="white"/>
              </a:solidFill>
            </a:endParaRPr>
          </a:p>
        </p:txBody>
      </p:sp>
      <p:sp>
        <p:nvSpPr>
          <p:cNvPr id="9" name="Ellips 8"/>
          <p:cNvSpPr/>
          <p:nvPr/>
        </p:nvSpPr>
        <p:spPr>
          <a:xfrm flipV="1">
            <a:off x="5516140" y="5102330"/>
            <a:ext cx="719455" cy="676275"/>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a:solidFill>
                <a:prstClr val="white"/>
              </a:solidFill>
            </a:endParaRPr>
          </a:p>
        </p:txBody>
      </p:sp>
      <p:sp>
        <p:nvSpPr>
          <p:cNvPr id="11" name="textruta 10"/>
          <p:cNvSpPr txBox="1"/>
          <p:nvPr/>
        </p:nvSpPr>
        <p:spPr>
          <a:xfrm>
            <a:off x="342049" y="3862935"/>
            <a:ext cx="3244389" cy="646331"/>
          </a:xfrm>
          <a:prstGeom prst="rect">
            <a:avLst/>
          </a:prstGeom>
          <a:noFill/>
        </p:spPr>
        <p:txBody>
          <a:bodyPr wrap="square" rtlCol="0">
            <a:spAutoFit/>
          </a:bodyPr>
          <a:lstStyle/>
          <a:p>
            <a:r>
              <a:rPr lang="sv-SE" sz="1200" dirty="0" smtClean="0">
                <a:solidFill>
                  <a:prstClr val="black"/>
                </a:solidFill>
              </a:rPr>
              <a:t>Gröna cirkeln: Skifte i hastighetsgräns i NVDB eller nyregistrerad sträcka för RDT</a:t>
            </a:r>
          </a:p>
          <a:p>
            <a:r>
              <a:rPr lang="sv-SE" sz="1200" dirty="0" smtClean="0">
                <a:solidFill>
                  <a:prstClr val="black"/>
                </a:solidFill>
              </a:rPr>
              <a:t>Blå cirkel: Skyltens placering</a:t>
            </a:r>
            <a:endParaRPr lang="sv-SE" sz="1200" dirty="0">
              <a:solidFill>
                <a:prstClr val="black"/>
              </a:solidFill>
            </a:endParaRPr>
          </a:p>
        </p:txBody>
      </p:sp>
    </p:spTree>
    <p:extLst>
      <p:ext uri="{BB962C8B-B14F-4D97-AF65-F5344CB8AC3E}">
        <p14:creationId xmlns:p14="http://schemas.microsoft.com/office/powerpoint/2010/main" val="1346649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a:t>
            </a:r>
            <a:r>
              <a:rPr lang="sv-SE" dirty="0" smtClean="0"/>
              <a:t>vvikelser</a:t>
            </a:r>
            <a:br>
              <a:rPr lang="sv-SE" dirty="0" smtClean="0"/>
            </a:br>
            <a:r>
              <a:rPr lang="sv-SE" dirty="0" smtClean="0"/>
              <a:t/>
            </a:r>
            <a:br>
              <a:rPr lang="sv-SE" dirty="0" smtClean="0"/>
            </a:br>
            <a:r>
              <a:rPr lang="sv-SE" dirty="0" smtClean="0"/>
              <a:t>Nuläge</a:t>
            </a:r>
            <a:endParaRPr lang="sv-SE" dirty="0"/>
          </a:p>
        </p:txBody>
      </p:sp>
      <p:sp>
        <p:nvSpPr>
          <p:cNvPr id="3" name="Platshållare för innehåll 2"/>
          <p:cNvSpPr>
            <a:spLocks noGrp="1"/>
          </p:cNvSpPr>
          <p:nvPr>
            <p:ph idx="4294967295"/>
          </p:nvPr>
        </p:nvSpPr>
        <p:spPr>
          <a:xfrm>
            <a:off x="703942" y="1600200"/>
            <a:ext cx="7525657" cy="4525963"/>
          </a:xfrm>
        </p:spPr>
        <p:txBody>
          <a:bodyPr/>
          <a:lstStyle/>
          <a:p>
            <a:endParaRPr lang="sv-SE" dirty="0" smtClean="0"/>
          </a:p>
          <a:p>
            <a:r>
              <a:rPr lang="sv-SE" dirty="0" smtClean="0"/>
              <a:t>Trafikregler finns i trafikföreskrifter</a:t>
            </a:r>
          </a:p>
          <a:p>
            <a:r>
              <a:rPr lang="sv-SE" dirty="0" smtClean="0"/>
              <a:t>Skyltar återger trafikreglerna</a:t>
            </a:r>
          </a:p>
          <a:p>
            <a:r>
              <a:rPr lang="sv-SE" dirty="0" smtClean="0"/>
              <a:t>Ibland stämmer inte skylten med föreskriften </a:t>
            </a:r>
          </a:p>
          <a:p>
            <a:pPr marL="457200" lvl="1" indent="0">
              <a:buNone/>
            </a:pPr>
            <a:r>
              <a:rPr lang="sv-SE" dirty="0" smtClean="0"/>
              <a:t>– Men trafiken fungerar ändå</a:t>
            </a:r>
          </a:p>
          <a:p>
            <a:r>
              <a:rPr lang="sv-SE" dirty="0" smtClean="0"/>
              <a:t>Skyltarna styr trafiken även om skylten inte har laglig grund</a:t>
            </a:r>
          </a:p>
          <a:p>
            <a:r>
              <a:rPr lang="sv-SE" dirty="0" smtClean="0"/>
              <a:t>Det är inte en perfekt situation men trafiken fungerar</a:t>
            </a:r>
            <a:endParaRPr lang="sv-SE" dirty="0"/>
          </a:p>
        </p:txBody>
      </p:sp>
    </p:spTree>
    <p:extLst>
      <p:ext uri="{BB962C8B-B14F-4D97-AF65-F5344CB8AC3E}">
        <p14:creationId xmlns:p14="http://schemas.microsoft.com/office/powerpoint/2010/main" val="1277305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Framtiden</a:t>
            </a:r>
            <a:endParaRPr lang="sv-SE" dirty="0"/>
          </a:p>
        </p:txBody>
      </p:sp>
      <p:sp>
        <p:nvSpPr>
          <p:cNvPr id="3" name="Platshållare för innehåll 2"/>
          <p:cNvSpPr>
            <a:spLocks noGrp="1"/>
          </p:cNvSpPr>
          <p:nvPr>
            <p:ph idx="4294967295"/>
          </p:nvPr>
        </p:nvSpPr>
        <p:spPr>
          <a:xfrm>
            <a:off x="457200" y="1600200"/>
            <a:ext cx="7772400" cy="4365171"/>
          </a:xfrm>
        </p:spPr>
        <p:txBody>
          <a:bodyPr/>
          <a:lstStyle/>
          <a:p>
            <a:r>
              <a:rPr lang="sv-SE" dirty="0" smtClean="0"/>
              <a:t>Fordonen kommer allt mer att ha utrustning som visar trafikregler</a:t>
            </a:r>
          </a:p>
          <a:p>
            <a:r>
              <a:rPr lang="sv-SE" dirty="0" smtClean="0"/>
              <a:t>Förarna blir då frustrerade när skylten visar något annat</a:t>
            </a:r>
          </a:p>
          <a:p>
            <a:r>
              <a:rPr lang="sv-SE" dirty="0" smtClean="0"/>
              <a:t>Därför är det angeläget att korrigera sådana brister</a:t>
            </a:r>
          </a:p>
          <a:p>
            <a:r>
              <a:rPr lang="sv-SE" dirty="0" smtClean="0"/>
              <a:t>Och utvecklingen går fort…</a:t>
            </a:r>
            <a:endParaRPr lang="sv-SE" dirty="0"/>
          </a:p>
        </p:txBody>
      </p:sp>
    </p:spTree>
    <p:extLst>
      <p:ext uri="{BB962C8B-B14F-4D97-AF65-F5344CB8AC3E}">
        <p14:creationId xmlns:p14="http://schemas.microsoft.com/office/powerpoint/2010/main" val="2852663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Exempel på brister</a:t>
            </a:r>
            <a:endParaRPr lang="sv-SE" dirty="0"/>
          </a:p>
        </p:txBody>
      </p:sp>
      <p:sp>
        <p:nvSpPr>
          <p:cNvPr id="3" name="Platshållare för innehåll 2"/>
          <p:cNvSpPr>
            <a:spLocks noGrp="1"/>
          </p:cNvSpPr>
          <p:nvPr>
            <p:ph idx="4294967295"/>
          </p:nvPr>
        </p:nvSpPr>
        <p:spPr>
          <a:xfrm>
            <a:off x="457200" y="1600200"/>
            <a:ext cx="7772400" cy="4365171"/>
          </a:xfrm>
        </p:spPr>
        <p:txBody>
          <a:bodyPr/>
          <a:lstStyle/>
          <a:p>
            <a:pPr marL="457200" indent="-457200">
              <a:buFont typeface="+mj-lt"/>
              <a:buAutoNum type="arabicPeriod"/>
            </a:pPr>
            <a:r>
              <a:rPr lang="sv-SE" dirty="0" smtClean="0"/>
              <a:t>Trafikföreskrift finns – Skylt saknas</a:t>
            </a:r>
          </a:p>
          <a:p>
            <a:pPr marL="457200" indent="-457200">
              <a:buFont typeface="+mj-lt"/>
              <a:buAutoNum type="arabicPeriod"/>
            </a:pPr>
            <a:r>
              <a:rPr lang="sv-SE" dirty="0" smtClean="0"/>
              <a:t>Skylt finns - Trafikföreskrift saknas</a:t>
            </a:r>
          </a:p>
          <a:p>
            <a:pPr marL="457200" indent="-457200">
              <a:buFont typeface="+mj-lt"/>
              <a:buAutoNum type="arabicPeriod"/>
            </a:pPr>
            <a:r>
              <a:rPr lang="sv-SE" dirty="0" smtClean="0"/>
              <a:t>Skylt och trafikföreskrift visar olika hastighetsgräns</a:t>
            </a:r>
          </a:p>
          <a:p>
            <a:pPr marL="457200" indent="-457200">
              <a:buFont typeface="+mj-lt"/>
              <a:buAutoNum type="arabicPeriod"/>
            </a:pPr>
            <a:r>
              <a:rPr lang="sv-SE" dirty="0" smtClean="0"/>
              <a:t>Skylten felplacerad i förhållande till Trafikföreskrift </a:t>
            </a:r>
          </a:p>
          <a:p>
            <a:endParaRPr lang="sv-SE" dirty="0" smtClean="0"/>
          </a:p>
          <a:p>
            <a:endParaRPr lang="sv-SE" dirty="0" smtClean="0"/>
          </a:p>
        </p:txBody>
      </p:sp>
    </p:spTree>
    <p:extLst>
      <p:ext uri="{BB962C8B-B14F-4D97-AF65-F5344CB8AC3E}">
        <p14:creationId xmlns:p14="http://schemas.microsoft.com/office/powerpoint/2010/main" val="4155499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p 28"/>
          <p:cNvGrpSpPr/>
          <p:nvPr/>
        </p:nvGrpSpPr>
        <p:grpSpPr>
          <a:xfrm>
            <a:off x="607414" y="1458344"/>
            <a:ext cx="8310531" cy="5330626"/>
            <a:chOff x="607414" y="1458344"/>
            <a:chExt cx="8310531" cy="5330626"/>
          </a:xfrm>
        </p:grpSpPr>
        <p:cxnSp>
          <p:nvCxnSpPr>
            <p:cNvPr id="17" name="Rak 16"/>
            <p:cNvCxnSpPr/>
            <p:nvPr/>
          </p:nvCxnSpPr>
          <p:spPr>
            <a:xfrm flipH="1" flipV="1">
              <a:off x="3778947" y="2245270"/>
              <a:ext cx="4296901" cy="4543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Rak 17"/>
            <p:cNvCxnSpPr/>
            <p:nvPr/>
          </p:nvCxnSpPr>
          <p:spPr>
            <a:xfrm flipH="1" flipV="1">
              <a:off x="2422480" y="1458344"/>
              <a:ext cx="4010589" cy="5330626"/>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Rak 18"/>
            <p:cNvCxnSpPr/>
            <p:nvPr/>
          </p:nvCxnSpPr>
          <p:spPr>
            <a:xfrm flipH="1" flipV="1">
              <a:off x="2422481" y="2245270"/>
              <a:ext cx="2809564" cy="4543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Rak 19"/>
            <p:cNvCxnSpPr/>
            <p:nvPr/>
          </p:nvCxnSpPr>
          <p:spPr>
            <a:xfrm flipH="1" flipV="1">
              <a:off x="1804850" y="2245270"/>
              <a:ext cx="2202698" cy="4543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Rak 20"/>
            <p:cNvCxnSpPr/>
            <p:nvPr/>
          </p:nvCxnSpPr>
          <p:spPr>
            <a:xfrm>
              <a:off x="1252655" y="2245270"/>
              <a:ext cx="340980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Rak 21"/>
            <p:cNvCxnSpPr/>
            <p:nvPr/>
          </p:nvCxnSpPr>
          <p:spPr>
            <a:xfrm>
              <a:off x="1376899" y="3239836"/>
              <a:ext cx="443136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Rak 22"/>
            <p:cNvCxnSpPr/>
            <p:nvPr/>
          </p:nvCxnSpPr>
          <p:spPr>
            <a:xfrm>
              <a:off x="1736923" y="4745224"/>
              <a:ext cx="5617484"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Frihandsfigur 23"/>
            <p:cNvSpPr/>
            <p:nvPr/>
          </p:nvSpPr>
          <p:spPr>
            <a:xfrm>
              <a:off x="607414" y="1739523"/>
              <a:ext cx="8310531" cy="4970065"/>
            </a:xfrm>
            <a:custGeom>
              <a:avLst/>
              <a:gdLst>
                <a:gd name="connsiteX0" fmla="*/ 952536 w 8310531"/>
                <a:gd name="connsiteY0" fmla="*/ 4901037 h 4970065"/>
                <a:gd name="connsiteX1" fmla="*/ 276098 w 8310531"/>
                <a:gd name="connsiteY1" fmla="*/ 3271960 h 4970065"/>
                <a:gd name="connsiteX2" fmla="*/ 358927 w 8310531"/>
                <a:gd name="connsiteY2" fmla="*/ 2457421 h 4970065"/>
                <a:gd name="connsiteX3" fmla="*/ 0 w 8310531"/>
                <a:gd name="connsiteY3" fmla="*/ 1477214 h 4970065"/>
                <a:gd name="connsiteX4" fmla="*/ 345122 w 8310531"/>
                <a:gd name="connsiteY4" fmla="*/ 138057 h 4970065"/>
                <a:gd name="connsiteX5" fmla="*/ 2056926 w 8310531"/>
                <a:gd name="connsiteY5" fmla="*/ 303726 h 4970065"/>
                <a:gd name="connsiteX6" fmla="*/ 3906778 w 8310531"/>
                <a:gd name="connsiteY6" fmla="*/ 0 h 4970065"/>
                <a:gd name="connsiteX7" fmla="*/ 5190631 w 8310531"/>
                <a:gd name="connsiteY7" fmla="*/ 497006 h 4970065"/>
                <a:gd name="connsiteX8" fmla="*/ 7068093 w 8310531"/>
                <a:gd name="connsiteY8" fmla="*/ 2374587 h 4970065"/>
                <a:gd name="connsiteX9" fmla="*/ 8200092 w 8310531"/>
                <a:gd name="connsiteY9" fmla="*/ 4818202 h 4970065"/>
                <a:gd name="connsiteX10" fmla="*/ 8310531 w 8310531"/>
                <a:gd name="connsiteY10" fmla="*/ 4970065 h 4970065"/>
                <a:gd name="connsiteX0" fmla="*/ 952536 w 8310531"/>
                <a:gd name="connsiteY0" fmla="*/ 4901037 h 4970065"/>
                <a:gd name="connsiteX1" fmla="*/ 276098 w 8310531"/>
                <a:gd name="connsiteY1" fmla="*/ 3271960 h 4970065"/>
                <a:gd name="connsiteX2" fmla="*/ 358927 w 8310531"/>
                <a:gd name="connsiteY2" fmla="*/ 2457421 h 4970065"/>
                <a:gd name="connsiteX3" fmla="*/ 0 w 8310531"/>
                <a:gd name="connsiteY3" fmla="*/ 1477214 h 4970065"/>
                <a:gd name="connsiteX4" fmla="*/ 427951 w 8310531"/>
                <a:gd name="connsiteY4" fmla="*/ 414172 h 4970065"/>
                <a:gd name="connsiteX5" fmla="*/ 2056926 w 8310531"/>
                <a:gd name="connsiteY5" fmla="*/ 303726 h 4970065"/>
                <a:gd name="connsiteX6" fmla="*/ 3906778 w 8310531"/>
                <a:gd name="connsiteY6" fmla="*/ 0 h 4970065"/>
                <a:gd name="connsiteX7" fmla="*/ 5190631 w 8310531"/>
                <a:gd name="connsiteY7" fmla="*/ 497006 h 4970065"/>
                <a:gd name="connsiteX8" fmla="*/ 7068093 w 8310531"/>
                <a:gd name="connsiteY8" fmla="*/ 2374587 h 4970065"/>
                <a:gd name="connsiteX9" fmla="*/ 8200092 w 8310531"/>
                <a:gd name="connsiteY9" fmla="*/ 4818202 h 4970065"/>
                <a:gd name="connsiteX10" fmla="*/ 8310531 w 8310531"/>
                <a:gd name="connsiteY10" fmla="*/ 4970065 h 4970065"/>
                <a:gd name="connsiteX0" fmla="*/ 952536 w 8310531"/>
                <a:gd name="connsiteY0" fmla="*/ 4901037 h 4970065"/>
                <a:gd name="connsiteX1" fmla="*/ 276098 w 8310531"/>
                <a:gd name="connsiteY1" fmla="*/ 3271960 h 4970065"/>
                <a:gd name="connsiteX2" fmla="*/ 358927 w 8310531"/>
                <a:gd name="connsiteY2" fmla="*/ 2457421 h 4970065"/>
                <a:gd name="connsiteX3" fmla="*/ 0 w 8310531"/>
                <a:gd name="connsiteY3" fmla="*/ 1477214 h 4970065"/>
                <a:gd name="connsiteX4" fmla="*/ 441756 w 8310531"/>
                <a:gd name="connsiteY4" fmla="*/ 317532 h 4970065"/>
                <a:gd name="connsiteX5" fmla="*/ 2056926 w 8310531"/>
                <a:gd name="connsiteY5" fmla="*/ 303726 h 4970065"/>
                <a:gd name="connsiteX6" fmla="*/ 3906778 w 8310531"/>
                <a:gd name="connsiteY6" fmla="*/ 0 h 4970065"/>
                <a:gd name="connsiteX7" fmla="*/ 5190631 w 8310531"/>
                <a:gd name="connsiteY7" fmla="*/ 497006 h 4970065"/>
                <a:gd name="connsiteX8" fmla="*/ 7068093 w 8310531"/>
                <a:gd name="connsiteY8" fmla="*/ 2374587 h 4970065"/>
                <a:gd name="connsiteX9" fmla="*/ 8200092 w 8310531"/>
                <a:gd name="connsiteY9" fmla="*/ 4818202 h 4970065"/>
                <a:gd name="connsiteX10" fmla="*/ 8310531 w 8310531"/>
                <a:gd name="connsiteY10" fmla="*/ 4970065 h 497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0531" h="4970065">
                  <a:moveTo>
                    <a:pt x="952536" y="4901037"/>
                  </a:moveTo>
                  <a:lnTo>
                    <a:pt x="276098" y="3271960"/>
                  </a:lnTo>
                  <a:lnTo>
                    <a:pt x="358927" y="2457421"/>
                  </a:lnTo>
                  <a:lnTo>
                    <a:pt x="0" y="1477214"/>
                  </a:lnTo>
                  <a:lnTo>
                    <a:pt x="441756" y="317532"/>
                  </a:lnTo>
                  <a:lnTo>
                    <a:pt x="2056926" y="303726"/>
                  </a:lnTo>
                  <a:lnTo>
                    <a:pt x="3906778" y="0"/>
                  </a:lnTo>
                  <a:lnTo>
                    <a:pt x="5190631" y="497006"/>
                  </a:lnTo>
                  <a:lnTo>
                    <a:pt x="7068093" y="2374587"/>
                  </a:lnTo>
                  <a:lnTo>
                    <a:pt x="8200092" y="4818202"/>
                  </a:lnTo>
                  <a:lnTo>
                    <a:pt x="8310531" y="4970065"/>
                  </a:lnTo>
                </a:path>
              </a:pathLst>
            </a:custGeom>
            <a:ln>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sv-SE">
                <a:solidFill>
                  <a:prstClr val="black"/>
                </a:solidFill>
              </a:endParaRPr>
            </a:p>
          </p:txBody>
        </p:sp>
        <p:sp>
          <p:nvSpPr>
            <p:cNvPr id="25" name="textruta 24"/>
            <p:cNvSpPr txBox="1"/>
            <p:nvPr/>
          </p:nvSpPr>
          <p:spPr>
            <a:xfrm>
              <a:off x="4900728" y="1829771"/>
              <a:ext cx="1685978" cy="830997"/>
            </a:xfrm>
            <a:prstGeom prst="rect">
              <a:avLst/>
            </a:prstGeom>
            <a:noFill/>
          </p:spPr>
          <p:txBody>
            <a:bodyPr wrap="none" rtlCol="0">
              <a:spAutoFit/>
            </a:bodyPr>
            <a:lstStyle/>
            <a:p>
              <a:pPr defTabSz="457200" fontAlgn="auto">
                <a:spcBef>
                  <a:spcPts val="0"/>
                </a:spcBef>
                <a:spcAft>
                  <a:spcPts val="0"/>
                </a:spcAft>
              </a:pPr>
              <a:r>
                <a:rPr lang="sv-SE" sz="2400" dirty="0" smtClean="0">
                  <a:solidFill>
                    <a:prstClr val="black"/>
                  </a:solidFill>
                  <a:latin typeface="Calibri"/>
                </a:rPr>
                <a:t>Tättbebyggt</a:t>
              </a:r>
            </a:p>
            <a:p>
              <a:pPr defTabSz="457200" fontAlgn="auto">
                <a:spcBef>
                  <a:spcPts val="0"/>
                </a:spcBef>
                <a:spcAft>
                  <a:spcPts val="0"/>
                </a:spcAft>
              </a:pPr>
              <a:r>
                <a:rPr lang="sv-SE" sz="2400" dirty="0" smtClean="0">
                  <a:solidFill>
                    <a:prstClr val="black"/>
                  </a:solidFill>
                  <a:latin typeface="Calibri"/>
                </a:rPr>
                <a:t>område</a:t>
              </a:r>
              <a:endParaRPr lang="sv-SE" sz="2400" dirty="0">
                <a:solidFill>
                  <a:prstClr val="black"/>
                </a:solidFill>
                <a:latin typeface="Calibri"/>
              </a:endParaRPr>
            </a:p>
          </p:txBody>
        </p:sp>
        <p:sp>
          <p:nvSpPr>
            <p:cNvPr id="26" name="textruta 25"/>
            <p:cNvSpPr txBox="1"/>
            <p:nvPr/>
          </p:nvSpPr>
          <p:spPr>
            <a:xfrm>
              <a:off x="5377725" y="5492914"/>
              <a:ext cx="1161496" cy="461665"/>
            </a:xfrm>
            <a:prstGeom prst="rect">
              <a:avLst/>
            </a:prstGeom>
            <a:noFill/>
            <a:scene3d>
              <a:camera prst="orthographicFront">
                <a:rot lat="0" lon="0" rev="18600000"/>
              </a:camera>
              <a:lightRig rig="threePt" dir="t"/>
            </a:scene3d>
          </p:spPr>
          <p:txBody>
            <a:bodyPr wrap="none" rtlCol="0">
              <a:spAutoFit/>
            </a:bodyPr>
            <a:lstStyle/>
            <a:p>
              <a:pPr defTabSz="457200" fontAlgn="auto">
                <a:spcBef>
                  <a:spcPts val="0"/>
                </a:spcBef>
                <a:spcAft>
                  <a:spcPts val="0"/>
                </a:spcAft>
              </a:pPr>
              <a:r>
                <a:rPr lang="sv-SE" sz="2400" dirty="0" smtClean="0">
                  <a:solidFill>
                    <a:prstClr val="black"/>
                  </a:solidFill>
                  <a:latin typeface="Calibri"/>
                </a:rPr>
                <a:t>A-gatan</a:t>
              </a:r>
              <a:endParaRPr lang="sv-SE" sz="2400" dirty="0">
                <a:solidFill>
                  <a:prstClr val="black"/>
                </a:solidFill>
                <a:latin typeface="Calibri"/>
              </a:endParaRPr>
            </a:p>
          </p:txBody>
        </p:sp>
        <p:sp>
          <p:nvSpPr>
            <p:cNvPr id="27" name="textruta 26"/>
            <p:cNvSpPr txBox="1"/>
            <p:nvPr/>
          </p:nvSpPr>
          <p:spPr>
            <a:xfrm>
              <a:off x="1609542" y="4283559"/>
              <a:ext cx="1150826" cy="461665"/>
            </a:xfrm>
            <a:prstGeom prst="rect">
              <a:avLst/>
            </a:prstGeom>
            <a:noFill/>
            <a:scene3d>
              <a:camera prst="orthographicFront">
                <a:rot lat="0" lon="0" rev="0"/>
              </a:camera>
              <a:lightRig rig="threePt" dir="t"/>
            </a:scene3d>
          </p:spPr>
          <p:txBody>
            <a:bodyPr wrap="none" rtlCol="0">
              <a:spAutoFit/>
            </a:bodyPr>
            <a:lstStyle/>
            <a:p>
              <a:pPr defTabSz="457200" fontAlgn="auto">
                <a:spcBef>
                  <a:spcPts val="0"/>
                </a:spcBef>
                <a:spcAft>
                  <a:spcPts val="0"/>
                </a:spcAft>
              </a:pPr>
              <a:r>
                <a:rPr lang="sv-SE" sz="2400" dirty="0">
                  <a:solidFill>
                    <a:prstClr val="black"/>
                  </a:solidFill>
                  <a:latin typeface="Calibri"/>
                </a:rPr>
                <a:t>B</a:t>
              </a:r>
              <a:r>
                <a:rPr lang="sv-SE" sz="2400" dirty="0" smtClean="0">
                  <a:solidFill>
                    <a:prstClr val="black"/>
                  </a:solidFill>
                  <a:latin typeface="Calibri"/>
                </a:rPr>
                <a:t>-gatan</a:t>
              </a:r>
              <a:endParaRPr lang="sv-SE" sz="2400" dirty="0">
                <a:solidFill>
                  <a:prstClr val="black"/>
                </a:solidFill>
                <a:latin typeface="Calibri"/>
              </a:endParaRPr>
            </a:p>
          </p:txBody>
        </p:sp>
        <p:sp>
          <p:nvSpPr>
            <p:cNvPr id="28" name="textruta 27"/>
            <p:cNvSpPr txBox="1"/>
            <p:nvPr/>
          </p:nvSpPr>
          <p:spPr>
            <a:xfrm>
              <a:off x="1168327" y="2848269"/>
              <a:ext cx="1147520" cy="461665"/>
            </a:xfrm>
            <a:prstGeom prst="rect">
              <a:avLst/>
            </a:prstGeom>
            <a:noFill/>
            <a:scene3d>
              <a:camera prst="orthographicFront">
                <a:rot lat="0" lon="0" rev="0"/>
              </a:camera>
              <a:lightRig rig="threePt" dir="t"/>
            </a:scene3d>
          </p:spPr>
          <p:txBody>
            <a:bodyPr wrap="none" rtlCol="0">
              <a:spAutoFit/>
            </a:bodyPr>
            <a:lstStyle/>
            <a:p>
              <a:pPr defTabSz="457200" fontAlgn="auto">
                <a:spcBef>
                  <a:spcPts val="0"/>
                </a:spcBef>
                <a:spcAft>
                  <a:spcPts val="0"/>
                </a:spcAft>
              </a:pPr>
              <a:r>
                <a:rPr lang="sv-SE" sz="2400" dirty="0" smtClean="0">
                  <a:solidFill>
                    <a:prstClr val="black"/>
                  </a:solidFill>
                  <a:latin typeface="Calibri"/>
                </a:rPr>
                <a:t>C-gatan</a:t>
              </a:r>
              <a:endParaRPr lang="sv-SE" sz="2400" dirty="0">
                <a:solidFill>
                  <a:prstClr val="black"/>
                </a:solidFill>
                <a:latin typeface="Calibri"/>
              </a:endParaRPr>
            </a:p>
          </p:txBody>
        </p:sp>
      </p:grpSp>
      <p:cxnSp>
        <p:nvCxnSpPr>
          <p:cNvPr id="12" name="Rak 11"/>
          <p:cNvCxnSpPr/>
          <p:nvPr/>
        </p:nvCxnSpPr>
        <p:spPr>
          <a:xfrm>
            <a:off x="3778947" y="3239836"/>
            <a:ext cx="1121781" cy="1505388"/>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30" name="textruta 29"/>
          <p:cNvSpPr txBox="1"/>
          <p:nvPr/>
        </p:nvSpPr>
        <p:spPr>
          <a:xfrm>
            <a:off x="5103608" y="2660768"/>
            <a:ext cx="3625362" cy="2308324"/>
          </a:xfrm>
          <a:prstGeom prst="rect">
            <a:avLst/>
          </a:prstGeom>
          <a:solidFill>
            <a:srgbClr val="FC9290"/>
          </a:solidFill>
        </p:spPr>
        <p:txBody>
          <a:bodyPr wrap="none" rtlCol="0">
            <a:spAutoFit/>
          </a:bodyPr>
          <a:lstStyle/>
          <a:p>
            <a:pPr defTabSz="457200" fontAlgn="auto">
              <a:spcBef>
                <a:spcPts val="0"/>
              </a:spcBef>
              <a:spcAft>
                <a:spcPts val="0"/>
              </a:spcAft>
            </a:pPr>
            <a:r>
              <a:rPr lang="sv-SE" sz="2400" dirty="0" smtClean="0">
                <a:solidFill>
                  <a:prstClr val="black"/>
                </a:solidFill>
                <a:latin typeface="Calibri"/>
              </a:rPr>
              <a:t>…</a:t>
            </a:r>
          </a:p>
          <a:p>
            <a:pPr defTabSz="457200" fontAlgn="auto">
              <a:spcBef>
                <a:spcPts val="0"/>
              </a:spcBef>
              <a:spcAft>
                <a:spcPts val="0"/>
              </a:spcAft>
            </a:pPr>
            <a:r>
              <a:rPr lang="sv-SE" sz="2400" dirty="0" smtClean="0">
                <a:solidFill>
                  <a:prstClr val="black"/>
                </a:solidFill>
                <a:latin typeface="Calibri"/>
              </a:rPr>
              <a:t>På A-gatan mellan B-gatan</a:t>
            </a:r>
            <a:endParaRPr lang="sv-SE" sz="2400" dirty="0">
              <a:solidFill>
                <a:prstClr val="black"/>
              </a:solidFill>
              <a:latin typeface="Calibri"/>
            </a:endParaRPr>
          </a:p>
          <a:p>
            <a:pPr defTabSz="457200" fontAlgn="auto">
              <a:spcBef>
                <a:spcPts val="0"/>
              </a:spcBef>
              <a:spcAft>
                <a:spcPts val="0"/>
              </a:spcAft>
            </a:pPr>
            <a:r>
              <a:rPr lang="sv-SE" sz="2400" dirty="0" smtClean="0">
                <a:solidFill>
                  <a:prstClr val="black"/>
                </a:solidFill>
                <a:latin typeface="Calibri"/>
              </a:rPr>
              <a:t>och C-gatan får fordon inte</a:t>
            </a:r>
          </a:p>
          <a:p>
            <a:pPr defTabSz="457200" fontAlgn="auto">
              <a:spcBef>
                <a:spcPts val="0"/>
              </a:spcBef>
              <a:spcAft>
                <a:spcPts val="0"/>
              </a:spcAft>
            </a:pPr>
            <a:r>
              <a:rPr lang="sv-SE" sz="2400" dirty="0" smtClean="0">
                <a:solidFill>
                  <a:prstClr val="black"/>
                </a:solidFill>
                <a:latin typeface="Calibri"/>
              </a:rPr>
              <a:t>färdas med högre hastighet</a:t>
            </a:r>
          </a:p>
          <a:p>
            <a:pPr defTabSz="457200" fontAlgn="auto">
              <a:spcBef>
                <a:spcPts val="0"/>
              </a:spcBef>
              <a:spcAft>
                <a:spcPts val="0"/>
              </a:spcAft>
            </a:pPr>
            <a:r>
              <a:rPr lang="sv-SE" sz="2400" dirty="0" smtClean="0">
                <a:solidFill>
                  <a:prstClr val="black"/>
                </a:solidFill>
                <a:latin typeface="Calibri"/>
              </a:rPr>
              <a:t>än 30 km i timmen.</a:t>
            </a:r>
          </a:p>
          <a:p>
            <a:pPr defTabSz="457200" fontAlgn="auto">
              <a:spcBef>
                <a:spcPts val="0"/>
              </a:spcBef>
              <a:spcAft>
                <a:spcPts val="0"/>
              </a:spcAft>
            </a:pPr>
            <a:r>
              <a:rPr lang="sv-SE" sz="2400" dirty="0" smtClean="0">
                <a:solidFill>
                  <a:prstClr val="black"/>
                </a:solidFill>
                <a:latin typeface="Calibri"/>
              </a:rPr>
              <a:t>…</a:t>
            </a:r>
            <a:endParaRPr lang="sv-SE" sz="2400" dirty="0">
              <a:solidFill>
                <a:prstClr val="black"/>
              </a:solidFill>
              <a:latin typeface="Calibri"/>
            </a:endParaRPr>
          </a:p>
        </p:txBody>
      </p:sp>
      <p:sp>
        <p:nvSpPr>
          <p:cNvPr id="32" name="Rubrik 1"/>
          <p:cNvSpPr txBox="1">
            <a:spLocks/>
          </p:cNvSpPr>
          <p:nvPr/>
        </p:nvSpPr>
        <p:spPr>
          <a:xfrm>
            <a:off x="457200" y="274638"/>
            <a:ext cx="8229600" cy="1143000"/>
          </a:xfrm>
          <a:prstGeom prst="rect">
            <a:avLst/>
          </a:prstGeom>
        </p:spPr>
        <p:txBody>
          <a:bodyP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sv-SE" dirty="0" smtClean="0">
                <a:solidFill>
                  <a:prstClr val="black"/>
                </a:solidFill>
              </a:rPr>
              <a:t>1. Trafikföreskrift finns – Skylt saknas</a:t>
            </a:r>
            <a:endParaRPr lang="sv-SE" dirty="0">
              <a:solidFill>
                <a:prstClr val="black"/>
              </a:solidFill>
            </a:endParaRPr>
          </a:p>
        </p:txBody>
      </p:sp>
    </p:spTree>
    <p:extLst>
      <p:ext uri="{BB962C8B-B14F-4D97-AF65-F5344CB8AC3E}">
        <p14:creationId xmlns:p14="http://schemas.microsoft.com/office/powerpoint/2010/main" val="2800380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p 28"/>
          <p:cNvGrpSpPr/>
          <p:nvPr/>
        </p:nvGrpSpPr>
        <p:grpSpPr>
          <a:xfrm>
            <a:off x="607414" y="1458344"/>
            <a:ext cx="8310531" cy="5330626"/>
            <a:chOff x="607414" y="1458344"/>
            <a:chExt cx="8310531" cy="5330626"/>
          </a:xfrm>
        </p:grpSpPr>
        <p:cxnSp>
          <p:nvCxnSpPr>
            <p:cNvPr id="17" name="Rak 16"/>
            <p:cNvCxnSpPr/>
            <p:nvPr/>
          </p:nvCxnSpPr>
          <p:spPr>
            <a:xfrm flipH="1" flipV="1">
              <a:off x="3778947" y="2245270"/>
              <a:ext cx="4296901" cy="4543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Rak 17"/>
            <p:cNvCxnSpPr/>
            <p:nvPr/>
          </p:nvCxnSpPr>
          <p:spPr>
            <a:xfrm flipH="1" flipV="1">
              <a:off x="2422480" y="1458344"/>
              <a:ext cx="4010589" cy="5330626"/>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Rak 18"/>
            <p:cNvCxnSpPr/>
            <p:nvPr/>
          </p:nvCxnSpPr>
          <p:spPr>
            <a:xfrm flipH="1" flipV="1">
              <a:off x="2422481" y="2245270"/>
              <a:ext cx="2809564" cy="4543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Rak 19"/>
            <p:cNvCxnSpPr/>
            <p:nvPr/>
          </p:nvCxnSpPr>
          <p:spPr>
            <a:xfrm flipH="1" flipV="1">
              <a:off x="1804850" y="2245270"/>
              <a:ext cx="2202698" cy="4543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Rak 20"/>
            <p:cNvCxnSpPr/>
            <p:nvPr/>
          </p:nvCxnSpPr>
          <p:spPr>
            <a:xfrm>
              <a:off x="1252655" y="2245270"/>
              <a:ext cx="340980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Rak 21"/>
            <p:cNvCxnSpPr/>
            <p:nvPr/>
          </p:nvCxnSpPr>
          <p:spPr>
            <a:xfrm>
              <a:off x="1376899" y="3239836"/>
              <a:ext cx="443136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Rak 22"/>
            <p:cNvCxnSpPr/>
            <p:nvPr/>
          </p:nvCxnSpPr>
          <p:spPr>
            <a:xfrm>
              <a:off x="1736923" y="4745224"/>
              <a:ext cx="5617484"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Frihandsfigur 23"/>
            <p:cNvSpPr/>
            <p:nvPr/>
          </p:nvSpPr>
          <p:spPr>
            <a:xfrm>
              <a:off x="607414" y="1739523"/>
              <a:ext cx="8310531" cy="4970065"/>
            </a:xfrm>
            <a:custGeom>
              <a:avLst/>
              <a:gdLst>
                <a:gd name="connsiteX0" fmla="*/ 952536 w 8310531"/>
                <a:gd name="connsiteY0" fmla="*/ 4901037 h 4970065"/>
                <a:gd name="connsiteX1" fmla="*/ 276098 w 8310531"/>
                <a:gd name="connsiteY1" fmla="*/ 3271960 h 4970065"/>
                <a:gd name="connsiteX2" fmla="*/ 358927 w 8310531"/>
                <a:gd name="connsiteY2" fmla="*/ 2457421 h 4970065"/>
                <a:gd name="connsiteX3" fmla="*/ 0 w 8310531"/>
                <a:gd name="connsiteY3" fmla="*/ 1477214 h 4970065"/>
                <a:gd name="connsiteX4" fmla="*/ 345122 w 8310531"/>
                <a:gd name="connsiteY4" fmla="*/ 138057 h 4970065"/>
                <a:gd name="connsiteX5" fmla="*/ 2056926 w 8310531"/>
                <a:gd name="connsiteY5" fmla="*/ 303726 h 4970065"/>
                <a:gd name="connsiteX6" fmla="*/ 3906778 w 8310531"/>
                <a:gd name="connsiteY6" fmla="*/ 0 h 4970065"/>
                <a:gd name="connsiteX7" fmla="*/ 5190631 w 8310531"/>
                <a:gd name="connsiteY7" fmla="*/ 497006 h 4970065"/>
                <a:gd name="connsiteX8" fmla="*/ 7068093 w 8310531"/>
                <a:gd name="connsiteY8" fmla="*/ 2374587 h 4970065"/>
                <a:gd name="connsiteX9" fmla="*/ 8200092 w 8310531"/>
                <a:gd name="connsiteY9" fmla="*/ 4818202 h 4970065"/>
                <a:gd name="connsiteX10" fmla="*/ 8310531 w 8310531"/>
                <a:gd name="connsiteY10" fmla="*/ 4970065 h 4970065"/>
                <a:gd name="connsiteX0" fmla="*/ 952536 w 8310531"/>
                <a:gd name="connsiteY0" fmla="*/ 4901037 h 4970065"/>
                <a:gd name="connsiteX1" fmla="*/ 276098 w 8310531"/>
                <a:gd name="connsiteY1" fmla="*/ 3271960 h 4970065"/>
                <a:gd name="connsiteX2" fmla="*/ 358927 w 8310531"/>
                <a:gd name="connsiteY2" fmla="*/ 2457421 h 4970065"/>
                <a:gd name="connsiteX3" fmla="*/ 0 w 8310531"/>
                <a:gd name="connsiteY3" fmla="*/ 1477214 h 4970065"/>
                <a:gd name="connsiteX4" fmla="*/ 427951 w 8310531"/>
                <a:gd name="connsiteY4" fmla="*/ 414172 h 4970065"/>
                <a:gd name="connsiteX5" fmla="*/ 2056926 w 8310531"/>
                <a:gd name="connsiteY5" fmla="*/ 303726 h 4970065"/>
                <a:gd name="connsiteX6" fmla="*/ 3906778 w 8310531"/>
                <a:gd name="connsiteY6" fmla="*/ 0 h 4970065"/>
                <a:gd name="connsiteX7" fmla="*/ 5190631 w 8310531"/>
                <a:gd name="connsiteY7" fmla="*/ 497006 h 4970065"/>
                <a:gd name="connsiteX8" fmla="*/ 7068093 w 8310531"/>
                <a:gd name="connsiteY8" fmla="*/ 2374587 h 4970065"/>
                <a:gd name="connsiteX9" fmla="*/ 8200092 w 8310531"/>
                <a:gd name="connsiteY9" fmla="*/ 4818202 h 4970065"/>
                <a:gd name="connsiteX10" fmla="*/ 8310531 w 8310531"/>
                <a:gd name="connsiteY10" fmla="*/ 4970065 h 4970065"/>
                <a:gd name="connsiteX0" fmla="*/ 952536 w 8310531"/>
                <a:gd name="connsiteY0" fmla="*/ 4901037 h 4970065"/>
                <a:gd name="connsiteX1" fmla="*/ 276098 w 8310531"/>
                <a:gd name="connsiteY1" fmla="*/ 3271960 h 4970065"/>
                <a:gd name="connsiteX2" fmla="*/ 358927 w 8310531"/>
                <a:gd name="connsiteY2" fmla="*/ 2457421 h 4970065"/>
                <a:gd name="connsiteX3" fmla="*/ 0 w 8310531"/>
                <a:gd name="connsiteY3" fmla="*/ 1477214 h 4970065"/>
                <a:gd name="connsiteX4" fmla="*/ 441756 w 8310531"/>
                <a:gd name="connsiteY4" fmla="*/ 317532 h 4970065"/>
                <a:gd name="connsiteX5" fmla="*/ 2056926 w 8310531"/>
                <a:gd name="connsiteY5" fmla="*/ 303726 h 4970065"/>
                <a:gd name="connsiteX6" fmla="*/ 3906778 w 8310531"/>
                <a:gd name="connsiteY6" fmla="*/ 0 h 4970065"/>
                <a:gd name="connsiteX7" fmla="*/ 5190631 w 8310531"/>
                <a:gd name="connsiteY7" fmla="*/ 497006 h 4970065"/>
                <a:gd name="connsiteX8" fmla="*/ 7068093 w 8310531"/>
                <a:gd name="connsiteY8" fmla="*/ 2374587 h 4970065"/>
                <a:gd name="connsiteX9" fmla="*/ 8200092 w 8310531"/>
                <a:gd name="connsiteY9" fmla="*/ 4818202 h 4970065"/>
                <a:gd name="connsiteX10" fmla="*/ 8310531 w 8310531"/>
                <a:gd name="connsiteY10" fmla="*/ 4970065 h 497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0531" h="4970065">
                  <a:moveTo>
                    <a:pt x="952536" y="4901037"/>
                  </a:moveTo>
                  <a:lnTo>
                    <a:pt x="276098" y="3271960"/>
                  </a:lnTo>
                  <a:lnTo>
                    <a:pt x="358927" y="2457421"/>
                  </a:lnTo>
                  <a:lnTo>
                    <a:pt x="0" y="1477214"/>
                  </a:lnTo>
                  <a:lnTo>
                    <a:pt x="441756" y="317532"/>
                  </a:lnTo>
                  <a:lnTo>
                    <a:pt x="2056926" y="303726"/>
                  </a:lnTo>
                  <a:lnTo>
                    <a:pt x="3906778" y="0"/>
                  </a:lnTo>
                  <a:lnTo>
                    <a:pt x="5190631" y="497006"/>
                  </a:lnTo>
                  <a:lnTo>
                    <a:pt x="7068093" y="2374587"/>
                  </a:lnTo>
                  <a:lnTo>
                    <a:pt x="8200092" y="4818202"/>
                  </a:lnTo>
                  <a:lnTo>
                    <a:pt x="8310531" y="4970065"/>
                  </a:lnTo>
                </a:path>
              </a:pathLst>
            </a:custGeom>
            <a:ln>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sv-SE">
                <a:solidFill>
                  <a:prstClr val="black"/>
                </a:solidFill>
              </a:endParaRPr>
            </a:p>
          </p:txBody>
        </p:sp>
        <p:sp>
          <p:nvSpPr>
            <p:cNvPr id="25" name="textruta 24"/>
            <p:cNvSpPr txBox="1"/>
            <p:nvPr/>
          </p:nvSpPr>
          <p:spPr>
            <a:xfrm>
              <a:off x="4900728" y="1829771"/>
              <a:ext cx="1685978" cy="830997"/>
            </a:xfrm>
            <a:prstGeom prst="rect">
              <a:avLst/>
            </a:prstGeom>
            <a:noFill/>
          </p:spPr>
          <p:txBody>
            <a:bodyPr wrap="none" rtlCol="0">
              <a:spAutoFit/>
            </a:bodyPr>
            <a:lstStyle/>
            <a:p>
              <a:pPr defTabSz="457200" fontAlgn="auto">
                <a:spcBef>
                  <a:spcPts val="0"/>
                </a:spcBef>
                <a:spcAft>
                  <a:spcPts val="0"/>
                </a:spcAft>
              </a:pPr>
              <a:r>
                <a:rPr lang="sv-SE" sz="2400" dirty="0" smtClean="0">
                  <a:solidFill>
                    <a:prstClr val="black"/>
                  </a:solidFill>
                  <a:latin typeface="Calibri"/>
                </a:rPr>
                <a:t>Tättbebyggt</a:t>
              </a:r>
            </a:p>
            <a:p>
              <a:pPr defTabSz="457200" fontAlgn="auto">
                <a:spcBef>
                  <a:spcPts val="0"/>
                </a:spcBef>
                <a:spcAft>
                  <a:spcPts val="0"/>
                </a:spcAft>
              </a:pPr>
              <a:r>
                <a:rPr lang="sv-SE" sz="2400" dirty="0" smtClean="0">
                  <a:solidFill>
                    <a:prstClr val="black"/>
                  </a:solidFill>
                  <a:latin typeface="Calibri"/>
                </a:rPr>
                <a:t>område</a:t>
              </a:r>
              <a:endParaRPr lang="sv-SE" sz="2400" dirty="0">
                <a:solidFill>
                  <a:prstClr val="black"/>
                </a:solidFill>
                <a:latin typeface="Calibri"/>
              </a:endParaRPr>
            </a:p>
          </p:txBody>
        </p:sp>
        <p:sp>
          <p:nvSpPr>
            <p:cNvPr id="26" name="textruta 25"/>
            <p:cNvSpPr txBox="1"/>
            <p:nvPr/>
          </p:nvSpPr>
          <p:spPr>
            <a:xfrm>
              <a:off x="5377725" y="5492914"/>
              <a:ext cx="1161496" cy="461665"/>
            </a:xfrm>
            <a:prstGeom prst="rect">
              <a:avLst/>
            </a:prstGeom>
            <a:noFill/>
            <a:scene3d>
              <a:camera prst="orthographicFront">
                <a:rot lat="0" lon="0" rev="18600000"/>
              </a:camera>
              <a:lightRig rig="threePt" dir="t"/>
            </a:scene3d>
          </p:spPr>
          <p:txBody>
            <a:bodyPr wrap="none" rtlCol="0">
              <a:spAutoFit/>
            </a:bodyPr>
            <a:lstStyle/>
            <a:p>
              <a:pPr defTabSz="457200" fontAlgn="auto">
                <a:spcBef>
                  <a:spcPts val="0"/>
                </a:spcBef>
                <a:spcAft>
                  <a:spcPts val="0"/>
                </a:spcAft>
              </a:pPr>
              <a:r>
                <a:rPr lang="sv-SE" sz="2400" dirty="0" smtClean="0">
                  <a:solidFill>
                    <a:prstClr val="black"/>
                  </a:solidFill>
                  <a:latin typeface="Calibri"/>
                </a:rPr>
                <a:t>A-gatan</a:t>
              </a:r>
              <a:endParaRPr lang="sv-SE" sz="2400" dirty="0">
                <a:solidFill>
                  <a:prstClr val="black"/>
                </a:solidFill>
                <a:latin typeface="Calibri"/>
              </a:endParaRPr>
            </a:p>
          </p:txBody>
        </p:sp>
        <p:sp>
          <p:nvSpPr>
            <p:cNvPr id="27" name="textruta 26"/>
            <p:cNvSpPr txBox="1"/>
            <p:nvPr/>
          </p:nvSpPr>
          <p:spPr>
            <a:xfrm>
              <a:off x="1609542" y="4283559"/>
              <a:ext cx="1150826" cy="461665"/>
            </a:xfrm>
            <a:prstGeom prst="rect">
              <a:avLst/>
            </a:prstGeom>
            <a:noFill/>
            <a:scene3d>
              <a:camera prst="orthographicFront">
                <a:rot lat="0" lon="0" rev="0"/>
              </a:camera>
              <a:lightRig rig="threePt" dir="t"/>
            </a:scene3d>
          </p:spPr>
          <p:txBody>
            <a:bodyPr wrap="none" rtlCol="0">
              <a:spAutoFit/>
            </a:bodyPr>
            <a:lstStyle/>
            <a:p>
              <a:pPr defTabSz="457200" fontAlgn="auto">
                <a:spcBef>
                  <a:spcPts val="0"/>
                </a:spcBef>
                <a:spcAft>
                  <a:spcPts val="0"/>
                </a:spcAft>
              </a:pPr>
              <a:r>
                <a:rPr lang="sv-SE" sz="2400" dirty="0">
                  <a:solidFill>
                    <a:prstClr val="black"/>
                  </a:solidFill>
                  <a:latin typeface="Calibri"/>
                </a:rPr>
                <a:t>B</a:t>
              </a:r>
              <a:r>
                <a:rPr lang="sv-SE" sz="2400" dirty="0" smtClean="0">
                  <a:solidFill>
                    <a:prstClr val="black"/>
                  </a:solidFill>
                  <a:latin typeface="Calibri"/>
                </a:rPr>
                <a:t>-gatan</a:t>
              </a:r>
              <a:endParaRPr lang="sv-SE" sz="2400" dirty="0">
                <a:solidFill>
                  <a:prstClr val="black"/>
                </a:solidFill>
                <a:latin typeface="Calibri"/>
              </a:endParaRPr>
            </a:p>
          </p:txBody>
        </p:sp>
        <p:sp>
          <p:nvSpPr>
            <p:cNvPr id="28" name="textruta 27"/>
            <p:cNvSpPr txBox="1"/>
            <p:nvPr/>
          </p:nvSpPr>
          <p:spPr>
            <a:xfrm>
              <a:off x="1168327" y="2848269"/>
              <a:ext cx="1147520" cy="461665"/>
            </a:xfrm>
            <a:prstGeom prst="rect">
              <a:avLst/>
            </a:prstGeom>
            <a:noFill/>
            <a:scene3d>
              <a:camera prst="orthographicFront">
                <a:rot lat="0" lon="0" rev="0"/>
              </a:camera>
              <a:lightRig rig="threePt" dir="t"/>
            </a:scene3d>
          </p:spPr>
          <p:txBody>
            <a:bodyPr wrap="none" rtlCol="0">
              <a:spAutoFit/>
            </a:bodyPr>
            <a:lstStyle/>
            <a:p>
              <a:pPr defTabSz="457200" fontAlgn="auto">
                <a:spcBef>
                  <a:spcPts val="0"/>
                </a:spcBef>
                <a:spcAft>
                  <a:spcPts val="0"/>
                </a:spcAft>
              </a:pPr>
              <a:r>
                <a:rPr lang="sv-SE" sz="2400" dirty="0" smtClean="0">
                  <a:solidFill>
                    <a:prstClr val="black"/>
                  </a:solidFill>
                  <a:latin typeface="Calibri"/>
                </a:rPr>
                <a:t>C-gatan</a:t>
              </a:r>
              <a:endParaRPr lang="sv-SE" sz="2400" dirty="0">
                <a:solidFill>
                  <a:prstClr val="black"/>
                </a:solidFill>
                <a:latin typeface="Calibri"/>
              </a:endParaRPr>
            </a:p>
          </p:txBody>
        </p:sp>
      </p:grpSp>
      <p:cxnSp>
        <p:nvCxnSpPr>
          <p:cNvPr id="12" name="Rak 11"/>
          <p:cNvCxnSpPr/>
          <p:nvPr/>
        </p:nvCxnSpPr>
        <p:spPr>
          <a:xfrm>
            <a:off x="3778947" y="3239836"/>
            <a:ext cx="1121781" cy="1505388"/>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30" name="textruta 29"/>
          <p:cNvSpPr txBox="1"/>
          <p:nvPr/>
        </p:nvSpPr>
        <p:spPr>
          <a:xfrm>
            <a:off x="4310785" y="3079101"/>
            <a:ext cx="3043622" cy="461665"/>
          </a:xfrm>
          <a:prstGeom prst="rect">
            <a:avLst/>
          </a:prstGeom>
          <a:solidFill>
            <a:srgbClr val="FC9290"/>
          </a:solidFill>
        </p:spPr>
        <p:txBody>
          <a:bodyPr wrap="none" rtlCol="0">
            <a:spAutoFit/>
          </a:bodyPr>
          <a:lstStyle/>
          <a:p>
            <a:pPr defTabSz="457200" fontAlgn="auto">
              <a:spcBef>
                <a:spcPts val="0"/>
              </a:spcBef>
              <a:spcAft>
                <a:spcPts val="0"/>
              </a:spcAft>
            </a:pPr>
            <a:r>
              <a:rPr lang="sv-SE" sz="2400" dirty="0" smtClean="0">
                <a:solidFill>
                  <a:prstClr val="black"/>
                </a:solidFill>
                <a:latin typeface="Calibri"/>
              </a:rPr>
              <a:t>Trafikföreskrift saknas!</a:t>
            </a:r>
            <a:endParaRPr lang="sv-SE" sz="2400" dirty="0">
              <a:solidFill>
                <a:prstClr val="black"/>
              </a:solidFill>
              <a:latin typeface="Calibri"/>
            </a:endParaRPr>
          </a:p>
        </p:txBody>
      </p:sp>
      <p:sp>
        <p:nvSpPr>
          <p:cNvPr id="32" name="Rubrik 1"/>
          <p:cNvSpPr txBox="1">
            <a:spLocks/>
          </p:cNvSpPr>
          <p:nvPr/>
        </p:nvSpPr>
        <p:spPr>
          <a:xfrm>
            <a:off x="457200" y="274638"/>
            <a:ext cx="8229600" cy="1143000"/>
          </a:xfrm>
          <a:prstGeom prst="rect">
            <a:avLst/>
          </a:prstGeom>
        </p:spPr>
        <p:txBody>
          <a:bodyP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sv-SE" dirty="0" smtClean="0">
                <a:solidFill>
                  <a:prstClr val="black"/>
                </a:solidFill>
              </a:rPr>
              <a:t>2. Skylt finns - Trafikföreskrift saknas</a:t>
            </a:r>
          </a:p>
          <a:p>
            <a:pPr fontAlgn="auto">
              <a:spcAft>
                <a:spcPts val="0"/>
              </a:spcAft>
            </a:pPr>
            <a:endParaRPr lang="sv-SE" dirty="0">
              <a:solidFill>
                <a:prstClr val="black"/>
              </a:solidFill>
            </a:endParaRPr>
          </a:p>
        </p:txBody>
      </p:sp>
      <p:grpSp>
        <p:nvGrpSpPr>
          <p:cNvPr id="4" name="Grupp 3"/>
          <p:cNvGrpSpPr/>
          <p:nvPr/>
        </p:nvGrpSpPr>
        <p:grpSpPr>
          <a:xfrm>
            <a:off x="4583685" y="3649473"/>
            <a:ext cx="634086" cy="1095751"/>
            <a:chOff x="4583685" y="3649473"/>
            <a:chExt cx="634086" cy="1095751"/>
          </a:xfrm>
        </p:grpSpPr>
        <p:pic>
          <p:nvPicPr>
            <p:cNvPr id="31" name="Bildobjekt 30"/>
            <p:cNvPicPr>
              <a:picLocks noChangeAspect="1"/>
            </p:cNvPicPr>
            <p:nvPr/>
          </p:nvPicPr>
          <p:blipFill>
            <a:blip r:embed="rId3"/>
            <a:stretch>
              <a:fillRect/>
            </a:stretch>
          </p:blipFill>
          <p:spPr>
            <a:xfrm>
              <a:off x="4583685" y="3649473"/>
              <a:ext cx="634086" cy="634086"/>
            </a:xfrm>
            <a:prstGeom prst="rect">
              <a:avLst/>
            </a:prstGeom>
          </p:spPr>
        </p:pic>
        <p:cxnSp>
          <p:nvCxnSpPr>
            <p:cNvPr id="3" name="Rak 2"/>
            <p:cNvCxnSpPr>
              <a:stCxn id="31" idx="2"/>
            </p:cNvCxnSpPr>
            <p:nvPr/>
          </p:nvCxnSpPr>
          <p:spPr>
            <a:xfrm>
              <a:off x="4900728" y="4283559"/>
              <a:ext cx="0" cy="461665"/>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 name="Grupp 1"/>
          <p:cNvGrpSpPr/>
          <p:nvPr/>
        </p:nvGrpSpPr>
        <p:grpSpPr>
          <a:xfrm>
            <a:off x="3470960" y="2277686"/>
            <a:ext cx="611680" cy="962150"/>
            <a:chOff x="3470960" y="2277686"/>
            <a:chExt cx="611680" cy="962150"/>
          </a:xfrm>
          <a:noFill/>
        </p:grpSpPr>
        <p:cxnSp>
          <p:nvCxnSpPr>
            <p:cNvPr id="35" name="Rak 34"/>
            <p:cNvCxnSpPr/>
            <p:nvPr/>
          </p:nvCxnSpPr>
          <p:spPr>
            <a:xfrm>
              <a:off x="3778947" y="2778171"/>
              <a:ext cx="0" cy="461665"/>
            </a:xfrm>
            <a:prstGeom prst="line">
              <a:avLst/>
            </a:prstGeom>
            <a:grpFill/>
            <a:ln w="5715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36" name="Bildobjekt 35"/>
            <p:cNvPicPr>
              <a:picLocks noChangeAspect="1"/>
            </p:cNvPicPr>
            <p:nvPr/>
          </p:nvPicPr>
          <p:blipFill>
            <a:blip r:embed="rId4"/>
            <a:stretch>
              <a:fillRect/>
            </a:stretch>
          </p:blipFill>
          <p:spPr>
            <a:xfrm>
              <a:off x="3470960" y="2277686"/>
              <a:ext cx="611680" cy="552485"/>
            </a:xfrm>
            <a:prstGeom prst="rect">
              <a:avLst/>
            </a:prstGeom>
            <a:noFill/>
          </p:spPr>
        </p:pic>
      </p:grpSp>
    </p:spTree>
    <p:extLst>
      <p:ext uri="{BB962C8B-B14F-4D97-AF65-F5344CB8AC3E}">
        <p14:creationId xmlns:p14="http://schemas.microsoft.com/office/powerpoint/2010/main" val="196553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p 28"/>
          <p:cNvGrpSpPr/>
          <p:nvPr/>
        </p:nvGrpSpPr>
        <p:grpSpPr>
          <a:xfrm>
            <a:off x="607414" y="1458344"/>
            <a:ext cx="8310531" cy="5330626"/>
            <a:chOff x="607414" y="1458344"/>
            <a:chExt cx="8310531" cy="5330626"/>
          </a:xfrm>
        </p:grpSpPr>
        <p:cxnSp>
          <p:nvCxnSpPr>
            <p:cNvPr id="17" name="Rak 16"/>
            <p:cNvCxnSpPr/>
            <p:nvPr/>
          </p:nvCxnSpPr>
          <p:spPr>
            <a:xfrm flipH="1" flipV="1">
              <a:off x="3778947" y="2245270"/>
              <a:ext cx="4296901" cy="4543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Rak 17"/>
            <p:cNvCxnSpPr/>
            <p:nvPr/>
          </p:nvCxnSpPr>
          <p:spPr>
            <a:xfrm flipH="1" flipV="1">
              <a:off x="2422480" y="1458344"/>
              <a:ext cx="4010589" cy="5330626"/>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Rak 18"/>
            <p:cNvCxnSpPr/>
            <p:nvPr/>
          </p:nvCxnSpPr>
          <p:spPr>
            <a:xfrm flipH="1" flipV="1">
              <a:off x="2422481" y="2245270"/>
              <a:ext cx="2809564" cy="4543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Rak 19"/>
            <p:cNvCxnSpPr/>
            <p:nvPr/>
          </p:nvCxnSpPr>
          <p:spPr>
            <a:xfrm flipH="1" flipV="1">
              <a:off x="1804850" y="2245270"/>
              <a:ext cx="2202698" cy="4543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Rak 20"/>
            <p:cNvCxnSpPr/>
            <p:nvPr/>
          </p:nvCxnSpPr>
          <p:spPr>
            <a:xfrm>
              <a:off x="1252655" y="2245270"/>
              <a:ext cx="340980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Rak 21"/>
            <p:cNvCxnSpPr/>
            <p:nvPr/>
          </p:nvCxnSpPr>
          <p:spPr>
            <a:xfrm>
              <a:off x="1376899" y="3239836"/>
              <a:ext cx="443136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Rak 22"/>
            <p:cNvCxnSpPr/>
            <p:nvPr/>
          </p:nvCxnSpPr>
          <p:spPr>
            <a:xfrm>
              <a:off x="1736923" y="4745224"/>
              <a:ext cx="5617484"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Frihandsfigur 23"/>
            <p:cNvSpPr/>
            <p:nvPr/>
          </p:nvSpPr>
          <p:spPr>
            <a:xfrm>
              <a:off x="607414" y="1739523"/>
              <a:ext cx="8310531" cy="4970065"/>
            </a:xfrm>
            <a:custGeom>
              <a:avLst/>
              <a:gdLst>
                <a:gd name="connsiteX0" fmla="*/ 952536 w 8310531"/>
                <a:gd name="connsiteY0" fmla="*/ 4901037 h 4970065"/>
                <a:gd name="connsiteX1" fmla="*/ 276098 w 8310531"/>
                <a:gd name="connsiteY1" fmla="*/ 3271960 h 4970065"/>
                <a:gd name="connsiteX2" fmla="*/ 358927 w 8310531"/>
                <a:gd name="connsiteY2" fmla="*/ 2457421 h 4970065"/>
                <a:gd name="connsiteX3" fmla="*/ 0 w 8310531"/>
                <a:gd name="connsiteY3" fmla="*/ 1477214 h 4970065"/>
                <a:gd name="connsiteX4" fmla="*/ 345122 w 8310531"/>
                <a:gd name="connsiteY4" fmla="*/ 138057 h 4970065"/>
                <a:gd name="connsiteX5" fmla="*/ 2056926 w 8310531"/>
                <a:gd name="connsiteY5" fmla="*/ 303726 h 4970065"/>
                <a:gd name="connsiteX6" fmla="*/ 3906778 w 8310531"/>
                <a:gd name="connsiteY6" fmla="*/ 0 h 4970065"/>
                <a:gd name="connsiteX7" fmla="*/ 5190631 w 8310531"/>
                <a:gd name="connsiteY7" fmla="*/ 497006 h 4970065"/>
                <a:gd name="connsiteX8" fmla="*/ 7068093 w 8310531"/>
                <a:gd name="connsiteY8" fmla="*/ 2374587 h 4970065"/>
                <a:gd name="connsiteX9" fmla="*/ 8200092 w 8310531"/>
                <a:gd name="connsiteY9" fmla="*/ 4818202 h 4970065"/>
                <a:gd name="connsiteX10" fmla="*/ 8310531 w 8310531"/>
                <a:gd name="connsiteY10" fmla="*/ 4970065 h 4970065"/>
                <a:gd name="connsiteX0" fmla="*/ 952536 w 8310531"/>
                <a:gd name="connsiteY0" fmla="*/ 4901037 h 4970065"/>
                <a:gd name="connsiteX1" fmla="*/ 276098 w 8310531"/>
                <a:gd name="connsiteY1" fmla="*/ 3271960 h 4970065"/>
                <a:gd name="connsiteX2" fmla="*/ 358927 w 8310531"/>
                <a:gd name="connsiteY2" fmla="*/ 2457421 h 4970065"/>
                <a:gd name="connsiteX3" fmla="*/ 0 w 8310531"/>
                <a:gd name="connsiteY3" fmla="*/ 1477214 h 4970065"/>
                <a:gd name="connsiteX4" fmla="*/ 427951 w 8310531"/>
                <a:gd name="connsiteY4" fmla="*/ 414172 h 4970065"/>
                <a:gd name="connsiteX5" fmla="*/ 2056926 w 8310531"/>
                <a:gd name="connsiteY5" fmla="*/ 303726 h 4970065"/>
                <a:gd name="connsiteX6" fmla="*/ 3906778 w 8310531"/>
                <a:gd name="connsiteY6" fmla="*/ 0 h 4970065"/>
                <a:gd name="connsiteX7" fmla="*/ 5190631 w 8310531"/>
                <a:gd name="connsiteY7" fmla="*/ 497006 h 4970065"/>
                <a:gd name="connsiteX8" fmla="*/ 7068093 w 8310531"/>
                <a:gd name="connsiteY8" fmla="*/ 2374587 h 4970065"/>
                <a:gd name="connsiteX9" fmla="*/ 8200092 w 8310531"/>
                <a:gd name="connsiteY9" fmla="*/ 4818202 h 4970065"/>
                <a:gd name="connsiteX10" fmla="*/ 8310531 w 8310531"/>
                <a:gd name="connsiteY10" fmla="*/ 4970065 h 4970065"/>
                <a:gd name="connsiteX0" fmla="*/ 952536 w 8310531"/>
                <a:gd name="connsiteY0" fmla="*/ 4901037 h 4970065"/>
                <a:gd name="connsiteX1" fmla="*/ 276098 w 8310531"/>
                <a:gd name="connsiteY1" fmla="*/ 3271960 h 4970065"/>
                <a:gd name="connsiteX2" fmla="*/ 358927 w 8310531"/>
                <a:gd name="connsiteY2" fmla="*/ 2457421 h 4970065"/>
                <a:gd name="connsiteX3" fmla="*/ 0 w 8310531"/>
                <a:gd name="connsiteY3" fmla="*/ 1477214 h 4970065"/>
                <a:gd name="connsiteX4" fmla="*/ 441756 w 8310531"/>
                <a:gd name="connsiteY4" fmla="*/ 317532 h 4970065"/>
                <a:gd name="connsiteX5" fmla="*/ 2056926 w 8310531"/>
                <a:gd name="connsiteY5" fmla="*/ 303726 h 4970065"/>
                <a:gd name="connsiteX6" fmla="*/ 3906778 w 8310531"/>
                <a:gd name="connsiteY6" fmla="*/ 0 h 4970065"/>
                <a:gd name="connsiteX7" fmla="*/ 5190631 w 8310531"/>
                <a:gd name="connsiteY7" fmla="*/ 497006 h 4970065"/>
                <a:gd name="connsiteX8" fmla="*/ 7068093 w 8310531"/>
                <a:gd name="connsiteY8" fmla="*/ 2374587 h 4970065"/>
                <a:gd name="connsiteX9" fmla="*/ 8200092 w 8310531"/>
                <a:gd name="connsiteY9" fmla="*/ 4818202 h 4970065"/>
                <a:gd name="connsiteX10" fmla="*/ 8310531 w 8310531"/>
                <a:gd name="connsiteY10" fmla="*/ 4970065 h 497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0531" h="4970065">
                  <a:moveTo>
                    <a:pt x="952536" y="4901037"/>
                  </a:moveTo>
                  <a:lnTo>
                    <a:pt x="276098" y="3271960"/>
                  </a:lnTo>
                  <a:lnTo>
                    <a:pt x="358927" y="2457421"/>
                  </a:lnTo>
                  <a:lnTo>
                    <a:pt x="0" y="1477214"/>
                  </a:lnTo>
                  <a:lnTo>
                    <a:pt x="441756" y="317532"/>
                  </a:lnTo>
                  <a:lnTo>
                    <a:pt x="2056926" y="303726"/>
                  </a:lnTo>
                  <a:lnTo>
                    <a:pt x="3906778" y="0"/>
                  </a:lnTo>
                  <a:lnTo>
                    <a:pt x="5190631" y="497006"/>
                  </a:lnTo>
                  <a:lnTo>
                    <a:pt x="7068093" y="2374587"/>
                  </a:lnTo>
                  <a:lnTo>
                    <a:pt x="8200092" y="4818202"/>
                  </a:lnTo>
                  <a:lnTo>
                    <a:pt x="8310531" y="4970065"/>
                  </a:lnTo>
                </a:path>
              </a:pathLst>
            </a:custGeom>
            <a:ln>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sv-SE">
                <a:solidFill>
                  <a:prstClr val="black"/>
                </a:solidFill>
              </a:endParaRPr>
            </a:p>
          </p:txBody>
        </p:sp>
        <p:sp>
          <p:nvSpPr>
            <p:cNvPr id="25" name="textruta 24"/>
            <p:cNvSpPr txBox="1"/>
            <p:nvPr/>
          </p:nvSpPr>
          <p:spPr>
            <a:xfrm>
              <a:off x="4900728" y="1829771"/>
              <a:ext cx="1685978" cy="830997"/>
            </a:xfrm>
            <a:prstGeom prst="rect">
              <a:avLst/>
            </a:prstGeom>
            <a:noFill/>
          </p:spPr>
          <p:txBody>
            <a:bodyPr wrap="none" rtlCol="0">
              <a:spAutoFit/>
            </a:bodyPr>
            <a:lstStyle/>
            <a:p>
              <a:pPr defTabSz="457200" fontAlgn="auto">
                <a:spcBef>
                  <a:spcPts val="0"/>
                </a:spcBef>
                <a:spcAft>
                  <a:spcPts val="0"/>
                </a:spcAft>
              </a:pPr>
              <a:r>
                <a:rPr lang="sv-SE" sz="2400" dirty="0" smtClean="0">
                  <a:solidFill>
                    <a:prstClr val="black"/>
                  </a:solidFill>
                  <a:latin typeface="Calibri"/>
                </a:rPr>
                <a:t>Tättbebyggt</a:t>
              </a:r>
            </a:p>
            <a:p>
              <a:pPr defTabSz="457200" fontAlgn="auto">
                <a:spcBef>
                  <a:spcPts val="0"/>
                </a:spcBef>
                <a:spcAft>
                  <a:spcPts val="0"/>
                </a:spcAft>
              </a:pPr>
              <a:r>
                <a:rPr lang="sv-SE" sz="2400" dirty="0" smtClean="0">
                  <a:solidFill>
                    <a:prstClr val="black"/>
                  </a:solidFill>
                  <a:latin typeface="Calibri"/>
                </a:rPr>
                <a:t>område</a:t>
              </a:r>
              <a:endParaRPr lang="sv-SE" sz="2400" dirty="0">
                <a:solidFill>
                  <a:prstClr val="black"/>
                </a:solidFill>
                <a:latin typeface="Calibri"/>
              </a:endParaRPr>
            </a:p>
          </p:txBody>
        </p:sp>
        <p:sp>
          <p:nvSpPr>
            <p:cNvPr id="26" name="textruta 25"/>
            <p:cNvSpPr txBox="1"/>
            <p:nvPr/>
          </p:nvSpPr>
          <p:spPr>
            <a:xfrm>
              <a:off x="5060210" y="5120152"/>
              <a:ext cx="1161496" cy="461665"/>
            </a:xfrm>
            <a:prstGeom prst="rect">
              <a:avLst/>
            </a:prstGeom>
            <a:noFill/>
            <a:scene3d>
              <a:camera prst="orthographicFront">
                <a:rot lat="0" lon="0" rev="18600000"/>
              </a:camera>
              <a:lightRig rig="threePt" dir="t"/>
            </a:scene3d>
          </p:spPr>
          <p:txBody>
            <a:bodyPr wrap="none" rtlCol="0">
              <a:spAutoFit/>
            </a:bodyPr>
            <a:lstStyle/>
            <a:p>
              <a:pPr defTabSz="457200" fontAlgn="auto">
                <a:spcBef>
                  <a:spcPts val="0"/>
                </a:spcBef>
                <a:spcAft>
                  <a:spcPts val="0"/>
                </a:spcAft>
              </a:pPr>
              <a:r>
                <a:rPr lang="sv-SE" sz="2400" dirty="0" smtClean="0">
                  <a:solidFill>
                    <a:prstClr val="black"/>
                  </a:solidFill>
                  <a:latin typeface="Calibri"/>
                </a:rPr>
                <a:t>A-gatan</a:t>
              </a:r>
              <a:endParaRPr lang="sv-SE" sz="2400" dirty="0">
                <a:solidFill>
                  <a:prstClr val="black"/>
                </a:solidFill>
                <a:latin typeface="Calibri"/>
              </a:endParaRPr>
            </a:p>
          </p:txBody>
        </p:sp>
        <p:sp>
          <p:nvSpPr>
            <p:cNvPr id="27" name="textruta 26"/>
            <p:cNvSpPr txBox="1"/>
            <p:nvPr/>
          </p:nvSpPr>
          <p:spPr>
            <a:xfrm>
              <a:off x="1609542" y="4283559"/>
              <a:ext cx="1150826" cy="461665"/>
            </a:xfrm>
            <a:prstGeom prst="rect">
              <a:avLst/>
            </a:prstGeom>
            <a:noFill/>
            <a:scene3d>
              <a:camera prst="orthographicFront">
                <a:rot lat="0" lon="0" rev="0"/>
              </a:camera>
              <a:lightRig rig="threePt" dir="t"/>
            </a:scene3d>
          </p:spPr>
          <p:txBody>
            <a:bodyPr wrap="none" rtlCol="0">
              <a:spAutoFit/>
            </a:bodyPr>
            <a:lstStyle/>
            <a:p>
              <a:pPr defTabSz="457200" fontAlgn="auto">
                <a:spcBef>
                  <a:spcPts val="0"/>
                </a:spcBef>
                <a:spcAft>
                  <a:spcPts val="0"/>
                </a:spcAft>
              </a:pPr>
              <a:r>
                <a:rPr lang="sv-SE" sz="2400" dirty="0">
                  <a:solidFill>
                    <a:prstClr val="black"/>
                  </a:solidFill>
                  <a:latin typeface="Calibri"/>
                </a:rPr>
                <a:t>B</a:t>
              </a:r>
              <a:r>
                <a:rPr lang="sv-SE" sz="2400" dirty="0" smtClean="0">
                  <a:solidFill>
                    <a:prstClr val="black"/>
                  </a:solidFill>
                  <a:latin typeface="Calibri"/>
                </a:rPr>
                <a:t>-gatan</a:t>
              </a:r>
              <a:endParaRPr lang="sv-SE" sz="2400" dirty="0">
                <a:solidFill>
                  <a:prstClr val="black"/>
                </a:solidFill>
                <a:latin typeface="Calibri"/>
              </a:endParaRPr>
            </a:p>
          </p:txBody>
        </p:sp>
        <p:sp>
          <p:nvSpPr>
            <p:cNvPr id="28" name="textruta 27"/>
            <p:cNvSpPr txBox="1"/>
            <p:nvPr/>
          </p:nvSpPr>
          <p:spPr>
            <a:xfrm>
              <a:off x="1168327" y="2848269"/>
              <a:ext cx="1147520" cy="461665"/>
            </a:xfrm>
            <a:prstGeom prst="rect">
              <a:avLst/>
            </a:prstGeom>
            <a:noFill/>
            <a:scene3d>
              <a:camera prst="orthographicFront">
                <a:rot lat="0" lon="0" rev="0"/>
              </a:camera>
              <a:lightRig rig="threePt" dir="t"/>
            </a:scene3d>
          </p:spPr>
          <p:txBody>
            <a:bodyPr wrap="none" rtlCol="0">
              <a:spAutoFit/>
            </a:bodyPr>
            <a:lstStyle/>
            <a:p>
              <a:pPr defTabSz="457200" fontAlgn="auto">
                <a:spcBef>
                  <a:spcPts val="0"/>
                </a:spcBef>
                <a:spcAft>
                  <a:spcPts val="0"/>
                </a:spcAft>
              </a:pPr>
              <a:r>
                <a:rPr lang="sv-SE" sz="2400" dirty="0" smtClean="0">
                  <a:solidFill>
                    <a:prstClr val="black"/>
                  </a:solidFill>
                  <a:latin typeface="Calibri"/>
                </a:rPr>
                <a:t>C-gatan</a:t>
              </a:r>
              <a:endParaRPr lang="sv-SE" sz="2400" dirty="0">
                <a:solidFill>
                  <a:prstClr val="black"/>
                </a:solidFill>
                <a:latin typeface="Calibri"/>
              </a:endParaRPr>
            </a:p>
          </p:txBody>
        </p:sp>
      </p:grpSp>
      <p:cxnSp>
        <p:nvCxnSpPr>
          <p:cNvPr id="12" name="Rak 11"/>
          <p:cNvCxnSpPr/>
          <p:nvPr/>
        </p:nvCxnSpPr>
        <p:spPr>
          <a:xfrm>
            <a:off x="3778947" y="3239836"/>
            <a:ext cx="1121781" cy="1505388"/>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32" name="Rubrik 1"/>
          <p:cNvSpPr txBox="1">
            <a:spLocks/>
          </p:cNvSpPr>
          <p:nvPr/>
        </p:nvSpPr>
        <p:spPr>
          <a:xfrm>
            <a:off x="457200" y="274638"/>
            <a:ext cx="8229600" cy="1143000"/>
          </a:xfrm>
          <a:prstGeom prst="rect">
            <a:avLst/>
          </a:prstGeom>
        </p:spPr>
        <p:txBody>
          <a:bodyP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sv-SE" dirty="0" smtClean="0">
                <a:solidFill>
                  <a:prstClr val="black"/>
                </a:solidFill>
              </a:rPr>
              <a:t>3. Skylt och trafikföreskrift visar olika hastighetsgräns </a:t>
            </a:r>
            <a:endParaRPr lang="sv-SE" dirty="0">
              <a:solidFill>
                <a:prstClr val="black"/>
              </a:solidFill>
            </a:endParaRPr>
          </a:p>
          <a:p>
            <a:pPr fontAlgn="auto">
              <a:spcAft>
                <a:spcPts val="0"/>
              </a:spcAft>
            </a:pPr>
            <a:endParaRPr lang="sv-SE" dirty="0">
              <a:solidFill>
                <a:prstClr val="black"/>
              </a:solidFill>
            </a:endParaRPr>
          </a:p>
        </p:txBody>
      </p:sp>
      <p:grpSp>
        <p:nvGrpSpPr>
          <p:cNvPr id="31" name="Grupp 30"/>
          <p:cNvGrpSpPr/>
          <p:nvPr/>
        </p:nvGrpSpPr>
        <p:grpSpPr>
          <a:xfrm>
            <a:off x="3474902" y="2141499"/>
            <a:ext cx="634086" cy="1095751"/>
            <a:chOff x="4583685" y="3649473"/>
            <a:chExt cx="634086" cy="1095751"/>
          </a:xfrm>
        </p:grpSpPr>
        <p:pic>
          <p:nvPicPr>
            <p:cNvPr id="33" name="Bildobjekt 32"/>
            <p:cNvPicPr>
              <a:picLocks noChangeAspect="1"/>
            </p:cNvPicPr>
            <p:nvPr/>
          </p:nvPicPr>
          <p:blipFill>
            <a:blip r:embed="rId3"/>
            <a:stretch>
              <a:fillRect/>
            </a:stretch>
          </p:blipFill>
          <p:spPr>
            <a:xfrm>
              <a:off x="4583685" y="3649473"/>
              <a:ext cx="634086" cy="634086"/>
            </a:xfrm>
            <a:prstGeom prst="rect">
              <a:avLst/>
            </a:prstGeom>
          </p:spPr>
        </p:pic>
        <p:cxnSp>
          <p:nvCxnSpPr>
            <p:cNvPr id="34" name="Rak 33"/>
            <p:cNvCxnSpPr>
              <a:stCxn id="33" idx="2"/>
            </p:cNvCxnSpPr>
            <p:nvPr/>
          </p:nvCxnSpPr>
          <p:spPr>
            <a:xfrm>
              <a:off x="4900728" y="4283559"/>
              <a:ext cx="0" cy="461665"/>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5" name="Grupp 34"/>
          <p:cNvGrpSpPr/>
          <p:nvPr/>
        </p:nvGrpSpPr>
        <p:grpSpPr>
          <a:xfrm>
            <a:off x="4577157" y="3779858"/>
            <a:ext cx="611680" cy="962150"/>
            <a:chOff x="3470960" y="2277686"/>
            <a:chExt cx="611680" cy="962150"/>
          </a:xfrm>
        </p:grpSpPr>
        <p:cxnSp>
          <p:nvCxnSpPr>
            <p:cNvPr id="36" name="Rak 35"/>
            <p:cNvCxnSpPr/>
            <p:nvPr/>
          </p:nvCxnSpPr>
          <p:spPr>
            <a:xfrm>
              <a:off x="3778947" y="2778171"/>
              <a:ext cx="0" cy="461665"/>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37" name="Bildobjekt 36"/>
            <p:cNvPicPr>
              <a:picLocks noChangeAspect="1"/>
            </p:cNvPicPr>
            <p:nvPr/>
          </p:nvPicPr>
          <p:blipFill>
            <a:blip r:embed="rId4"/>
            <a:stretch>
              <a:fillRect/>
            </a:stretch>
          </p:blipFill>
          <p:spPr>
            <a:xfrm>
              <a:off x="3470960" y="2277686"/>
              <a:ext cx="611680" cy="552485"/>
            </a:xfrm>
            <a:prstGeom prst="rect">
              <a:avLst/>
            </a:prstGeom>
          </p:spPr>
        </p:pic>
      </p:grpSp>
      <p:sp>
        <p:nvSpPr>
          <p:cNvPr id="30" name="textruta 29"/>
          <p:cNvSpPr txBox="1"/>
          <p:nvPr/>
        </p:nvSpPr>
        <p:spPr>
          <a:xfrm>
            <a:off x="5174656" y="2650886"/>
            <a:ext cx="3625362" cy="2308324"/>
          </a:xfrm>
          <a:prstGeom prst="rect">
            <a:avLst/>
          </a:prstGeom>
          <a:solidFill>
            <a:srgbClr val="FC9290"/>
          </a:solidFill>
        </p:spPr>
        <p:txBody>
          <a:bodyPr wrap="none" rtlCol="0">
            <a:spAutoFit/>
          </a:bodyPr>
          <a:lstStyle/>
          <a:p>
            <a:pPr defTabSz="457200" fontAlgn="auto">
              <a:spcBef>
                <a:spcPts val="0"/>
              </a:spcBef>
              <a:spcAft>
                <a:spcPts val="0"/>
              </a:spcAft>
            </a:pPr>
            <a:r>
              <a:rPr lang="sv-SE" sz="2400" dirty="0" smtClean="0">
                <a:solidFill>
                  <a:prstClr val="black"/>
                </a:solidFill>
                <a:latin typeface="Calibri"/>
              </a:rPr>
              <a:t>…</a:t>
            </a:r>
          </a:p>
          <a:p>
            <a:pPr defTabSz="457200" fontAlgn="auto">
              <a:spcBef>
                <a:spcPts val="0"/>
              </a:spcBef>
              <a:spcAft>
                <a:spcPts val="0"/>
              </a:spcAft>
            </a:pPr>
            <a:r>
              <a:rPr lang="sv-SE" sz="2400" dirty="0" smtClean="0">
                <a:solidFill>
                  <a:prstClr val="black"/>
                </a:solidFill>
                <a:latin typeface="Calibri"/>
              </a:rPr>
              <a:t>På A-gatan mellan B-gatan</a:t>
            </a:r>
            <a:endParaRPr lang="sv-SE" sz="2400" dirty="0">
              <a:solidFill>
                <a:prstClr val="black"/>
              </a:solidFill>
              <a:latin typeface="Calibri"/>
            </a:endParaRPr>
          </a:p>
          <a:p>
            <a:pPr defTabSz="457200" fontAlgn="auto">
              <a:spcBef>
                <a:spcPts val="0"/>
              </a:spcBef>
              <a:spcAft>
                <a:spcPts val="0"/>
              </a:spcAft>
            </a:pPr>
            <a:r>
              <a:rPr lang="sv-SE" sz="2400" dirty="0" smtClean="0">
                <a:solidFill>
                  <a:prstClr val="black"/>
                </a:solidFill>
                <a:latin typeface="Calibri"/>
              </a:rPr>
              <a:t>och C-gatan får fordon inte</a:t>
            </a:r>
          </a:p>
          <a:p>
            <a:pPr defTabSz="457200" fontAlgn="auto">
              <a:spcBef>
                <a:spcPts val="0"/>
              </a:spcBef>
              <a:spcAft>
                <a:spcPts val="0"/>
              </a:spcAft>
            </a:pPr>
            <a:r>
              <a:rPr lang="sv-SE" sz="2400" dirty="0" smtClean="0">
                <a:solidFill>
                  <a:prstClr val="black"/>
                </a:solidFill>
                <a:latin typeface="Calibri"/>
              </a:rPr>
              <a:t>färdas med högre hastighet</a:t>
            </a:r>
          </a:p>
          <a:p>
            <a:pPr defTabSz="457200" fontAlgn="auto">
              <a:spcBef>
                <a:spcPts val="0"/>
              </a:spcBef>
              <a:spcAft>
                <a:spcPts val="0"/>
              </a:spcAft>
            </a:pPr>
            <a:r>
              <a:rPr lang="sv-SE" sz="2400" dirty="0" smtClean="0">
                <a:solidFill>
                  <a:prstClr val="black"/>
                </a:solidFill>
                <a:latin typeface="Calibri"/>
              </a:rPr>
              <a:t>än 30 km i timmen.</a:t>
            </a:r>
          </a:p>
          <a:p>
            <a:pPr defTabSz="457200" fontAlgn="auto">
              <a:spcBef>
                <a:spcPts val="0"/>
              </a:spcBef>
              <a:spcAft>
                <a:spcPts val="0"/>
              </a:spcAft>
            </a:pPr>
            <a:r>
              <a:rPr lang="sv-SE" sz="2400" dirty="0" smtClean="0">
                <a:solidFill>
                  <a:prstClr val="black"/>
                </a:solidFill>
                <a:latin typeface="Calibri"/>
              </a:rPr>
              <a:t>…</a:t>
            </a:r>
            <a:endParaRPr lang="sv-SE" sz="2400" dirty="0">
              <a:solidFill>
                <a:prstClr val="black"/>
              </a:solidFill>
              <a:latin typeface="Calibri"/>
            </a:endParaRPr>
          </a:p>
        </p:txBody>
      </p:sp>
    </p:spTree>
    <p:extLst>
      <p:ext uri="{BB962C8B-B14F-4D97-AF65-F5344CB8AC3E}">
        <p14:creationId xmlns:p14="http://schemas.microsoft.com/office/powerpoint/2010/main" val="70396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51542" y="392567"/>
            <a:ext cx="8135257" cy="942747"/>
          </a:xfrm>
        </p:spPr>
        <p:txBody>
          <a:bodyPr/>
          <a:lstStyle/>
          <a:p>
            <a:r>
              <a:rPr lang="sv-SE" dirty="0" smtClean="0"/>
              <a:t>Agenda</a:t>
            </a:r>
            <a:endParaRPr lang="sv-SE" dirty="0"/>
          </a:p>
        </p:txBody>
      </p:sp>
      <p:sp>
        <p:nvSpPr>
          <p:cNvPr id="3" name="Platshållare för innehåll 2"/>
          <p:cNvSpPr>
            <a:spLocks noGrp="1"/>
          </p:cNvSpPr>
          <p:nvPr>
            <p:ph idx="1"/>
          </p:nvPr>
        </p:nvSpPr>
        <p:spPr/>
        <p:txBody>
          <a:bodyPr/>
          <a:lstStyle/>
          <a:p>
            <a:pPr lvl="0"/>
            <a:r>
              <a:rPr lang="sv-SE" sz="1600" dirty="0"/>
              <a:t>Användning av hastighetsdata – vilka som använder data – vikten av bra kvalitet på data som går ut till våra kunder – användare</a:t>
            </a:r>
          </a:p>
          <a:p>
            <a:pPr lvl="0"/>
            <a:r>
              <a:rPr lang="sv-SE" sz="1600" dirty="0"/>
              <a:t>Hur LTF används – skriva en ny föreskrift, via RDT till NVDB och vidare till användaren</a:t>
            </a:r>
          </a:p>
          <a:p>
            <a:pPr lvl="0"/>
            <a:r>
              <a:rPr lang="sv-SE" sz="1600" dirty="0"/>
              <a:t>SKL:s Handbok för kommunala trafikingenjörer </a:t>
            </a:r>
          </a:p>
          <a:p>
            <a:pPr lvl="0"/>
            <a:r>
              <a:rPr lang="sv-SE" sz="1600" dirty="0"/>
              <a:t>Kvalitetskontrollen som NVDB </a:t>
            </a:r>
            <a:r>
              <a:rPr lang="sv-SE" sz="1600" dirty="0" smtClean="0"/>
              <a:t>verksamheten </a:t>
            </a:r>
            <a:r>
              <a:rPr lang="sv-SE" sz="1600" dirty="0"/>
              <a:t>gör – hur </a:t>
            </a:r>
            <a:r>
              <a:rPr lang="sv-SE" sz="1600" dirty="0" smtClean="0"/>
              <a:t>den genomförs</a:t>
            </a:r>
            <a:endParaRPr lang="sv-SE" sz="1600" dirty="0"/>
          </a:p>
          <a:p>
            <a:pPr lvl="0"/>
            <a:r>
              <a:rPr lang="sv-SE" sz="1600" dirty="0"/>
              <a:t>Några exempel som visar </a:t>
            </a:r>
            <a:r>
              <a:rPr lang="sv-SE" sz="1600" dirty="0" smtClean="0"/>
              <a:t>avvikelser </a:t>
            </a:r>
            <a:r>
              <a:rPr lang="sv-SE" sz="1600" dirty="0"/>
              <a:t>vid kontroller</a:t>
            </a:r>
          </a:p>
          <a:p>
            <a:pPr lvl="0"/>
            <a:r>
              <a:rPr lang="sv-SE" sz="1600" dirty="0"/>
              <a:t>Resultat av kontroller visar på möjliga avvikelsekandidater – hur ska vi hantera </a:t>
            </a:r>
            <a:r>
              <a:rPr lang="sv-SE" sz="1600" dirty="0" smtClean="0"/>
              <a:t>dessa</a:t>
            </a:r>
            <a:endParaRPr lang="sv-SE" sz="1600" dirty="0"/>
          </a:p>
          <a:p>
            <a:pPr lvl="0"/>
            <a:r>
              <a:rPr lang="sv-SE" sz="1600" dirty="0"/>
              <a:t>Avvikelsehantering – När avvikelsen kommer från kunden, ex. Folksam - förslag hur vi från NVDB </a:t>
            </a:r>
            <a:r>
              <a:rPr lang="sv-SE" sz="1600" dirty="0" smtClean="0"/>
              <a:t>vill </a:t>
            </a:r>
            <a:r>
              <a:rPr lang="sv-SE" sz="1600" dirty="0"/>
              <a:t>jobba i samarbete med kommuner, återkopplingar, m.m.</a:t>
            </a:r>
          </a:p>
          <a:p>
            <a:pPr lvl="0"/>
            <a:r>
              <a:rPr lang="sv-SE" sz="1600" dirty="0"/>
              <a:t>Avslutning:</a:t>
            </a:r>
          </a:p>
          <a:p>
            <a:pPr lvl="1"/>
            <a:r>
              <a:rPr lang="sv-SE" sz="1400" dirty="0"/>
              <a:t>Frågor/Dialog</a:t>
            </a:r>
          </a:p>
          <a:p>
            <a:pPr lvl="1"/>
            <a:r>
              <a:rPr lang="sv-SE" sz="1400" dirty="0"/>
              <a:t>Kontakt</a:t>
            </a:r>
          </a:p>
          <a:p>
            <a:endParaRPr lang="sv-SE" dirty="0"/>
          </a:p>
        </p:txBody>
      </p:sp>
    </p:spTree>
    <p:extLst>
      <p:ext uri="{BB962C8B-B14F-4D97-AF65-F5344CB8AC3E}">
        <p14:creationId xmlns:p14="http://schemas.microsoft.com/office/powerpoint/2010/main" val="24581404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upp 28"/>
          <p:cNvGrpSpPr/>
          <p:nvPr/>
        </p:nvGrpSpPr>
        <p:grpSpPr>
          <a:xfrm>
            <a:off x="607414" y="1458344"/>
            <a:ext cx="8310531" cy="5330626"/>
            <a:chOff x="607414" y="1458344"/>
            <a:chExt cx="8310531" cy="5330626"/>
          </a:xfrm>
        </p:grpSpPr>
        <p:cxnSp>
          <p:nvCxnSpPr>
            <p:cNvPr id="17" name="Rak 16"/>
            <p:cNvCxnSpPr/>
            <p:nvPr/>
          </p:nvCxnSpPr>
          <p:spPr>
            <a:xfrm flipH="1" flipV="1">
              <a:off x="3778947" y="2245270"/>
              <a:ext cx="4296901" cy="4543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Rak 17"/>
            <p:cNvCxnSpPr/>
            <p:nvPr/>
          </p:nvCxnSpPr>
          <p:spPr>
            <a:xfrm flipH="1" flipV="1">
              <a:off x="2422480" y="1458344"/>
              <a:ext cx="4010589" cy="5330626"/>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Rak 18"/>
            <p:cNvCxnSpPr/>
            <p:nvPr/>
          </p:nvCxnSpPr>
          <p:spPr>
            <a:xfrm flipH="1" flipV="1">
              <a:off x="2422481" y="2245270"/>
              <a:ext cx="2809564" cy="4543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Rak 19"/>
            <p:cNvCxnSpPr/>
            <p:nvPr/>
          </p:nvCxnSpPr>
          <p:spPr>
            <a:xfrm flipH="1" flipV="1">
              <a:off x="1804850" y="2245270"/>
              <a:ext cx="2202698" cy="4543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Rak 20"/>
            <p:cNvCxnSpPr/>
            <p:nvPr/>
          </p:nvCxnSpPr>
          <p:spPr>
            <a:xfrm>
              <a:off x="1252655" y="2245270"/>
              <a:ext cx="340980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Rak 21"/>
            <p:cNvCxnSpPr/>
            <p:nvPr/>
          </p:nvCxnSpPr>
          <p:spPr>
            <a:xfrm>
              <a:off x="1376899" y="3239836"/>
              <a:ext cx="443136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Rak 22"/>
            <p:cNvCxnSpPr/>
            <p:nvPr/>
          </p:nvCxnSpPr>
          <p:spPr>
            <a:xfrm>
              <a:off x="1736923" y="4745224"/>
              <a:ext cx="5617484"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Frihandsfigur 23"/>
            <p:cNvSpPr/>
            <p:nvPr/>
          </p:nvSpPr>
          <p:spPr>
            <a:xfrm>
              <a:off x="607414" y="1739523"/>
              <a:ext cx="8310531" cy="4970065"/>
            </a:xfrm>
            <a:custGeom>
              <a:avLst/>
              <a:gdLst>
                <a:gd name="connsiteX0" fmla="*/ 952536 w 8310531"/>
                <a:gd name="connsiteY0" fmla="*/ 4901037 h 4970065"/>
                <a:gd name="connsiteX1" fmla="*/ 276098 w 8310531"/>
                <a:gd name="connsiteY1" fmla="*/ 3271960 h 4970065"/>
                <a:gd name="connsiteX2" fmla="*/ 358927 w 8310531"/>
                <a:gd name="connsiteY2" fmla="*/ 2457421 h 4970065"/>
                <a:gd name="connsiteX3" fmla="*/ 0 w 8310531"/>
                <a:gd name="connsiteY3" fmla="*/ 1477214 h 4970065"/>
                <a:gd name="connsiteX4" fmla="*/ 345122 w 8310531"/>
                <a:gd name="connsiteY4" fmla="*/ 138057 h 4970065"/>
                <a:gd name="connsiteX5" fmla="*/ 2056926 w 8310531"/>
                <a:gd name="connsiteY5" fmla="*/ 303726 h 4970065"/>
                <a:gd name="connsiteX6" fmla="*/ 3906778 w 8310531"/>
                <a:gd name="connsiteY6" fmla="*/ 0 h 4970065"/>
                <a:gd name="connsiteX7" fmla="*/ 5190631 w 8310531"/>
                <a:gd name="connsiteY7" fmla="*/ 497006 h 4970065"/>
                <a:gd name="connsiteX8" fmla="*/ 7068093 w 8310531"/>
                <a:gd name="connsiteY8" fmla="*/ 2374587 h 4970065"/>
                <a:gd name="connsiteX9" fmla="*/ 8200092 w 8310531"/>
                <a:gd name="connsiteY9" fmla="*/ 4818202 h 4970065"/>
                <a:gd name="connsiteX10" fmla="*/ 8310531 w 8310531"/>
                <a:gd name="connsiteY10" fmla="*/ 4970065 h 4970065"/>
                <a:gd name="connsiteX0" fmla="*/ 952536 w 8310531"/>
                <a:gd name="connsiteY0" fmla="*/ 4901037 h 4970065"/>
                <a:gd name="connsiteX1" fmla="*/ 276098 w 8310531"/>
                <a:gd name="connsiteY1" fmla="*/ 3271960 h 4970065"/>
                <a:gd name="connsiteX2" fmla="*/ 358927 w 8310531"/>
                <a:gd name="connsiteY2" fmla="*/ 2457421 h 4970065"/>
                <a:gd name="connsiteX3" fmla="*/ 0 w 8310531"/>
                <a:gd name="connsiteY3" fmla="*/ 1477214 h 4970065"/>
                <a:gd name="connsiteX4" fmla="*/ 427951 w 8310531"/>
                <a:gd name="connsiteY4" fmla="*/ 414172 h 4970065"/>
                <a:gd name="connsiteX5" fmla="*/ 2056926 w 8310531"/>
                <a:gd name="connsiteY5" fmla="*/ 303726 h 4970065"/>
                <a:gd name="connsiteX6" fmla="*/ 3906778 w 8310531"/>
                <a:gd name="connsiteY6" fmla="*/ 0 h 4970065"/>
                <a:gd name="connsiteX7" fmla="*/ 5190631 w 8310531"/>
                <a:gd name="connsiteY7" fmla="*/ 497006 h 4970065"/>
                <a:gd name="connsiteX8" fmla="*/ 7068093 w 8310531"/>
                <a:gd name="connsiteY8" fmla="*/ 2374587 h 4970065"/>
                <a:gd name="connsiteX9" fmla="*/ 8200092 w 8310531"/>
                <a:gd name="connsiteY9" fmla="*/ 4818202 h 4970065"/>
                <a:gd name="connsiteX10" fmla="*/ 8310531 w 8310531"/>
                <a:gd name="connsiteY10" fmla="*/ 4970065 h 4970065"/>
                <a:gd name="connsiteX0" fmla="*/ 952536 w 8310531"/>
                <a:gd name="connsiteY0" fmla="*/ 4901037 h 4970065"/>
                <a:gd name="connsiteX1" fmla="*/ 276098 w 8310531"/>
                <a:gd name="connsiteY1" fmla="*/ 3271960 h 4970065"/>
                <a:gd name="connsiteX2" fmla="*/ 358927 w 8310531"/>
                <a:gd name="connsiteY2" fmla="*/ 2457421 h 4970065"/>
                <a:gd name="connsiteX3" fmla="*/ 0 w 8310531"/>
                <a:gd name="connsiteY3" fmla="*/ 1477214 h 4970065"/>
                <a:gd name="connsiteX4" fmla="*/ 441756 w 8310531"/>
                <a:gd name="connsiteY4" fmla="*/ 317532 h 4970065"/>
                <a:gd name="connsiteX5" fmla="*/ 2056926 w 8310531"/>
                <a:gd name="connsiteY5" fmla="*/ 303726 h 4970065"/>
                <a:gd name="connsiteX6" fmla="*/ 3906778 w 8310531"/>
                <a:gd name="connsiteY6" fmla="*/ 0 h 4970065"/>
                <a:gd name="connsiteX7" fmla="*/ 5190631 w 8310531"/>
                <a:gd name="connsiteY7" fmla="*/ 497006 h 4970065"/>
                <a:gd name="connsiteX8" fmla="*/ 7068093 w 8310531"/>
                <a:gd name="connsiteY8" fmla="*/ 2374587 h 4970065"/>
                <a:gd name="connsiteX9" fmla="*/ 8200092 w 8310531"/>
                <a:gd name="connsiteY9" fmla="*/ 4818202 h 4970065"/>
                <a:gd name="connsiteX10" fmla="*/ 8310531 w 8310531"/>
                <a:gd name="connsiteY10" fmla="*/ 4970065 h 497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0531" h="4970065">
                  <a:moveTo>
                    <a:pt x="952536" y="4901037"/>
                  </a:moveTo>
                  <a:lnTo>
                    <a:pt x="276098" y="3271960"/>
                  </a:lnTo>
                  <a:lnTo>
                    <a:pt x="358927" y="2457421"/>
                  </a:lnTo>
                  <a:lnTo>
                    <a:pt x="0" y="1477214"/>
                  </a:lnTo>
                  <a:lnTo>
                    <a:pt x="441756" y="317532"/>
                  </a:lnTo>
                  <a:lnTo>
                    <a:pt x="2056926" y="303726"/>
                  </a:lnTo>
                  <a:lnTo>
                    <a:pt x="3906778" y="0"/>
                  </a:lnTo>
                  <a:lnTo>
                    <a:pt x="5190631" y="497006"/>
                  </a:lnTo>
                  <a:lnTo>
                    <a:pt x="7068093" y="2374587"/>
                  </a:lnTo>
                  <a:lnTo>
                    <a:pt x="8200092" y="4818202"/>
                  </a:lnTo>
                  <a:lnTo>
                    <a:pt x="8310531" y="4970065"/>
                  </a:lnTo>
                </a:path>
              </a:pathLst>
            </a:custGeom>
            <a:ln>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defTabSz="457200" fontAlgn="auto">
                <a:spcBef>
                  <a:spcPts val="0"/>
                </a:spcBef>
                <a:spcAft>
                  <a:spcPts val="0"/>
                </a:spcAft>
              </a:pPr>
              <a:endParaRPr lang="sv-SE">
                <a:solidFill>
                  <a:prstClr val="black"/>
                </a:solidFill>
              </a:endParaRPr>
            </a:p>
          </p:txBody>
        </p:sp>
        <p:sp>
          <p:nvSpPr>
            <p:cNvPr id="25" name="textruta 24"/>
            <p:cNvSpPr txBox="1"/>
            <p:nvPr/>
          </p:nvSpPr>
          <p:spPr>
            <a:xfrm>
              <a:off x="4900728" y="1829771"/>
              <a:ext cx="1685978" cy="830997"/>
            </a:xfrm>
            <a:prstGeom prst="rect">
              <a:avLst/>
            </a:prstGeom>
            <a:noFill/>
          </p:spPr>
          <p:txBody>
            <a:bodyPr wrap="none" rtlCol="0">
              <a:spAutoFit/>
            </a:bodyPr>
            <a:lstStyle/>
            <a:p>
              <a:pPr defTabSz="457200" fontAlgn="auto">
                <a:spcBef>
                  <a:spcPts val="0"/>
                </a:spcBef>
                <a:spcAft>
                  <a:spcPts val="0"/>
                </a:spcAft>
              </a:pPr>
              <a:r>
                <a:rPr lang="sv-SE" sz="2400" dirty="0" smtClean="0">
                  <a:solidFill>
                    <a:prstClr val="black"/>
                  </a:solidFill>
                  <a:latin typeface="Calibri"/>
                </a:rPr>
                <a:t>Tättbebyggt</a:t>
              </a:r>
            </a:p>
            <a:p>
              <a:pPr defTabSz="457200" fontAlgn="auto">
                <a:spcBef>
                  <a:spcPts val="0"/>
                </a:spcBef>
                <a:spcAft>
                  <a:spcPts val="0"/>
                </a:spcAft>
              </a:pPr>
              <a:r>
                <a:rPr lang="sv-SE" sz="2400" dirty="0" smtClean="0">
                  <a:solidFill>
                    <a:prstClr val="black"/>
                  </a:solidFill>
                  <a:latin typeface="Calibri"/>
                </a:rPr>
                <a:t>område</a:t>
              </a:r>
              <a:endParaRPr lang="sv-SE" sz="2400" dirty="0">
                <a:solidFill>
                  <a:prstClr val="black"/>
                </a:solidFill>
                <a:latin typeface="Calibri"/>
              </a:endParaRPr>
            </a:p>
          </p:txBody>
        </p:sp>
        <p:sp>
          <p:nvSpPr>
            <p:cNvPr id="26" name="textruta 25"/>
            <p:cNvSpPr txBox="1"/>
            <p:nvPr/>
          </p:nvSpPr>
          <p:spPr>
            <a:xfrm>
              <a:off x="5060210" y="5120152"/>
              <a:ext cx="1161496" cy="461665"/>
            </a:xfrm>
            <a:prstGeom prst="rect">
              <a:avLst/>
            </a:prstGeom>
            <a:noFill/>
            <a:scene3d>
              <a:camera prst="orthographicFront">
                <a:rot lat="0" lon="0" rev="18600000"/>
              </a:camera>
              <a:lightRig rig="threePt" dir="t"/>
            </a:scene3d>
          </p:spPr>
          <p:txBody>
            <a:bodyPr wrap="none" rtlCol="0">
              <a:spAutoFit/>
            </a:bodyPr>
            <a:lstStyle/>
            <a:p>
              <a:pPr defTabSz="457200" fontAlgn="auto">
                <a:spcBef>
                  <a:spcPts val="0"/>
                </a:spcBef>
                <a:spcAft>
                  <a:spcPts val="0"/>
                </a:spcAft>
              </a:pPr>
              <a:r>
                <a:rPr lang="sv-SE" sz="2400" dirty="0" smtClean="0">
                  <a:solidFill>
                    <a:prstClr val="black"/>
                  </a:solidFill>
                  <a:latin typeface="Calibri"/>
                </a:rPr>
                <a:t>A-gatan</a:t>
              </a:r>
              <a:endParaRPr lang="sv-SE" sz="2400" dirty="0">
                <a:solidFill>
                  <a:prstClr val="black"/>
                </a:solidFill>
                <a:latin typeface="Calibri"/>
              </a:endParaRPr>
            </a:p>
          </p:txBody>
        </p:sp>
        <p:sp>
          <p:nvSpPr>
            <p:cNvPr id="27" name="textruta 26"/>
            <p:cNvSpPr txBox="1"/>
            <p:nvPr/>
          </p:nvSpPr>
          <p:spPr>
            <a:xfrm>
              <a:off x="1609542" y="4283559"/>
              <a:ext cx="1150826" cy="461665"/>
            </a:xfrm>
            <a:prstGeom prst="rect">
              <a:avLst/>
            </a:prstGeom>
            <a:noFill/>
            <a:scene3d>
              <a:camera prst="orthographicFront">
                <a:rot lat="0" lon="0" rev="0"/>
              </a:camera>
              <a:lightRig rig="threePt" dir="t"/>
            </a:scene3d>
          </p:spPr>
          <p:txBody>
            <a:bodyPr wrap="none" rtlCol="0">
              <a:spAutoFit/>
            </a:bodyPr>
            <a:lstStyle/>
            <a:p>
              <a:pPr defTabSz="457200" fontAlgn="auto">
                <a:spcBef>
                  <a:spcPts val="0"/>
                </a:spcBef>
                <a:spcAft>
                  <a:spcPts val="0"/>
                </a:spcAft>
              </a:pPr>
              <a:r>
                <a:rPr lang="sv-SE" sz="2400" dirty="0">
                  <a:solidFill>
                    <a:prstClr val="black"/>
                  </a:solidFill>
                  <a:latin typeface="Calibri"/>
                </a:rPr>
                <a:t>B</a:t>
              </a:r>
              <a:r>
                <a:rPr lang="sv-SE" sz="2400" dirty="0" smtClean="0">
                  <a:solidFill>
                    <a:prstClr val="black"/>
                  </a:solidFill>
                  <a:latin typeface="Calibri"/>
                </a:rPr>
                <a:t>-gatan</a:t>
              </a:r>
              <a:endParaRPr lang="sv-SE" sz="2400" dirty="0">
                <a:solidFill>
                  <a:prstClr val="black"/>
                </a:solidFill>
                <a:latin typeface="Calibri"/>
              </a:endParaRPr>
            </a:p>
          </p:txBody>
        </p:sp>
        <p:sp>
          <p:nvSpPr>
            <p:cNvPr id="28" name="textruta 27"/>
            <p:cNvSpPr txBox="1"/>
            <p:nvPr/>
          </p:nvSpPr>
          <p:spPr>
            <a:xfrm>
              <a:off x="1168327" y="2848269"/>
              <a:ext cx="1147520" cy="461665"/>
            </a:xfrm>
            <a:prstGeom prst="rect">
              <a:avLst/>
            </a:prstGeom>
            <a:noFill/>
            <a:scene3d>
              <a:camera prst="orthographicFront">
                <a:rot lat="0" lon="0" rev="0"/>
              </a:camera>
              <a:lightRig rig="threePt" dir="t"/>
            </a:scene3d>
          </p:spPr>
          <p:txBody>
            <a:bodyPr wrap="none" rtlCol="0">
              <a:spAutoFit/>
            </a:bodyPr>
            <a:lstStyle/>
            <a:p>
              <a:pPr defTabSz="457200" fontAlgn="auto">
                <a:spcBef>
                  <a:spcPts val="0"/>
                </a:spcBef>
                <a:spcAft>
                  <a:spcPts val="0"/>
                </a:spcAft>
              </a:pPr>
              <a:r>
                <a:rPr lang="sv-SE" sz="2400" dirty="0" smtClean="0">
                  <a:solidFill>
                    <a:prstClr val="black"/>
                  </a:solidFill>
                  <a:latin typeface="Calibri"/>
                </a:rPr>
                <a:t>C-gatan</a:t>
              </a:r>
              <a:endParaRPr lang="sv-SE" sz="2400" dirty="0">
                <a:solidFill>
                  <a:prstClr val="black"/>
                </a:solidFill>
                <a:latin typeface="Calibri"/>
              </a:endParaRPr>
            </a:p>
          </p:txBody>
        </p:sp>
      </p:grpSp>
      <p:cxnSp>
        <p:nvCxnSpPr>
          <p:cNvPr id="12" name="Rak 11"/>
          <p:cNvCxnSpPr/>
          <p:nvPr/>
        </p:nvCxnSpPr>
        <p:spPr>
          <a:xfrm>
            <a:off x="3778947" y="3239836"/>
            <a:ext cx="1121781" cy="1505388"/>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30" name="textruta 29"/>
          <p:cNvSpPr txBox="1"/>
          <p:nvPr/>
        </p:nvSpPr>
        <p:spPr>
          <a:xfrm>
            <a:off x="5103608" y="2660768"/>
            <a:ext cx="3625362" cy="2308324"/>
          </a:xfrm>
          <a:prstGeom prst="rect">
            <a:avLst/>
          </a:prstGeom>
          <a:solidFill>
            <a:srgbClr val="FC9290"/>
          </a:solidFill>
        </p:spPr>
        <p:txBody>
          <a:bodyPr wrap="none" rtlCol="0">
            <a:spAutoFit/>
          </a:bodyPr>
          <a:lstStyle/>
          <a:p>
            <a:pPr defTabSz="457200" fontAlgn="auto">
              <a:spcBef>
                <a:spcPts val="0"/>
              </a:spcBef>
              <a:spcAft>
                <a:spcPts val="0"/>
              </a:spcAft>
            </a:pPr>
            <a:r>
              <a:rPr lang="sv-SE" sz="2400" dirty="0" smtClean="0">
                <a:solidFill>
                  <a:prstClr val="black"/>
                </a:solidFill>
                <a:latin typeface="Calibri"/>
              </a:rPr>
              <a:t>…</a:t>
            </a:r>
          </a:p>
          <a:p>
            <a:pPr defTabSz="457200" fontAlgn="auto">
              <a:spcBef>
                <a:spcPts val="0"/>
              </a:spcBef>
              <a:spcAft>
                <a:spcPts val="0"/>
              </a:spcAft>
            </a:pPr>
            <a:r>
              <a:rPr lang="sv-SE" sz="2400" dirty="0" smtClean="0">
                <a:solidFill>
                  <a:prstClr val="black"/>
                </a:solidFill>
                <a:latin typeface="Calibri"/>
              </a:rPr>
              <a:t>På A-gatan mellan B-gatan</a:t>
            </a:r>
            <a:endParaRPr lang="sv-SE" sz="2400" dirty="0">
              <a:solidFill>
                <a:prstClr val="black"/>
              </a:solidFill>
              <a:latin typeface="Calibri"/>
            </a:endParaRPr>
          </a:p>
          <a:p>
            <a:pPr defTabSz="457200" fontAlgn="auto">
              <a:spcBef>
                <a:spcPts val="0"/>
              </a:spcBef>
              <a:spcAft>
                <a:spcPts val="0"/>
              </a:spcAft>
            </a:pPr>
            <a:r>
              <a:rPr lang="sv-SE" sz="2400" dirty="0" smtClean="0">
                <a:solidFill>
                  <a:prstClr val="black"/>
                </a:solidFill>
                <a:latin typeface="Calibri"/>
              </a:rPr>
              <a:t>och C-gatan får fordon inte</a:t>
            </a:r>
          </a:p>
          <a:p>
            <a:pPr defTabSz="457200" fontAlgn="auto">
              <a:spcBef>
                <a:spcPts val="0"/>
              </a:spcBef>
              <a:spcAft>
                <a:spcPts val="0"/>
              </a:spcAft>
            </a:pPr>
            <a:r>
              <a:rPr lang="sv-SE" sz="2400" dirty="0" smtClean="0">
                <a:solidFill>
                  <a:prstClr val="black"/>
                </a:solidFill>
                <a:latin typeface="Calibri"/>
              </a:rPr>
              <a:t>färdas med högre hastighet</a:t>
            </a:r>
          </a:p>
          <a:p>
            <a:pPr defTabSz="457200" fontAlgn="auto">
              <a:spcBef>
                <a:spcPts val="0"/>
              </a:spcBef>
              <a:spcAft>
                <a:spcPts val="0"/>
              </a:spcAft>
            </a:pPr>
            <a:r>
              <a:rPr lang="sv-SE" sz="2400" dirty="0" smtClean="0">
                <a:solidFill>
                  <a:prstClr val="black"/>
                </a:solidFill>
                <a:latin typeface="Calibri"/>
              </a:rPr>
              <a:t>än 30 km i timmen.</a:t>
            </a:r>
          </a:p>
          <a:p>
            <a:pPr defTabSz="457200" fontAlgn="auto">
              <a:spcBef>
                <a:spcPts val="0"/>
              </a:spcBef>
              <a:spcAft>
                <a:spcPts val="0"/>
              </a:spcAft>
            </a:pPr>
            <a:r>
              <a:rPr lang="sv-SE" sz="2400" dirty="0" smtClean="0">
                <a:solidFill>
                  <a:prstClr val="black"/>
                </a:solidFill>
                <a:latin typeface="Calibri"/>
              </a:rPr>
              <a:t>…</a:t>
            </a:r>
            <a:endParaRPr lang="sv-SE" sz="2400" dirty="0">
              <a:solidFill>
                <a:prstClr val="black"/>
              </a:solidFill>
              <a:latin typeface="Calibri"/>
            </a:endParaRPr>
          </a:p>
        </p:txBody>
      </p:sp>
      <p:sp>
        <p:nvSpPr>
          <p:cNvPr id="32" name="Rubrik 1"/>
          <p:cNvSpPr txBox="1">
            <a:spLocks/>
          </p:cNvSpPr>
          <p:nvPr/>
        </p:nvSpPr>
        <p:spPr>
          <a:xfrm>
            <a:off x="457200" y="274638"/>
            <a:ext cx="8229600" cy="1143000"/>
          </a:xfrm>
          <a:prstGeom prst="rect">
            <a:avLst/>
          </a:prstGeom>
        </p:spPr>
        <p:txBody>
          <a:bodyP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sv-SE" dirty="0" smtClean="0">
                <a:solidFill>
                  <a:prstClr val="black"/>
                </a:solidFill>
              </a:rPr>
              <a:t>4. Skylten </a:t>
            </a:r>
            <a:r>
              <a:rPr lang="sv-SE" dirty="0">
                <a:solidFill>
                  <a:prstClr val="black"/>
                </a:solidFill>
              </a:rPr>
              <a:t>felplacerad i förhållande till Trafikföreskrift </a:t>
            </a:r>
          </a:p>
          <a:p>
            <a:pPr fontAlgn="auto">
              <a:spcAft>
                <a:spcPts val="0"/>
              </a:spcAft>
            </a:pPr>
            <a:endParaRPr lang="sv-SE" dirty="0">
              <a:solidFill>
                <a:prstClr val="black"/>
              </a:solidFill>
            </a:endParaRPr>
          </a:p>
        </p:txBody>
      </p:sp>
      <p:grpSp>
        <p:nvGrpSpPr>
          <p:cNvPr id="31" name="Grupp 30"/>
          <p:cNvGrpSpPr/>
          <p:nvPr/>
        </p:nvGrpSpPr>
        <p:grpSpPr>
          <a:xfrm>
            <a:off x="5905135" y="5406703"/>
            <a:ext cx="634086" cy="1095751"/>
            <a:chOff x="4583685" y="3649473"/>
            <a:chExt cx="634086" cy="1095751"/>
          </a:xfrm>
        </p:grpSpPr>
        <p:pic>
          <p:nvPicPr>
            <p:cNvPr id="33" name="Bildobjekt 32"/>
            <p:cNvPicPr>
              <a:picLocks noChangeAspect="1"/>
            </p:cNvPicPr>
            <p:nvPr/>
          </p:nvPicPr>
          <p:blipFill>
            <a:blip r:embed="rId3"/>
            <a:stretch>
              <a:fillRect/>
            </a:stretch>
          </p:blipFill>
          <p:spPr>
            <a:xfrm>
              <a:off x="4583685" y="3649473"/>
              <a:ext cx="634086" cy="634086"/>
            </a:xfrm>
            <a:prstGeom prst="rect">
              <a:avLst/>
            </a:prstGeom>
          </p:spPr>
        </p:pic>
        <p:cxnSp>
          <p:nvCxnSpPr>
            <p:cNvPr id="34" name="Rak 33"/>
            <p:cNvCxnSpPr>
              <a:stCxn id="33" idx="2"/>
            </p:cNvCxnSpPr>
            <p:nvPr/>
          </p:nvCxnSpPr>
          <p:spPr>
            <a:xfrm>
              <a:off x="4900728" y="4283559"/>
              <a:ext cx="0" cy="461665"/>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5" name="Grupp 34"/>
          <p:cNvGrpSpPr/>
          <p:nvPr/>
        </p:nvGrpSpPr>
        <p:grpSpPr>
          <a:xfrm>
            <a:off x="3470960" y="2277686"/>
            <a:ext cx="611680" cy="962150"/>
            <a:chOff x="3470960" y="2277686"/>
            <a:chExt cx="611680" cy="962150"/>
          </a:xfrm>
        </p:grpSpPr>
        <p:cxnSp>
          <p:nvCxnSpPr>
            <p:cNvPr id="36" name="Rak 35"/>
            <p:cNvCxnSpPr/>
            <p:nvPr/>
          </p:nvCxnSpPr>
          <p:spPr>
            <a:xfrm>
              <a:off x="3778947" y="2778171"/>
              <a:ext cx="0" cy="461665"/>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37" name="Bildobjekt 36"/>
            <p:cNvPicPr>
              <a:picLocks noChangeAspect="1"/>
            </p:cNvPicPr>
            <p:nvPr/>
          </p:nvPicPr>
          <p:blipFill>
            <a:blip r:embed="rId4"/>
            <a:stretch>
              <a:fillRect/>
            </a:stretch>
          </p:blipFill>
          <p:spPr>
            <a:xfrm>
              <a:off x="3470960" y="2277686"/>
              <a:ext cx="611680" cy="552485"/>
            </a:xfrm>
            <a:prstGeom prst="rect">
              <a:avLst/>
            </a:prstGeom>
          </p:spPr>
        </p:pic>
      </p:grpSp>
    </p:spTree>
    <p:extLst>
      <p:ext uri="{BB962C8B-B14F-4D97-AF65-F5344CB8AC3E}">
        <p14:creationId xmlns:p14="http://schemas.microsoft.com/office/powerpoint/2010/main" val="36631943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414338"/>
            <a:ext cx="8229600" cy="728662"/>
          </a:xfrm>
        </p:spPr>
        <p:txBody>
          <a:bodyPr/>
          <a:lstStyle/>
          <a:p>
            <a:r>
              <a:rPr lang="sv-SE" b="1" dirty="0"/>
              <a:t>Trafikföreskrifter med problem idag</a:t>
            </a:r>
            <a:endParaRPr lang="sv-SE" dirty="0"/>
          </a:p>
        </p:txBody>
      </p:sp>
      <p:sp>
        <p:nvSpPr>
          <p:cNvPr id="3" name="Platshållare för innehåll 2"/>
          <p:cNvSpPr>
            <a:spLocks noGrp="1"/>
          </p:cNvSpPr>
          <p:nvPr>
            <p:ph idx="1"/>
          </p:nvPr>
        </p:nvSpPr>
        <p:spPr>
          <a:xfrm>
            <a:off x="457200" y="1143000"/>
            <a:ext cx="8229600" cy="4598988"/>
          </a:xfrm>
        </p:spPr>
        <p:txBody>
          <a:bodyPr/>
          <a:lstStyle/>
          <a:p>
            <a:r>
              <a:rPr lang="sv-SE" sz="1600" b="1" dirty="0"/>
              <a:t>I dagsläget finns ca 180 000 föreskrifter</a:t>
            </a:r>
            <a:r>
              <a:rPr lang="sv-SE" sz="1600" dirty="0"/>
              <a:t> varav 30 % kan räknas bort då dessa berör parkering och har därmed inte prioriterats </a:t>
            </a:r>
            <a:r>
              <a:rPr lang="sv-SE" sz="1600" dirty="0" smtClean="0"/>
              <a:t>i </a:t>
            </a:r>
            <a:r>
              <a:rPr lang="sv-SE" sz="1600" dirty="0"/>
              <a:t>nuläget. En grov uppskattning, om än något låg, är att ca 20 % av föreskrifterna har någon form av problem, som i sig är en avvikelse eller genererar en avvikelse vid vidare bearbetning av dess information. </a:t>
            </a:r>
            <a:r>
              <a:rPr lang="sv-SE" sz="1600" dirty="0" smtClean="0"/>
              <a:t>Detta </a:t>
            </a:r>
            <a:r>
              <a:rPr lang="sv-SE" sz="1600" dirty="0"/>
              <a:t>blir </a:t>
            </a:r>
            <a:r>
              <a:rPr lang="sv-SE" sz="1600" b="1" dirty="0"/>
              <a:t>strax över 25 000 föreskrifter med någon typ av </a:t>
            </a:r>
            <a:r>
              <a:rPr lang="sv-SE" sz="1600" b="1" dirty="0" smtClean="0"/>
              <a:t>problem</a:t>
            </a:r>
          </a:p>
          <a:p>
            <a:r>
              <a:rPr lang="sv-SE" sz="1600" dirty="0"/>
              <a:t>I snitt publiceras ca </a:t>
            </a:r>
            <a:r>
              <a:rPr lang="sv-SE" sz="1600" b="1" dirty="0"/>
              <a:t>4 000 nya föreskrifter per månad</a:t>
            </a:r>
            <a:r>
              <a:rPr lang="sv-SE" sz="1600" dirty="0"/>
              <a:t>. Om 20 % av dessa fortsättningsvis har någon typ av problem ger det att </a:t>
            </a:r>
            <a:r>
              <a:rPr lang="sv-SE" sz="1600" b="1" dirty="0"/>
              <a:t>800 föreskrifter per månad bör följas upp</a:t>
            </a:r>
            <a:r>
              <a:rPr lang="sv-SE" sz="1600" dirty="0"/>
              <a:t>.</a:t>
            </a:r>
          </a:p>
          <a:p>
            <a:r>
              <a:rPr lang="sv-SE" sz="1600" dirty="0" smtClean="0"/>
              <a:t>Ansvaret </a:t>
            </a:r>
            <a:r>
              <a:rPr lang="sv-SE" sz="1600" dirty="0"/>
              <a:t>för att regeldata i den nationella vägdatabasen (NVDB) har hög kvalitet delas mellan beslutsmyndigheterna, Transportstyrelsen och Trafikverket. Ansvarsfördelningen är delvis styrd via regelverk och delvis via överenskommelser mellan myndigheterna. </a:t>
            </a:r>
            <a:r>
              <a:rPr lang="sv-SE" sz="1600" b="1" dirty="0"/>
              <a:t>Ingen av myndigheterna har mandat att ålägga någon annan att förbättra</a:t>
            </a:r>
            <a:r>
              <a:rPr lang="sv-SE" sz="1600" dirty="0"/>
              <a:t>, utan </a:t>
            </a:r>
            <a:r>
              <a:rPr lang="sv-SE" sz="1600" b="1" dirty="0"/>
              <a:t>verksamheten bygger på samarbete och överenskommelser</a:t>
            </a:r>
            <a:r>
              <a:rPr lang="sv-SE" sz="1600" dirty="0"/>
              <a:t>. Även en stor del av grunddata från beslutsmyndigheterna rapporteras in på </a:t>
            </a:r>
            <a:r>
              <a:rPr lang="sv-SE" sz="1600" b="1" dirty="0"/>
              <a:t>frivillig basis</a:t>
            </a:r>
            <a:r>
              <a:rPr lang="sv-SE" sz="1600" dirty="0"/>
              <a:t>.</a:t>
            </a:r>
          </a:p>
          <a:p>
            <a:pPr marL="0" indent="0">
              <a:buNone/>
            </a:pPr>
            <a:endParaRPr lang="sv-SE" sz="1600" dirty="0" smtClean="0"/>
          </a:p>
          <a:p>
            <a:pPr marL="0" indent="0">
              <a:buNone/>
            </a:pPr>
            <a:r>
              <a:rPr lang="sv-SE" sz="1200" dirty="0" smtClean="0"/>
              <a:t>					källa</a:t>
            </a:r>
            <a:r>
              <a:rPr lang="sv-SE" sz="1200" dirty="0"/>
              <a:t>: Transportstyrelsen (och </a:t>
            </a:r>
            <a:r>
              <a:rPr lang="sv-SE" sz="1200" dirty="0" smtClean="0"/>
              <a:t>Trafikverket)</a:t>
            </a:r>
            <a:endParaRPr lang="sv-SE" sz="1200" dirty="0"/>
          </a:p>
          <a:p>
            <a:endParaRPr lang="sv-SE" dirty="0"/>
          </a:p>
        </p:txBody>
      </p:sp>
    </p:spTree>
    <p:extLst>
      <p:ext uri="{BB962C8B-B14F-4D97-AF65-F5344CB8AC3E}">
        <p14:creationId xmlns:p14="http://schemas.microsoft.com/office/powerpoint/2010/main" val="30834498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ruta 16"/>
          <p:cNvSpPr txBox="1"/>
          <p:nvPr/>
        </p:nvSpPr>
        <p:spPr>
          <a:xfrm>
            <a:off x="662630" y="1190882"/>
            <a:ext cx="4113049" cy="369332"/>
          </a:xfrm>
          <a:prstGeom prst="rect">
            <a:avLst/>
          </a:prstGeom>
          <a:noFill/>
        </p:spPr>
        <p:txBody>
          <a:bodyPr wrap="none" rtlCol="0">
            <a:spAutoFit/>
          </a:bodyPr>
          <a:lstStyle/>
          <a:p>
            <a:r>
              <a:rPr lang="sv-SE" u="sng" dirty="0">
                <a:solidFill>
                  <a:prstClr val="black"/>
                </a:solidFill>
              </a:rPr>
              <a:t>Trafikföreskrifter på kommunalt vägnät</a:t>
            </a:r>
          </a:p>
        </p:txBody>
      </p:sp>
      <p:grpSp>
        <p:nvGrpSpPr>
          <p:cNvPr id="33" name="Grupp 32"/>
          <p:cNvGrpSpPr/>
          <p:nvPr/>
        </p:nvGrpSpPr>
        <p:grpSpPr>
          <a:xfrm>
            <a:off x="408136" y="1736552"/>
            <a:ext cx="2032324" cy="1295511"/>
            <a:chOff x="714464" y="3619271"/>
            <a:chExt cx="2709765" cy="1727349"/>
          </a:xfrm>
        </p:grpSpPr>
        <p:sp>
          <p:nvSpPr>
            <p:cNvPr id="6" name="Uttryckssymbol 5"/>
            <p:cNvSpPr/>
            <p:nvPr/>
          </p:nvSpPr>
          <p:spPr>
            <a:xfrm>
              <a:off x="883506" y="4118922"/>
              <a:ext cx="626076" cy="66314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18" name="textruta 17"/>
            <p:cNvSpPr txBox="1"/>
            <p:nvPr/>
          </p:nvSpPr>
          <p:spPr>
            <a:xfrm>
              <a:off x="714464" y="4792623"/>
              <a:ext cx="1338401" cy="553997"/>
            </a:xfrm>
            <a:prstGeom prst="rect">
              <a:avLst/>
            </a:prstGeom>
            <a:noFill/>
          </p:spPr>
          <p:txBody>
            <a:bodyPr wrap="none" rtlCol="0">
              <a:spAutoFit/>
            </a:bodyPr>
            <a:lstStyle/>
            <a:p>
              <a:r>
                <a:rPr lang="sv-SE" sz="1050" dirty="0">
                  <a:solidFill>
                    <a:prstClr val="black"/>
                  </a:solidFill>
                </a:rPr>
                <a:t>Trafikingenjör</a:t>
              </a:r>
              <a:br>
                <a:rPr lang="sv-SE" sz="1050" dirty="0">
                  <a:solidFill>
                    <a:prstClr val="black"/>
                  </a:solidFill>
                </a:rPr>
              </a:br>
              <a:r>
                <a:rPr lang="sv-SE" sz="1050" dirty="0">
                  <a:solidFill>
                    <a:prstClr val="black"/>
                  </a:solidFill>
                </a:rPr>
                <a:t>kommun</a:t>
              </a:r>
            </a:p>
          </p:txBody>
        </p:sp>
        <p:cxnSp>
          <p:nvCxnSpPr>
            <p:cNvPr id="23" name="Rak pil 22"/>
            <p:cNvCxnSpPr/>
            <p:nvPr/>
          </p:nvCxnSpPr>
          <p:spPr>
            <a:xfrm>
              <a:off x="1635044" y="4349811"/>
              <a:ext cx="1789185"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50" name="textruta 49"/>
            <p:cNvSpPr txBox="1"/>
            <p:nvPr/>
          </p:nvSpPr>
          <p:spPr>
            <a:xfrm>
              <a:off x="830227" y="3619271"/>
              <a:ext cx="853225" cy="307776"/>
            </a:xfrm>
            <a:prstGeom prst="rect">
              <a:avLst/>
            </a:prstGeom>
            <a:noFill/>
          </p:spPr>
          <p:txBody>
            <a:bodyPr wrap="none" rtlCol="0">
              <a:spAutoFit/>
            </a:bodyPr>
            <a:lstStyle/>
            <a:p>
              <a:r>
                <a:rPr lang="sv-SE" sz="900" dirty="0">
                  <a:solidFill>
                    <a:prstClr val="black"/>
                  </a:solidFill>
                </a:rPr>
                <a:t>Beslutar </a:t>
              </a:r>
            </a:p>
          </p:txBody>
        </p:sp>
      </p:grpSp>
      <p:grpSp>
        <p:nvGrpSpPr>
          <p:cNvPr id="43" name="Grupp 42"/>
          <p:cNvGrpSpPr/>
          <p:nvPr/>
        </p:nvGrpSpPr>
        <p:grpSpPr>
          <a:xfrm>
            <a:off x="2440460" y="1876684"/>
            <a:ext cx="3347136" cy="864974"/>
            <a:chOff x="3253946" y="1359246"/>
            <a:chExt cx="4462848" cy="1153298"/>
          </a:xfrm>
        </p:grpSpPr>
        <p:sp>
          <p:nvSpPr>
            <p:cNvPr id="8" name="Rektangel 7"/>
            <p:cNvSpPr/>
            <p:nvPr/>
          </p:nvSpPr>
          <p:spPr>
            <a:xfrm>
              <a:off x="6365789" y="1565192"/>
              <a:ext cx="1351005" cy="9473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sv-SE" sz="1400" b="1" dirty="0">
                  <a:solidFill>
                    <a:prstClr val="white"/>
                  </a:solidFill>
                </a:rPr>
                <a:t>RDT</a:t>
              </a:r>
              <a:r>
                <a:rPr lang="sv-SE" sz="1200" dirty="0">
                  <a:solidFill>
                    <a:prstClr val="white"/>
                  </a:solidFill>
                </a:rPr>
                <a:t> </a:t>
              </a:r>
              <a:r>
                <a:rPr lang="sv-SE" sz="1200" dirty="0" smtClean="0">
                  <a:solidFill>
                    <a:prstClr val="white"/>
                  </a:solidFill>
                </a:rPr>
                <a:t>Transport-styrelsen</a:t>
              </a:r>
              <a:endParaRPr lang="sv-SE" sz="1400" dirty="0">
                <a:solidFill>
                  <a:prstClr val="white"/>
                </a:solidFill>
              </a:endParaRPr>
            </a:p>
          </p:txBody>
        </p:sp>
        <p:grpSp>
          <p:nvGrpSpPr>
            <p:cNvPr id="40" name="Grupp 39"/>
            <p:cNvGrpSpPr/>
            <p:nvPr/>
          </p:nvGrpSpPr>
          <p:grpSpPr>
            <a:xfrm>
              <a:off x="3253946" y="1359246"/>
              <a:ext cx="2992534" cy="1153298"/>
              <a:chOff x="3253946" y="1359246"/>
              <a:chExt cx="2992534" cy="1153298"/>
            </a:xfrm>
          </p:grpSpPr>
          <p:sp>
            <p:nvSpPr>
              <p:cNvPr id="4" name="Lodrät skriftrulle 3"/>
              <p:cNvSpPr/>
              <p:nvPr/>
            </p:nvSpPr>
            <p:spPr>
              <a:xfrm>
                <a:off x="3253946" y="1359246"/>
                <a:ext cx="1878227" cy="1153298"/>
              </a:xfrm>
              <a:prstGeom prst="verticalScroll">
                <a:avLst/>
              </a:prstGeom>
            </p:spPr>
            <p:style>
              <a:lnRef idx="2">
                <a:schemeClr val="dk1"/>
              </a:lnRef>
              <a:fillRef idx="1">
                <a:schemeClr val="lt1"/>
              </a:fillRef>
              <a:effectRef idx="0">
                <a:schemeClr val="dk1"/>
              </a:effectRef>
              <a:fontRef idx="minor">
                <a:schemeClr val="dk1"/>
              </a:fontRef>
            </p:style>
            <p:txBody>
              <a:bodyPr rtlCol="0" anchor="ctr"/>
              <a:lstStyle/>
              <a:p>
                <a:pPr algn="ctr"/>
                <a:r>
                  <a:rPr lang="sv-SE" sz="1200" dirty="0">
                    <a:solidFill>
                      <a:prstClr val="black"/>
                    </a:solidFill>
                  </a:rPr>
                  <a:t>Trafikföreskrift </a:t>
                </a:r>
                <a:r>
                  <a:rPr lang="sv-SE" sz="788" dirty="0">
                    <a:solidFill>
                      <a:prstClr val="black"/>
                    </a:solidFill>
                  </a:rPr>
                  <a:t>(var skylten ska stå, och vad som ska stå på skylten)</a:t>
                </a:r>
                <a:endParaRPr lang="sv-SE" sz="525" dirty="0">
                  <a:solidFill>
                    <a:prstClr val="black"/>
                  </a:solidFill>
                </a:endParaRPr>
              </a:p>
            </p:txBody>
          </p:sp>
          <p:cxnSp>
            <p:nvCxnSpPr>
              <p:cNvPr id="41" name="Rak pil 40"/>
              <p:cNvCxnSpPr/>
              <p:nvPr/>
            </p:nvCxnSpPr>
            <p:spPr>
              <a:xfrm flipV="1">
                <a:off x="5229345" y="1935895"/>
                <a:ext cx="938737" cy="164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1" name="textruta 50"/>
              <p:cNvSpPr txBox="1"/>
              <p:nvPr/>
            </p:nvSpPr>
            <p:spPr>
              <a:xfrm>
                <a:off x="5307761" y="1649915"/>
                <a:ext cx="938719" cy="307776"/>
              </a:xfrm>
              <a:prstGeom prst="rect">
                <a:avLst/>
              </a:prstGeom>
              <a:noFill/>
            </p:spPr>
            <p:txBody>
              <a:bodyPr wrap="none" rtlCol="0">
                <a:spAutoFit/>
              </a:bodyPr>
              <a:lstStyle/>
              <a:p>
                <a:r>
                  <a:rPr lang="sv-SE" sz="900" dirty="0">
                    <a:solidFill>
                      <a:prstClr val="black"/>
                    </a:solidFill>
                  </a:rPr>
                  <a:t>Skickar till</a:t>
                </a:r>
              </a:p>
            </p:txBody>
          </p:sp>
        </p:grpSp>
      </p:grpSp>
      <p:grpSp>
        <p:nvGrpSpPr>
          <p:cNvPr id="19" name="Grupp 18"/>
          <p:cNvGrpSpPr/>
          <p:nvPr/>
        </p:nvGrpSpPr>
        <p:grpSpPr>
          <a:xfrm>
            <a:off x="5943601" y="1876685"/>
            <a:ext cx="2893632" cy="1376664"/>
            <a:chOff x="7924800" y="1359246"/>
            <a:chExt cx="3858175" cy="1835552"/>
          </a:xfrm>
        </p:grpSpPr>
        <p:sp>
          <p:nvSpPr>
            <p:cNvPr id="7" name="Cylinder 6"/>
            <p:cNvSpPr/>
            <p:nvPr/>
          </p:nvSpPr>
          <p:spPr>
            <a:xfrm>
              <a:off x="9452919" y="1359246"/>
              <a:ext cx="947351" cy="1186249"/>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b="1" dirty="0" smtClean="0">
                <a:solidFill>
                  <a:prstClr val="white"/>
                </a:solidFill>
              </a:endParaRPr>
            </a:p>
            <a:p>
              <a:pPr algn="ctr"/>
              <a:r>
                <a:rPr lang="sv-SE" sz="1400" b="1" dirty="0" smtClean="0">
                  <a:solidFill>
                    <a:prstClr val="white"/>
                  </a:solidFill>
                </a:rPr>
                <a:t>NVDB</a:t>
              </a:r>
            </a:p>
            <a:p>
              <a:pPr algn="ctr"/>
              <a:r>
                <a:rPr lang="sv-SE" sz="1200" dirty="0" smtClean="0">
                  <a:solidFill>
                    <a:prstClr val="white"/>
                  </a:solidFill>
                </a:rPr>
                <a:t>Trafik-verket</a:t>
              </a:r>
              <a:endParaRPr lang="sv-SE" sz="1200" dirty="0">
                <a:solidFill>
                  <a:prstClr val="white"/>
                </a:solidFill>
              </a:endParaRPr>
            </a:p>
          </p:txBody>
        </p:sp>
        <p:cxnSp>
          <p:nvCxnSpPr>
            <p:cNvPr id="44" name="Rak pil 43"/>
            <p:cNvCxnSpPr/>
            <p:nvPr/>
          </p:nvCxnSpPr>
          <p:spPr>
            <a:xfrm flipV="1">
              <a:off x="7924800" y="1926914"/>
              <a:ext cx="1351004" cy="89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2" name="textruta 51"/>
            <p:cNvSpPr txBox="1"/>
            <p:nvPr/>
          </p:nvSpPr>
          <p:spPr>
            <a:xfrm>
              <a:off x="7991195" y="1625943"/>
              <a:ext cx="1383284" cy="307776"/>
            </a:xfrm>
            <a:prstGeom prst="rect">
              <a:avLst/>
            </a:prstGeom>
            <a:noFill/>
          </p:spPr>
          <p:txBody>
            <a:bodyPr wrap="none" rtlCol="0">
              <a:spAutoFit/>
            </a:bodyPr>
            <a:lstStyle/>
            <a:p>
              <a:r>
                <a:rPr lang="sv-SE" sz="900" dirty="0">
                  <a:solidFill>
                    <a:prstClr val="black"/>
                  </a:solidFill>
                </a:rPr>
                <a:t>Hämtar föreskrift</a:t>
              </a:r>
            </a:p>
          </p:txBody>
        </p:sp>
        <p:sp>
          <p:nvSpPr>
            <p:cNvPr id="55" name="textruta 54"/>
            <p:cNvSpPr txBox="1"/>
            <p:nvPr/>
          </p:nvSpPr>
          <p:spPr>
            <a:xfrm>
              <a:off x="9327457" y="2517690"/>
              <a:ext cx="1597019" cy="677108"/>
            </a:xfrm>
            <a:prstGeom prst="rect">
              <a:avLst/>
            </a:prstGeom>
            <a:noFill/>
          </p:spPr>
          <p:txBody>
            <a:bodyPr wrap="none" rtlCol="0">
              <a:spAutoFit/>
            </a:bodyPr>
            <a:lstStyle/>
            <a:p>
              <a:r>
                <a:rPr lang="sv-SE" sz="900" dirty="0">
                  <a:solidFill>
                    <a:prstClr val="black"/>
                  </a:solidFill>
                </a:rPr>
                <a:t>Bearbetar föreskrift </a:t>
              </a:r>
            </a:p>
            <a:p>
              <a:r>
                <a:rPr lang="sv-SE" sz="900" dirty="0">
                  <a:solidFill>
                    <a:prstClr val="black"/>
                  </a:solidFill>
                </a:rPr>
                <a:t>och lagrar data för </a:t>
              </a:r>
            </a:p>
            <a:p>
              <a:r>
                <a:rPr lang="sv-SE" sz="900" dirty="0">
                  <a:solidFill>
                    <a:prstClr val="black"/>
                  </a:solidFill>
                </a:rPr>
                <a:t>digital hantering</a:t>
              </a:r>
            </a:p>
          </p:txBody>
        </p:sp>
        <p:sp>
          <p:nvSpPr>
            <p:cNvPr id="56" name="textruta 55"/>
            <p:cNvSpPr txBox="1"/>
            <p:nvPr/>
          </p:nvSpPr>
          <p:spPr>
            <a:xfrm>
              <a:off x="10446712" y="1805633"/>
              <a:ext cx="1336263" cy="307776"/>
            </a:xfrm>
            <a:prstGeom prst="rect">
              <a:avLst/>
            </a:prstGeom>
            <a:noFill/>
          </p:spPr>
          <p:txBody>
            <a:bodyPr wrap="none" rtlCol="0">
              <a:spAutoFit/>
            </a:bodyPr>
            <a:lstStyle/>
            <a:p>
              <a:r>
                <a:rPr lang="sv-SE" sz="900" i="1" dirty="0">
                  <a:solidFill>
                    <a:prstClr val="black"/>
                  </a:solidFill>
                </a:rPr>
                <a:t>Data = föreskrift</a:t>
              </a:r>
            </a:p>
          </p:txBody>
        </p:sp>
      </p:grpSp>
      <p:grpSp>
        <p:nvGrpSpPr>
          <p:cNvPr id="31" name="Grupp 30"/>
          <p:cNvGrpSpPr/>
          <p:nvPr/>
        </p:nvGrpSpPr>
        <p:grpSpPr>
          <a:xfrm>
            <a:off x="6356309" y="3509509"/>
            <a:ext cx="1745991" cy="230832"/>
            <a:chOff x="11205793" y="4357819"/>
            <a:chExt cx="2327988" cy="307776"/>
          </a:xfrm>
        </p:grpSpPr>
        <p:sp>
          <p:nvSpPr>
            <p:cNvPr id="57" name="textruta 56"/>
            <p:cNvSpPr txBox="1"/>
            <p:nvPr/>
          </p:nvSpPr>
          <p:spPr>
            <a:xfrm>
              <a:off x="11205793" y="4357819"/>
              <a:ext cx="2327988" cy="307776"/>
            </a:xfrm>
            <a:prstGeom prst="rect">
              <a:avLst/>
            </a:prstGeom>
            <a:noFill/>
          </p:spPr>
          <p:txBody>
            <a:bodyPr wrap="none" rtlCol="0">
              <a:spAutoFit/>
            </a:bodyPr>
            <a:lstStyle/>
            <a:p>
              <a:r>
                <a:rPr lang="sv-SE" sz="900" dirty="0">
                  <a:solidFill>
                    <a:srgbClr val="FF0000"/>
                  </a:solidFill>
                </a:rPr>
                <a:t>Verklighet = föreskrift och data</a:t>
              </a:r>
            </a:p>
          </p:txBody>
        </p:sp>
        <p:cxnSp>
          <p:nvCxnSpPr>
            <p:cNvPr id="59" name="Rak 58"/>
            <p:cNvCxnSpPr/>
            <p:nvPr/>
          </p:nvCxnSpPr>
          <p:spPr>
            <a:xfrm flipH="1">
              <a:off x="12058173" y="4429630"/>
              <a:ext cx="92329" cy="126924"/>
            </a:xfrm>
            <a:prstGeom prst="line">
              <a:avLst/>
            </a:prstGeom>
            <a:ln w="12700">
              <a:solidFill>
                <a:srgbClr val="FF0000"/>
              </a:solidFill>
            </a:ln>
          </p:spPr>
          <p:style>
            <a:lnRef idx="3">
              <a:schemeClr val="dk1"/>
            </a:lnRef>
            <a:fillRef idx="0">
              <a:schemeClr val="dk1"/>
            </a:fillRef>
            <a:effectRef idx="2">
              <a:schemeClr val="dk1"/>
            </a:effectRef>
            <a:fontRef idx="minor">
              <a:schemeClr val="tx1"/>
            </a:fontRef>
          </p:style>
        </p:cxnSp>
      </p:grpSp>
      <p:grpSp>
        <p:nvGrpSpPr>
          <p:cNvPr id="28" name="Grupp 27"/>
          <p:cNvGrpSpPr/>
          <p:nvPr/>
        </p:nvGrpSpPr>
        <p:grpSpPr>
          <a:xfrm>
            <a:off x="5702683" y="3766726"/>
            <a:ext cx="1096879" cy="230832"/>
            <a:chOff x="10334289" y="4700775"/>
            <a:chExt cx="1462504" cy="307776"/>
          </a:xfrm>
        </p:grpSpPr>
        <p:sp>
          <p:nvSpPr>
            <p:cNvPr id="38" name="Eller 37"/>
            <p:cNvSpPr/>
            <p:nvPr/>
          </p:nvSpPr>
          <p:spPr>
            <a:xfrm>
              <a:off x="11024562" y="4780007"/>
              <a:ext cx="181231" cy="156519"/>
            </a:xfrm>
            <a:prstGeom prst="flowChar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solidFill>
                  <a:prstClr val="white"/>
                </a:solidFill>
              </a:endParaRPr>
            </a:p>
          </p:txBody>
        </p:sp>
        <p:sp>
          <p:nvSpPr>
            <p:cNvPr id="39" name="Eller 38"/>
            <p:cNvSpPr/>
            <p:nvPr/>
          </p:nvSpPr>
          <p:spPr>
            <a:xfrm>
              <a:off x="10843331" y="4780008"/>
              <a:ext cx="181231" cy="156519"/>
            </a:xfrm>
            <a:prstGeom prst="flowChar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a:solidFill>
                  <a:prstClr val="white"/>
                </a:solidFill>
              </a:endParaRPr>
            </a:p>
          </p:txBody>
        </p:sp>
        <p:sp>
          <p:nvSpPr>
            <p:cNvPr id="60" name="textruta 59"/>
            <p:cNvSpPr txBox="1"/>
            <p:nvPr/>
          </p:nvSpPr>
          <p:spPr>
            <a:xfrm>
              <a:off x="11131653" y="4700775"/>
              <a:ext cx="665140" cy="307776"/>
            </a:xfrm>
            <a:prstGeom prst="rect">
              <a:avLst/>
            </a:prstGeom>
            <a:noFill/>
          </p:spPr>
          <p:txBody>
            <a:bodyPr wrap="none" rtlCol="0">
              <a:spAutoFit/>
            </a:bodyPr>
            <a:lstStyle/>
            <a:p>
              <a:r>
                <a:rPr lang="sv-SE" sz="900" i="1" dirty="0">
                  <a:solidFill>
                    <a:prstClr val="black"/>
                  </a:solidFill>
                </a:rPr>
                <a:t>40 km</a:t>
              </a:r>
            </a:p>
          </p:txBody>
        </p:sp>
        <p:sp>
          <p:nvSpPr>
            <p:cNvPr id="61" name="textruta 60"/>
            <p:cNvSpPr txBox="1"/>
            <p:nvPr/>
          </p:nvSpPr>
          <p:spPr>
            <a:xfrm>
              <a:off x="10334289" y="4700775"/>
              <a:ext cx="665139" cy="307776"/>
            </a:xfrm>
            <a:prstGeom prst="rect">
              <a:avLst/>
            </a:prstGeom>
            <a:noFill/>
          </p:spPr>
          <p:txBody>
            <a:bodyPr wrap="none" rtlCol="0">
              <a:spAutoFit/>
            </a:bodyPr>
            <a:lstStyle/>
            <a:p>
              <a:r>
                <a:rPr lang="sv-SE" sz="900" i="1" dirty="0">
                  <a:solidFill>
                    <a:prstClr val="black"/>
                  </a:solidFill>
                </a:rPr>
                <a:t>60 km</a:t>
              </a:r>
            </a:p>
          </p:txBody>
        </p:sp>
      </p:grpSp>
      <p:grpSp>
        <p:nvGrpSpPr>
          <p:cNvPr id="37" name="Grupp 36"/>
          <p:cNvGrpSpPr/>
          <p:nvPr/>
        </p:nvGrpSpPr>
        <p:grpSpPr>
          <a:xfrm>
            <a:off x="4431259" y="4195067"/>
            <a:ext cx="1527884" cy="760183"/>
            <a:chOff x="8639060" y="5271896"/>
            <a:chExt cx="2037178" cy="1013577"/>
          </a:xfrm>
        </p:grpSpPr>
        <p:grpSp>
          <p:nvGrpSpPr>
            <p:cNvPr id="35" name="Grupp 34"/>
            <p:cNvGrpSpPr/>
            <p:nvPr/>
          </p:nvGrpSpPr>
          <p:grpSpPr>
            <a:xfrm>
              <a:off x="8878331" y="5590352"/>
              <a:ext cx="1797907" cy="695121"/>
              <a:chOff x="8878331" y="5590352"/>
              <a:chExt cx="1797907" cy="695121"/>
            </a:xfrm>
          </p:grpSpPr>
          <p:sp>
            <p:nvSpPr>
              <p:cNvPr id="14" name="Eller 13"/>
              <p:cNvSpPr/>
              <p:nvPr/>
            </p:nvSpPr>
            <p:spPr>
              <a:xfrm>
                <a:off x="10495007" y="5630564"/>
                <a:ext cx="181231" cy="156519"/>
              </a:xfrm>
              <a:prstGeom prst="flowChar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a:solidFill>
                    <a:prstClr val="white"/>
                  </a:solidFill>
                </a:endParaRPr>
              </a:p>
            </p:txBody>
          </p:sp>
          <p:sp>
            <p:nvSpPr>
              <p:cNvPr id="15" name="Eller 14"/>
              <p:cNvSpPr/>
              <p:nvPr/>
            </p:nvSpPr>
            <p:spPr>
              <a:xfrm>
                <a:off x="9094573" y="6128954"/>
                <a:ext cx="181231" cy="156519"/>
              </a:xfrm>
              <a:prstGeom prst="flowChar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a:solidFill>
                    <a:prstClr val="white"/>
                  </a:solidFill>
                </a:endParaRPr>
              </a:p>
            </p:txBody>
          </p:sp>
          <p:sp>
            <p:nvSpPr>
              <p:cNvPr id="66" name="Höger klammerparentes 65"/>
              <p:cNvSpPr/>
              <p:nvPr/>
            </p:nvSpPr>
            <p:spPr>
              <a:xfrm rot="15162782">
                <a:off x="9549562" y="4919121"/>
                <a:ext cx="227568" cy="1570029"/>
              </a:xfrm>
              <a:prstGeom prst="rightBrace">
                <a:avLst>
                  <a:gd name="adj1" fmla="val 15536"/>
                  <a:gd name="adj2" fmla="val 50134"/>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sv-SE">
                  <a:solidFill>
                    <a:prstClr val="black"/>
                  </a:solidFill>
                </a:endParaRPr>
              </a:p>
            </p:txBody>
          </p:sp>
        </p:grpSp>
        <p:sp>
          <p:nvSpPr>
            <p:cNvPr id="67" name="textruta 66"/>
            <p:cNvSpPr txBox="1"/>
            <p:nvPr/>
          </p:nvSpPr>
          <p:spPr>
            <a:xfrm rot="224875">
              <a:off x="8639060" y="5271896"/>
              <a:ext cx="1673962" cy="307776"/>
            </a:xfrm>
            <a:prstGeom prst="rect">
              <a:avLst/>
            </a:prstGeom>
            <a:noFill/>
          </p:spPr>
          <p:txBody>
            <a:bodyPr wrap="none" rtlCol="0">
              <a:spAutoFit/>
            </a:bodyPr>
            <a:lstStyle/>
            <a:p>
              <a:r>
                <a:rPr lang="sv-SE" sz="900" i="1" dirty="0">
                  <a:solidFill>
                    <a:prstClr val="black"/>
                  </a:solidFill>
                </a:rPr>
                <a:t>Sträcka skyltad regel</a:t>
              </a:r>
            </a:p>
          </p:txBody>
        </p:sp>
      </p:grpSp>
      <p:grpSp>
        <p:nvGrpSpPr>
          <p:cNvPr id="26" name="Grupp 25"/>
          <p:cNvGrpSpPr/>
          <p:nvPr/>
        </p:nvGrpSpPr>
        <p:grpSpPr>
          <a:xfrm>
            <a:off x="4772896" y="3509509"/>
            <a:ext cx="1924388" cy="1722279"/>
            <a:chOff x="9094574" y="4357819"/>
            <a:chExt cx="2565850" cy="2296372"/>
          </a:xfrm>
        </p:grpSpPr>
        <p:sp>
          <p:nvSpPr>
            <p:cNvPr id="11" name="Frihandsfigur 10"/>
            <p:cNvSpPr/>
            <p:nvPr/>
          </p:nvSpPr>
          <p:spPr>
            <a:xfrm>
              <a:off x="9094574" y="4357819"/>
              <a:ext cx="1938226" cy="1927654"/>
            </a:xfrm>
            <a:custGeom>
              <a:avLst/>
              <a:gdLst>
                <a:gd name="connsiteX0" fmla="*/ 0 w 1583999"/>
                <a:gd name="connsiteY0" fmla="*/ 1779373 h 1779373"/>
                <a:gd name="connsiteX1" fmla="*/ 1359243 w 1583999"/>
                <a:gd name="connsiteY1" fmla="*/ 1227438 h 1779373"/>
                <a:gd name="connsiteX2" fmla="*/ 1581665 w 1583999"/>
                <a:gd name="connsiteY2" fmla="*/ 0 h 1779373"/>
                <a:gd name="connsiteX3" fmla="*/ 1581665 w 1583999"/>
                <a:gd name="connsiteY3" fmla="*/ 0 h 1779373"/>
              </a:gdLst>
              <a:ahLst/>
              <a:cxnLst>
                <a:cxn ang="0">
                  <a:pos x="connsiteX0" y="connsiteY0"/>
                </a:cxn>
                <a:cxn ang="0">
                  <a:pos x="connsiteX1" y="connsiteY1"/>
                </a:cxn>
                <a:cxn ang="0">
                  <a:pos x="connsiteX2" y="connsiteY2"/>
                </a:cxn>
                <a:cxn ang="0">
                  <a:pos x="connsiteX3" y="connsiteY3"/>
                </a:cxn>
              </a:cxnLst>
              <a:rect l="l" t="t" r="r" b="b"/>
              <a:pathLst>
                <a:path w="1583999" h="1779373">
                  <a:moveTo>
                    <a:pt x="0" y="1779373"/>
                  </a:moveTo>
                  <a:cubicBezTo>
                    <a:pt x="547816" y="1651686"/>
                    <a:pt x="1095632" y="1524000"/>
                    <a:pt x="1359243" y="1227438"/>
                  </a:cubicBezTo>
                  <a:cubicBezTo>
                    <a:pt x="1622854" y="930876"/>
                    <a:pt x="1581665" y="0"/>
                    <a:pt x="1581665" y="0"/>
                  </a:cubicBezTo>
                  <a:lnTo>
                    <a:pt x="1581665" y="0"/>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sv-SE">
                <a:solidFill>
                  <a:prstClr val="black"/>
                </a:solidFill>
              </a:endParaRPr>
            </a:p>
          </p:txBody>
        </p:sp>
        <p:sp>
          <p:nvSpPr>
            <p:cNvPr id="12" name="Eller 11"/>
            <p:cNvSpPr/>
            <p:nvPr/>
          </p:nvSpPr>
          <p:spPr>
            <a:xfrm>
              <a:off x="9094574" y="6285473"/>
              <a:ext cx="181231" cy="156519"/>
            </a:xfrm>
            <a:prstGeom prst="flowChar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13" name="Eller 12"/>
            <p:cNvSpPr/>
            <p:nvPr/>
          </p:nvSpPr>
          <p:spPr>
            <a:xfrm>
              <a:off x="10950421" y="5211467"/>
              <a:ext cx="181231" cy="156519"/>
            </a:xfrm>
            <a:prstGeom prst="flowChar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69" name="Höger klammerparentes 68"/>
            <p:cNvSpPr/>
            <p:nvPr/>
          </p:nvSpPr>
          <p:spPr>
            <a:xfrm rot="3713587">
              <a:off x="10153624" y="5110495"/>
              <a:ext cx="409086" cy="2160031"/>
            </a:xfrm>
            <a:prstGeom prst="rightBrace">
              <a:avLst>
                <a:gd name="adj1" fmla="val 15536"/>
                <a:gd name="adj2" fmla="val 50134"/>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sv-SE">
                <a:solidFill>
                  <a:prstClr val="black"/>
                </a:solidFill>
              </a:endParaRPr>
            </a:p>
          </p:txBody>
        </p:sp>
        <p:sp>
          <p:nvSpPr>
            <p:cNvPr id="71" name="textruta 70"/>
            <p:cNvSpPr txBox="1"/>
            <p:nvPr/>
          </p:nvSpPr>
          <p:spPr>
            <a:xfrm rot="21430264">
              <a:off x="9883869" y="6346415"/>
              <a:ext cx="1776555" cy="307776"/>
            </a:xfrm>
            <a:prstGeom prst="rect">
              <a:avLst/>
            </a:prstGeom>
            <a:noFill/>
          </p:spPr>
          <p:txBody>
            <a:bodyPr wrap="none" rtlCol="0">
              <a:spAutoFit/>
            </a:bodyPr>
            <a:lstStyle/>
            <a:p>
              <a:r>
                <a:rPr lang="sv-SE" sz="900" i="1" dirty="0">
                  <a:solidFill>
                    <a:prstClr val="black"/>
                  </a:solidFill>
                </a:rPr>
                <a:t>Sträcka beslutad regel</a:t>
              </a:r>
            </a:p>
          </p:txBody>
        </p:sp>
      </p:grpSp>
      <p:grpSp>
        <p:nvGrpSpPr>
          <p:cNvPr id="22" name="Grupp 21"/>
          <p:cNvGrpSpPr/>
          <p:nvPr/>
        </p:nvGrpSpPr>
        <p:grpSpPr>
          <a:xfrm>
            <a:off x="1600200" y="2987892"/>
            <a:ext cx="3102376" cy="1382540"/>
            <a:chOff x="2133600" y="2840855"/>
            <a:chExt cx="4136501" cy="1843387"/>
          </a:xfrm>
        </p:grpSpPr>
        <p:sp>
          <p:nvSpPr>
            <p:cNvPr id="10" name="Uttryckssymbol 9"/>
            <p:cNvSpPr/>
            <p:nvPr/>
          </p:nvSpPr>
          <p:spPr>
            <a:xfrm>
              <a:off x="3863545" y="3453696"/>
              <a:ext cx="659027" cy="621956"/>
            </a:xfrm>
            <a:prstGeom prst="smileyFac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a:solidFill>
                  <a:prstClr val="white"/>
                </a:solidFill>
              </a:endParaRPr>
            </a:p>
          </p:txBody>
        </p:sp>
        <p:cxnSp>
          <p:nvCxnSpPr>
            <p:cNvPr id="29" name="Rak pil 28"/>
            <p:cNvCxnSpPr/>
            <p:nvPr/>
          </p:nvCxnSpPr>
          <p:spPr>
            <a:xfrm>
              <a:off x="2133600" y="2840855"/>
              <a:ext cx="1576193" cy="668124"/>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6" name="Rak pil 35"/>
            <p:cNvCxnSpPr/>
            <p:nvPr/>
          </p:nvCxnSpPr>
          <p:spPr>
            <a:xfrm>
              <a:off x="4644461" y="3929947"/>
              <a:ext cx="1625640" cy="432028"/>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80" name="textruta 79"/>
            <p:cNvSpPr txBox="1"/>
            <p:nvPr/>
          </p:nvSpPr>
          <p:spPr>
            <a:xfrm>
              <a:off x="2921696" y="2879580"/>
              <a:ext cx="998564" cy="307776"/>
            </a:xfrm>
            <a:prstGeom prst="rect">
              <a:avLst/>
            </a:prstGeom>
            <a:noFill/>
          </p:spPr>
          <p:txBody>
            <a:bodyPr wrap="none" rtlCol="0">
              <a:spAutoFit/>
            </a:bodyPr>
            <a:lstStyle/>
            <a:p>
              <a:r>
                <a:rPr lang="sv-SE" sz="900" dirty="0">
                  <a:solidFill>
                    <a:prstClr val="black"/>
                  </a:solidFill>
                </a:rPr>
                <a:t>Beställning</a:t>
              </a:r>
            </a:p>
          </p:txBody>
        </p:sp>
        <p:sp>
          <p:nvSpPr>
            <p:cNvPr id="81" name="textruta 80"/>
            <p:cNvSpPr txBox="1"/>
            <p:nvPr/>
          </p:nvSpPr>
          <p:spPr>
            <a:xfrm>
              <a:off x="3509183" y="4130245"/>
              <a:ext cx="1197337" cy="553997"/>
            </a:xfrm>
            <a:prstGeom prst="rect">
              <a:avLst/>
            </a:prstGeom>
            <a:noFill/>
          </p:spPr>
          <p:txBody>
            <a:bodyPr wrap="none" rtlCol="0">
              <a:spAutoFit/>
            </a:bodyPr>
            <a:lstStyle/>
            <a:p>
              <a:r>
                <a:rPr lang="sv-SE" sz="1050" dirty="0">
                  <a:solidFill>
                    <a:prstClr val="black"/>
                  </a:solidFill>
                </a:rPr>
                <a:t>Entreprenör</a:t>
              </a:r>
            </a:p>
            <a:p>
              <a:r>
                <a:rPr lang="sv-SE" sz="1050" dirty="0">
                  <a:solidFill>
                    <a:prstClr val="black"/>
                  </a:solidFill>
                </a:rPr>
                <a:t>kommun</a:t>
              </a:r>
            </a:p>
          </p:txBody>
        </p:sp>
        <p:sp>
          <p:nvSpPr>
            <p:cNvPr id="82" name="textruta 81"/>
            <p:cNvSpPr txBox="1"/>
            <p:nvPr/>
          </p:nvSpPr>
          <p:spPr>
            <a:xfrm>
              <a:off x="5297017" y="3581191"/>
              <a:ext cx="579645" cy="307776"/>
            </a:xfrm>
            <a:prstGeom prst="rect">
              <a:avLst/>
            </a:prstGeom>
            <a:noFill/>
          </p:spPr>
          <p:txBody>
            <a:bodyPr wrap="none" rtlCol="0">
              <a:spAutoFit/>
            </a:bodyPr>
            <a:lstStyle/>
            <a:p>
              <a:r>
                <a:rPr lang="sv-SE" sz="900" dirty="0">
                  <a:solidFill>
                    <a:prstClr val="black"/>
                  </a:solidFill>
                </a:rPr>
                <a:t>Utför</a:t>
              </a:r>
            </a:p>
          </p:txBody>
        </p:sp>
      </p:grpSp>
      <p:sp>
        <p:nvSpPr>
          <p:cNvPr id="94" name="Rektangel 93"/>
          <p:cNvSpPr/>
          <p:nvPr/>
        </p:nvSpPr>
        <p:spPr>
          <a:xfrm>
            <a:off x="1604204" y="4608944"/>
            <a:ext cx="2055365" cy="230832"/>
          </a:xfrm>
          <a:prstGeom prst="rect">
            <a:avLst/>
          </a:prstGeom>
        </p:spPr>
        <p:txBody>
          <a:bodyPr wrap="square">
            <a:spAutoFit/>
          </a:bodyPr>
          <a:lstStyle/>
          <a:p>
            <a:r>
              <a:rPr lang="sv-SE" sz="900" b="1" dirty="0">
                <a:solidFill>
                  <a:srgbClr val="FF0000"/>
                </a:solidFill>
              </a:rPr>
              <a:t>Avvikelser?</a:t>
            </a:r>
            <a:endParaRPr lang="sv-SE" b="1" dirty="0">
              <a:solidFill>
                <a:srgbClr val="FF0000"/>
              </a:solidFill>
            </a:endParaRPr>
          </a:p>
        </p:txBody>
      </p:sp>
      <p:cxnSp>
        <p:nvCxnSpPr>
          <p:cNvPr id="70" name="Kurva 69"/>
          <p:cNvCxnSpPr/>
          <p:nvPr/>
        </p:nvCxnSpPr>
        <p:spPr>
          <a:xfrm rot="10800000">
            <a:off x="571637" y="3253729"/>
            <a:ext cx="3521325" cy="2043176"/>
          </a:xfrm>
          <a:prstGeom prst="curvedConnector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261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title"/>
          </p:nvPr>
        </p:nvSpPr>
        <p:spPr>
          <a:xfrm>
            <a:off x="457200" y="414338"/>
            <a:ext cx="7685314" cy="710519"/>
          </a:xfrm>
        </p:spPr>
        <p:txBody>
          <a:bodyPr/>
          <a:lstStyle/>
          <a:p>
            <a:r>
              <a:rPr lang="sv-SE" b="1" dirty="0" smtClean="0"/>
              <a:t>Avvikelsehantering</a:t>
            </a:r>
          </a:p>
        </p:txBody>
      </p:sp>
      <p:sp>
        <p:nvSpPr>
          <p:cNvPr id="6147" name="Platshållare för innehåll 2"/>
          <p:cNvSpPr>
            <a:spLocks noGrp="1"/>
          </p:cNvSpPr>
          <p:nvPr>
            <p:ph idx="1"/>
          </p:nvPr>
        </p:nvSpPr>
        <p:spPr>
          <a:xfrm>
            <a:off x="479245" y="1124857"/>
            <a:ext cx="7728857" cy="624114"/>
          </a:xfrm>
        </p:spPr>
        <p:txBody>
          <a:bodyPr/>
          <a:lstStyle/>
          <a:p>
            <a:pPr marL="0" indent="0">
              <a:buNone/>
            </a:pPr>
            <a:r>
              <a:rPr lang="sv-SE" sz="900" dirty="0" smtClean="0"/>
              <a:t>Två olika typer av avvikelser</a:t>
            </a:r>
          </a:p>
          <a:p>
            <a:r>
              <a:rPr lang="sv-SE" sz="900" dirty="0" smtClean="0"/>
              <a:t>Avvikelser från kunder/användare, via NVDB på webb som hanteras internt i vår verksamhet.</a:t>
            </a:r>
          </a:p>
          <a:p>
            <a:r>
              <a:rPr lang="sv-SE" sz="900" dirty="0" smtClean="0"/>
              <a:t>Avvikelser som kommer komma från kunder t.ex. Folksam</a:t>
            </a:r>
          </a:p>
          <a:p>
            <a:pPr marL="0" indent="0">
              <a:buNone/>
            </a:pPr>
            <a:endParaRPr lang="sv-SE" sz="900" dirty="0"/>
          </a:p>
          <a:p>
            <a:pPr marL="0" indent="0">
              <a:buNone/>
            </a:pPr>
            <a:endParaRPr lang="sv-SE" sz="900" dirty="0" smtClean="0"/>
          </a:p>
          <a:p>
            <a:pPr marL="0" indent="0">
              <a:buNone/>
            </a:pPr>
            <a:endParaRPr lang="sv-SE" sz="900" dirty="0"/>
          </a:p>
          <a:p>
            <a:pPr marL="0" indent="0">
              <a:buNone/>
            </a:pPr>
            <a:endParaRPr lang="sv-SE" sz="900" dirty="0">
              <a:solidFill>
                <a:srgbClr val="FF0000"/>
              </a:solidFill>
            </a:endParaRPr>
          </a:p>
        </p:txBody>
      </p:sp>
      <p:sp>
        <p:nvSpPr>
          <p:cNvPr id="2" name="Rektangel 1"/>
          <p:cNvSpPr/>
          <p:nvPr/>
        </p:nvSpPr>
        <p:spPr>
          <a:xfrm>
            <a:off x="2286000" y="3128918"/>
            <a:ext cx="4572000" cy="600164"/>
          </a:xfrm>
          <a:prstGeom prst="rect">
            <a:avLst/>
          </a:prstGeom>
        </p:spPr>
        <p:txBody>
          <a:bodyPr>
            <a:spAutoFit/>
          </a:bodyPr>
          <a:lstStyle/>
          <a:p>
            <a:pPr>
              <a:spcAft>
                <a:spcPts val="0"/>
              </a:spcAft>
            </a:pPr>
            <a:r>
              <a:rPr lang="sv-SE" sz="1100" dirty="0">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sv-SE" sz="1100" dirty="0">
                <a:latin typeface="Calibri" panose="020F0502020204030204" pitchFamily="34" charset="0"/>
                <a:ea typeface="Times New Roman" panose="02020603050405020304" pitchFamily="18" charset="0"/>
                <a:cs typeface="Times New Roman" panose="02020603050405020304" pitchFamily="18" charset="0"/>
              </a:rPr>
              <a:t> </a:t>
            </a:r>
            <a:endParaRPr lang="sv-SE" sz="1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sv-SE" sz="1100" dirty="0">
                <a:latin typeface="Calibri" panose="020F0502020204030204" pitchFamily="34" charset="0"/>
                <a:ea typeface="Calibri" panose="020F0502020204030204" pitchFamily="34" charset="0"/>
                <a:cs typeface="Times New Roman" panose="02020603050405020304" pitchFamily="18" charset="0"/>
              </a:rPr>
              <a:t> </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0392"/>
            <a:ext cx="9144000" cy="2797215"/>
          </a:xfrm>
          <a:prstGeom prst="rect">
            <a:avLst/>
          </a:prstGeom>
        </p:spPr>
      </p:pic>
    </p:spTree>
    <p:extLst>
      <p:ext uri="{BB962C8B-B14F-4D97-AF65-F5344CB8AC3E}">
        <p14:creationId xmlns:p14="http://schemas.microsoft.com/office/powerpoint/2010/main" val="14755919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title"/>
          </p:nvPr>
        </p:nvSpPr>
        <p:spPr/>
        <p:txBody>
          <a:bodyPr/>
          <a:lstStyle/>
          <a:p>
            <a:r>
              <a:rPr lang="sv-SE" b="1" dirty="0" smtClean="0"/>
              <a:t>Frågor/Dialog</a:t>
            </a:r>
          </a:p>
        </p:txBody>
      </p:sp>
      <p:sp>
        <p:nvSpPr>
          <p:cNvPr id="6147" name="Platshållare för innehåll 2"/>
          <p:cNvSpPr>
            <a:spLocks noGrp="1"/>
          </p:cNvSpPr>
          <p:nvPr>
            <p:ph idx="1"/>
          </p:nvPr>
        </p:nvSpPr>
        <p:spPr>
          <a:xfrm>
            <a:off x="457200" y="1623400"/>
            <a:ext cx="8229600" cy="4103688"/>
          </a:xfrm>
        </p:spPr>
        <p:txBody>
          <a:bodyPr/>
          <a:lstStyle/>
          <a:p>
            <a:r>
              <a:rPr lang="sv-SE" sz="1600" dirty="0" smtClean="0"/>
              <a:t>Vad tycker ni om vårt förslag på avvikelsehantering?</a:t>
            </a:r>
          </a:p>
          <a:p>
            <a:r>
              <a:rPr lang="sv-SE" sz="1600" dirty="0" smtClean="0"/>
              <a:t>Är det något som du ser förbättringspotential i hanteringen?</a:t>
            </a:r>
          </a:p>
          <a:p>
            <a:r>
              <a:rPr lang="sv-SE" sz="1600" dirty="0" smtClean="0"/>
              <a:t>Vilka frågor har ni till oss?</a:t>
            </a:r>
          </a:p>
          <a:p>
            <a:pPr marL="0" indent="0">
              <a:buNone/>
            </a:pPr>
            <a:endParaRPr lang="sv-SE" sz="900" dirty="0"/>
          </a:p>
          <a:p>
            <a:pPr marL="0" indent="0">
              <a:buNone/>
            </a:pPr>
            <a:endParaRPr lang="sv-SE" sz="900" dirty="0"/>
          </a:p>
        </p:txBody>
      </p:sp>
      <p:pic>
        <p:nvPicPr>
          <p:cNvPr id="4" name="Picture 2" descr="http://trvbildarkivet/fotoweb/cmdrequest/rest/Preview.fwx/21955.jpg?rt=1&amp;f=5316A77AA39EC80F209631A71F30CC8D9A4CA34A2AC3199C4BFB56BCD47D83ADDFC19E54F66C0B756466E5CB288C82DE98FA3B9A789FF1A4B0EB50A9C9435E7F6AE15FB86E21B590E56A7DBF851D511E78226491577521A0AFB734FDF52E72AF29D930E6C572AC32423AB85DB5AF1449DFC8FAE86282FC17C4D359E7132F8E74320529765CA60720DC1E978B6D8748D15969B1B2A8ECFD4A6FA8679EC06E8324156572DD52E634096530F7BDA6964AC7&amp;sz=4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319" y="4292255"/>
            <a:ext cx="2824681" cy="188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7412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b="1" dirty="0" smtClean="0"/>
              <a:t>Kontakt med Trafikverket</a:t>
            </a:r>
            <a:endParaRPr lang="sv-SE" sz="3200" b="1" dirty="0"/>
          </a:p>
        </p:txBody>
      </p:sp>
      <p:sp>
        <p:nvSpPr>
          <p:cNvPr id="3" name="textruta 2"/>
          <p:cNvSpPr txBox="1"/>
          <p:nvPr/>
        </p:nvSpPr>
        <p:spPr>
          <a:xfrm>
            <a:off x="1243913" y="1919417"/>
            <a:ext cx="5715026" cy="1200329"/>
          </a:xfrm>
          <a:prstGeom prst="rect">
            <a:avLst/>
          </a:prstGeom>
          <a:noFill/>
        </p:spPr>
        <p:txBody>
          <a:bodyPr wrap="none" rtlCol="0">
            <a:spAutoFit/>
          </a:bodyPr>
          <a:lstStyle/>
          <a:p>
            <a:r>
              <a:rPr lang="sv-SE" sz="2400" b="1" i="1" dirty="0" smtClean="0">
                <a:solidFill>
                  <a:prstClr val="black"/>
                </a:solidFill>
              </a:rPr>
              <a:t>Nyheter</a:t>
            </a:r>
            <a:r>
              <a:rPr lang="sv-SE" sz="2400" dirty="0" smtClean="0">
                <a:solidFill>
                  <a:prstClr val="black"/>
                </a:solidFill>
              </a:rPr>
              <a:t> hittar du på </a:t>
            </a:r>
            <a:r>
              <a:rPr lang="sv-SE" sz="2400" dirty="0" smtClean="0">
                <a:solidFill>
                  <a:srgbClr val="1F497D">
                    <a:lumMod val="60000"/>
                    <a:lumOff val="40000"/>
                  </a:srgbClr>
                </a:solidFill>
              </a:rPr>
              <a:t>nvdb.se</a:t>
            </a:r>
          </a:p>
          <a:p>
            <a:endParaRPr lang="sv-SE" sz="2400" dirty="0">
              <a:solidFill>
                <a:srgbClr val="1F497D">
                  <a:lumMod val="60000"/>
                  <a:lumOff val="40000"/>
                </a:srgbClr>
              </a:solidFill>
            </a:endParaRPr>
          </a:p>
          <a:p>
            <a:r>
              <a:rPr lang="sv-SE" sz="2400" b="1" i="1" dirty="0" smtClean="0">
                <a:solidFill>
                  <a:prstClr val="black"/>
                </a:solidFill>
              </a:rPr>
              <a:t>Kontakt</a:t>
            </a:r>
            <a:r>
              <a:rPr lang="sv-SE" sz="2400" dirty="0" smtClean="0">
                <a:solidFill>
                  <a:prstClr val="black"/>
                </a:solidFill>
              </a:rPr>
              <a:t> via </a:t>
            </a:r>
            <a:r>
              <a:rPr lang="sv-SE" sz="2400" dirty="0" smtClean="0">
                <a:solidFill>
                  <a:prstClr val="black"/>
                </a:solidFill>
                <a:hlinkClick r:id="rId3"/>
              </a:rPr>
              <a:t>indatastod@trafikverket.se</a:t>
            </a:r>
            <a:endParaRPr lang="sv-SE" sz="2400" dirty="0" smtClean="0">
              <a:solidFill>
                <a:prstClr val="black"/>
              </a:solidFill>
            </a:endParaRPr>
          </a:p>
        </p:txBody>
      </p:sp>
    </p:spTree>
    <p:extLst>
      <p:ext uri="{BB962C8B-B14F-4D97-AF65-F5344CB8AC3E}">
        <p14:creationId xmlns:p14="http://schemas.microsoft.com/office/powerpoint/2010/main" val="1554822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xfrm>
            <a:off x="934995" y="280754"/>
            <a:ext cx="7772400" cy="1622186"/>
          </a:xfrm>
        </p:spPr>
        <p:txBody>
          <a:bodyPr/>
          <a:lstStyle/>
          <a:p>
            <a:r>
              <a:rPr lang="sv-SE" sz="3200" b="1" dirty="0" smtClean="0"/>
              <a:t>Användning av hastighetsdata</a:t>
            </a:r>
            <a:endParaRPr lang="sv-SE" sz="3200" b="1" dirty="0" smtClean="0">
              <a:latin typeface="Arial" charset="0"/>
              <a:cs typeface="Arial" charset="0"/>
            </a:endParaRPr>
          </a:p>
        </p:txBody>
      </p:sp>
      <p:pic>
        <p:nvPicPr>
          <p:cNvPr id="11" name="Bildobjekt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8037" y="5027030"/>
            <a:ext cx="2045963" cy="1145739"/>
          </a:xfrm>
          <a:prstGeom prst="rect">
            <a:avLst/>
          </a:prstGeom>
        </p:spPr>
      </p:pic>
      <p:sp>
        <p:nvSpPr>
          <p:cNvPr id="2" name="Rektangel 1"/>
          <p:cNvSpPr/>
          <p:nvPr/>
        </p:nvSpPr>
        <p:spPr>
          <a:xfrm>
            <a:off x="372138" y="1902940"/>
            <a:ext cx="8197703" cy="2585323"/>
          </a:xfrm>
          <a:prstGeom prst="rect">
            <a:avLst/>
          </a:prstGeom>
        </p:spPr>
        <p:txBody>
          <a:bodyPr wrap="square">
            <a:spAutoFit/>
          </a:bodyPr>
          <a:lstStyle/>
          <a:p>
            <a:pPr>
              <a:spcAft>
                <a:spcPts val="0"/>
              </a:spcAft>
            </a:pPr>
            <a:r>
              <a:rPr lang="sv-SE" kern="0" dirty="0">
                <a:solidFill>
                  <a:prstClr val="black"/>
                </a:solidFill>
                <a:ea typeface="Calibri" panose="020F0502020204030204" pitchFamily="34" charset="0"/>
                <a:cs typeface="Arial" panose="020B0604020202020204" pitchFamily="34" charset="0"/>
              </a:rPr>
              <a:t>Digitaliseringen sprider sig i vårt samhälle, trafikområdet är inget undantag.</a:t>
            </a:r>
          </a:p>
          <a:p>
            <a:pPr>
              <a:spcAft>
                <a:spcPts val="0"/>
              </a:spcAft>
            </a:pPr>
            <a:r>
              <a:rPr lang="sv-SE" kern="0" dirty="0" smtClean="0">
                <a:solidFill>
                  <a:prstClr val="black"/>
                </a:solidFill>
                <a:ea typeface="Calibri" panose="020F0502020204030204" pitchFamily="34" charset="0"/>
                <a:cs typeface="Arial" panose="020B0604020202020204" pitchFamily="34" charset="0"/>
              </a:rPr>
              <a:t>Redan idag använder många parter (medborgare, näringsliv, offentliga organisationer) sig av digital information om vägarna inom kommunen. Intresset för användning av alla typer av digitala data om vägarna ökar. Ett allt större intresse gäller information om trafikregler.</a:t>
            </a:r>
          </a:p>
          <a:p>
            <a:pPr>
              <a:spcAft>
                <a:spcPts val="0"/>
              </a:spcAft>
            </a:pPr>
            <a:r>
              <a:rPr lang="sv-SE" kern="0" dirty="0">
                <a:solidFill>
                  <a:prstClr val="black"/>
                </a:solidFill>
                <a:ea typeface="Calibri" panose="020F0502020204030204" pitchFamily="34" charset="0"/>
                <a:cs typeface="Arial" panose="020B0604020202020204" pitchFamily="34" charset="0"/>
              </a:rPr>
              <a:t> </a:t>
            </a:r>
          </a:p>
          <a:p>
            <a:pPr>
              <a:spcAft>
                <a:spcPts val="0"/>
              </a:spcAft>
            </a:pPr>
            <a:r>
              <a:rPr lang="sv-SE" kern="0" dirty="0">
                <a:solidFill>
                  <a:prstClr val="black"/>
                </a:solidFill>
                <a:ea typeface="Calibri" panose="020F0502020204030204" pitchFamily="34" charset="0"/>
                <a:cs typeface="Arial" panose="020B0604020202020204" pitchFamily="34" charset="0"/>
              </a:rPr>
              <a:t>Vi ser att efterfrågan kommer att öka ännu mer under 2016 då man inom försäkringsbranschen kommer att använda hastighetsdata för att premiera de kunder som håller hastighetsgränsen på vägarna.</a:t>
            </a:r>
          </a:p>
        </p:txBody>
      </p:sp>
    </p:spTree>
    <p:extLst>
      <p:ext uri="{BB962C8B-B14F-4D97-AF65-F5344CB8AC3E}">
        <p14:creationId xmlns:p14="http://schemas.microsoft.com/office/powerpoint/2010/main" val="1750858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stretch>
            <a:fillRect/>
          </a:stretch>
        </p:blipFill>
        <p:spPr>
          <a:xfrm>
            <a:off x="1412341" y="1308051"/>
            <a:ext cx="3668256" cy="4756120"/>
          </a:xfrm>
          <a:prstGeom prst="rect">
            <a:avLst/>
          </a:prstGeom>
        </p:spPr>
      </p:pic>
      <p:pic>
        <p:nvPicPr>
          <p:cNvPr id="5" name="Bildobjekt 4"/>
          <p:cNvPicPr>
            <a:picLocks noChangeAspect="1"/>
          </p:cNvPicPr>
          <p:nvPr/>
        </p:nvPicPr>
        <p:blipFill>
          <a:blip r:embed="rId4"/>
          <a:stretch>
            <a:fillRect/>
          </a:stretch>
        </p:blipFill>
        <p:spPr>
          <a:xfrm>
            <a:off x="5875434" y="1846907"/>
            <a:ext cx="2796560" cy="4149552"/>
          </a:xfrm>
          <a:prstGeom prst="rect">
            <a:avLst/>
          </a:prstGeom>
        </p:spPr>
      </p:pic>
      <p:sp>
        <p:nvSpPr>
          <p:cNvPr id="6" name="Rektangel 5"/>
          <p:cNvSpPr/>
          <p:nvPr/>
        </p:nvSpPr>
        <p:spPr>
          <a:xfrm>
            <a:off x="1412341" y="1308051"/>
            <a:ext cx="3711920" cy="47758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7" name="Rektangel 6"/>
          <p:cNvSpPr/>
          <p:nvPr/>
        </p:nvSpPr>
        <p:spPr>
          <a:xfrm>
            <a:off x="5848539" y="1810693"/>
            <a:ext cx="2879002" cy="42534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prstClr val="white"/>
              </a:solidFill>
            </a:endParaRPr>
          </a:p>
        </p:txBody>
      </p:sp>
      <p:sp>
        <p:nvSpPr>
          <p:cNvPr id="8" name="Rektangel 7"/>
          <p:cNvSpPr/>
          <p:nvPr/>
        </p:nvSpPr>
        <p:spPr>
          <a:xfrm>
            <a:off x="1267140" y="163121"/>
            <a:ext cx="8961381" cy="1077218"/>
          </a:xfrm>
          <a:prstGeom prst="rect">
            <a:avLst/>
          </a:prstGeom>
        </p:spPr>
        <p:txBody>
          <a:bodyPr wrap="square">
            <a:spAutoFit/>
          </a:bodyPr>
          <a:lstStyle/>
          <a:p>
            <a:r>
              <a:rPr lang="sv-SE" sz="3200" b="1" dirty="0" smtClean="0">
                <a:solidFill>
                  <a:prstClr val="black"/>
                </a:solidFill>
              </a:rPr>
              <a:t>Användning av hastighetsdata i </a:t>
            </a:r>
          </a:p>
          <a:p>
            <a:r>
              <a:rPr lang="sv-SE" sz="3200" b="1" dirty="0" smtClean="0">
                <a:solidFill>
                  <a:prstClr val="black"/>
                </a:solidFill>
              </a:rPr>
              <a:t>bilförsäkringar</a:t>
            </a:r>
            <a:endParaRPr lang="sv-SE" sz="3200" b="1" dirty="0">
              <a:solidFill>
                <a:prstClr val="black"/>
              </a:solidFill>
            </a:endParaRPr>
          </a:p>
        </p:txBody>
      </p:sp>
    </p:spTree>
    <p:extLst>
      <p:ext uri="{BB962C8B-B14F-4D97-AF65-F5344CB8AC3E}">
        <p14:creationId xmlns:p14="http://schemas.microsoft.com/office/powerpoint/2010/main" val="2579639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714348" y="1467016"/>
            <a:ext cx="6233916" cy="4248000"/>
          </a:xfrm>
        </p:spPr>
        <p:txBody>
          <a:bodyPr/>
          <a:lstStyle/>
          <a:p>
            <a:pPr marL="0" indent="0">
              <a:buNone/>
            </a:pPr>
            <a:r>
              <a:rPr lang="sv-SE" sz="1600" dirty="0"/>
              <a:t>Dataprodukten </a:t>
            </a:r>
            <a:r>
              <a:rPr lang="sv-SE" sz="1600" dirty="0" smtClean="0"/>
              <a:t>hastighetsgräns i NVDB omfattar </a:t>
            </a:r>
            <a:r>
              <a:rPr lang="sv-SE" sz="1600" dirty="0"/>
              <a:t>data om trafikregel, meddelad genom föreskrift eller annat beslut </a:t>
            </a:r>
            <a:r>
              <a:rPr lang="sv-SE" sz="1600" dirty="0" smtClean="0"/>
              <a:t>om gällande hastighetsgräns.</a:t>
            </a:r>
          </a:p>
          <a:p>
            <a:pPr marL="0" indent="0">
              <a:buNone/>
            </a:pPr>
            <a:r>
              <a:rPr lang="sv-SE" sz="1600" dirty="0"/>
              <a:t>Befintliga trafikregler samlas i </a:t>
            </a:r>
            <a:r>
              <a:rPr lang="sv-SE" sz="1600" dirty="0" smtClean="0"/>
              <a:t>Transportstyrelsens </a:t>
            </a:r>
            <a:r>
              <a:rPr lang="sv-SE" sz="1600" dirty="0"/>
              <a:t>rikstäckande databas för </a:t>
            </a:r>
            <a:r>
              <a:rPr lang="sv-SE" sz="1600" dirty="0" smtClean="0"/>
              <a:t>trafikföreskrifter (RDT</a:t>
            </a:r>
            <a:r>
              <a:rPr lang="sv-SE" sz="1600" dirty="0"/>
              <a:t>). </a:t>
            </a:r>
            <a:endParaRPr lang="sv-SE" sz="1600" dirty="0" smtClean="0"/>
          </a:p>
          <a:p>
            <a:pPr marL="0" indent="0">
              <a:buNone/>
            </a:pPr>
            <a:r>
              <a:rPr lang="sv-SE" sz="1600" dirty="0" smtClean="0"/>
              <a:t>Dataprodukten i NVDB härleds </a:t>
            </a:r>
            <a:r>
              <a:rPr lang="sv-SE" sz="1600" dirty="0"/>
              <a:t>från dessa. </a:t>
            </a:r>
            <a:endParaRPr lang="sv-SE" sz="1600" dirty="0" smtClean="0"/>
          </a:p>
          <a:p>
            <a:pPr marL="0" indent="0">
              <a:buNone/>
            </a:pPr>
            <a:endParaRPr lang="sv-SE" sz="1600" dirty="0" smtClean="0"/>
          </a:p>
          <a:p>
            <a:pPr marL="0" indent="0">
              <a:buNone/>
            </a:pPr>
            <a:r>
              <a:rPr lang="sv-SE" sz="1600" dirty="0"/>
              <a:t>F</a:t>
            </a:r>
            <a:r>
              <a:rPr lang="sv-SE" sz="1600" dirty="0" smtClean="0"/>
              <a:t>öreskrifter hämtas från RDT och registreras manuellt i NVDB. Arbetet sker kommunvis allt eftersom nya föreskrifter kommer in, därför kan det finnas förskrifter som ännu inte är härledda och registrerade i NVDB. </a:t>
            </a:r>
          </a:p>
          <a:p>
            <a:pPr marL="0" indent="0">
              <a:buNone/>
            </a:pPr>
            <a:r>
              <a:rPr lang="sv-SE" sz="1600" dirty="0"/>
              <a:t>När hastighetsgräns är registrerat i NVDB finns det tillgängligt för </a:t>
            </a:r>
            <a:r>
              <a:rPr lang="sv-SE" sz="1600" dirty="0" smtClean="0"/>
              <a:t>användare/kunder.  </a:t>
            </a:r>
            <a:endParaRPr lang="sv-SE" sz="1600" dirty="0"/>
          </a:p>
        </p:txBody>
      </p:sp>
      <p:sp>
        <p:nvSpPr>
          <p:cNvPr id="3" name="Rubrik 2"/>
          <p:cNvSpPr>
            <a:spLocks noGrp="1"/>
          </p:cNvSpPr>
          <p:nvPr>
            <p:ph type="title"/>
          </p:nvPr>
        </p:nvSpPr>
        <p:spPr>
          <a:xfrm>
            <a:off x="714348" y="301014"/>
            <a:ext cx="7772400" cy="1036800"/>
          </a:xfrm>
        </p:spPr>
        <p:txBody>
          <a:bodyPr/>
          <a:lstStyle/>
          <a:p>
            <a:r>
              <a:rPr lang="sv-SE" sz="3200" b="1" dirty="0" smtClean="0"/>
              <a:t>Hastighetsdata i NVDB</a:t>
            </a:r>
            <a:endParaRPr lang="sv-SE" sz="3200" b="1" dirty="0"/>
          </a:p>
        </p:txBody>
      </p:sp>
      <p:pic>
        <p:nvPicPr>
          <p:cNvPr id="4" name="Picture 2" descr="C:\Users\forcar03\Desktop\Album bilder ppt\TRVBILDARKIVET-1\14942.jpg"/>
          <p:cNvPicPr>
            <a:picLocks noChangeAspect="1" noChangeArrowheads="1"/>
          </p:cNvPicPr>
          <p:nvPr/>
        </p:nvPicPr>
        <p:blipFill>
          <a:blip r:embed="rId3" cstate="print"/>
          <a:srcRect/>
          <a:stretch>
            <a:fillRect/>
          </a:stretch>
        </p:blipFill>
        <p:spPr bwMode="auto">
          <a:xfrm>
            <a:off x="7223125" y="3292475"/>
            <a:ext cx="1920875" cy="2860675"/>
          </a:xfrm>
          <a:prstGeom prst="rect">
            <a:avLst/>
          </a:prstGeom>
          <a:noFill/>
        </p:spPr>
      </p:pic>
      <p:pic>
        <p:nvPicPr>
          <p:cNvPr id="5" name="Bildobjekt 6" descr="13353.jpg"/>
          <p:cNvPicPr>
            <a:picLocks noChangeAspect="1"/>
          </p:cNvPicPr>
          <p:nvPr/>
        </p:nvPicPr>
        <p:blipFill>
          <a:blip r:embed="rId4" cstate="print"/>
          <a:srcRect/>
          <a:stretch>
            <a:fillRect/>
          </a:stretch>
        </p:blipFill>
        <p:spPr>
          <a:xfrm>
            <a:off x="7223125" y="0"/>
            <a:ext cx="1920875" cy="3381375"/>
          </a:xfrm>
          <a:prstGeom prst="rect">
            <a:avLst/>
          </a:prstGeom>
        </p:spPr>
      </p:pic>
    </p:spTree>
    <p:extLst>
      <p:ext uri="{BB962C8B-B14F-4D97-AF65-F5344CB8AC3E}">
        <p14:creationId xmlns:p14="http://schemas.microsoft.com/office/powerpoint/2010/main" val="2534012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Bildobjekt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5529" y="1531919"/>
            <a:ext cx="574357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2007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lvl="0"/>
            <a:r>
              <a:rPr lang="sv-SE" dirty="0"/>
              <a:t>SKL:s Handbok för kommunala trafikingenjörer </a:t>
            </a:r>
          </a:p>
        </p:txBody>
      </p:sp>
      <p:sp>
        <p:nvSpPr>
          <p:cNvPr id="4" name="Rectangle 1"/>
          <p:cNvSpPr>
            <a:spLocks noGrp="1" noChangeArrowheads="1"/>
          </p:cNvSpPr>
          <p:nvPr>
            <p:ph idx="1"/>
          </p:nvPr>
        </p:nvSpPr>
        <p:spPr bwMode="auto">
          <a:xfrm>
            <a:off x="-174171" y="1233153"/>
            <a:ext cx="8694057" cy="3479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829" tIns="899829" rIns="899829" bIns="899829" numCol="1" anchor="ctr" anchorCtr="0" compatLnSpc="1">
            <a:prstTxWarp prst="textNoShape">
              <a:avLst/>
            </a:prstTxWarp>
            <a:spAutoFit/>
          </a:bodyPr>
          <a:lstStyle/>
          <a:p>
            <a:pPr marL="0" indent="0">
              <a:spcBef>
                <a:spcPct val="0"/>
              </a:spcBef>
              <a:buNone/>
            </a:pPr>
            <a:r>
              <a:rPr lang="sv-SE" altLang="sv-SE" sz="1400" dirty="0">
                <a:hlinkClick r:id="rId3"/>
              </a:rPr>
              <a:t>http://skl.se/samhallsplaneringinfrastruktur/trafikinfrastruktur/trafikreglering.2979.html</a:t>
            </a:r>
            <a:endParaRPr lang="sv-SE" altLang="sv-SE" sz="14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0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sv-SE" altLang="sv-SE" sz="1000" dirty="0">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0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endParaRPr>
          </a:p>
          <a:p>
            <a:pPr>
              <a:spcBef>
                <a:spcPct val="0"/>
              </a:spcBef>
            </a:pPr>
            <a:r>
              <a:rPr lang="sv-SE" sz="1600" dirty="0" smtClean="0"/>
              <a:t>SKL kommer under våren börja arbeta fram en </a:t>
            </a:r>
            <a:r>
              <a:rPr lang="sv-SE" sz="1600" dirty="0"/>
              <a:t>handbok för kommunala </a:t>
            </a:r>
            <a:r>
              <a:rPr lang="sv-SE" sz="1600" dirty="0" smtClean="0"/>
              <a:t>trafikingenjörer, är tänkt att den ska vara klar till hösten.</a:t>
            </a:r>
            <a:r>
              <a:rPr lang="sv-SE" altLang="sv-SE" sz="1600" dirty="0"/>
              <a:t> </a:t>
            </a:r>
            <a:endParaRPr lang="sv-SE" altLang="sv-SE" sz="1600" dirty="0" smtClean="0"/>
          </a:p>
          <a:p>
            <a:pPr>
              <a:spcBef>
                <a:spcPct val="0"/>
              </a:spcBef>
            </a:pPr>
            <a:r>
              <a:rPr lang="sv-SE" altLang="sv-SE" sz="1600" dirty="0" smtClean="0"/>
              <a:t>Erik </a:t>
            </a:r>
            <a:r>
              <a:rPr lang="sv-SE" altLang="sv-SE" sz="1600" dirty="0"/>
              <a:t>Levander, SKL, jobbar med samlade frågor kring trafikreglering.</a:t>
            </a:r>
          </a:p>
          <a:p>
            <a:pPr>
              <a:spcBef>
                <a:spcPct val="0"/>
              </a:spcBef>
            </a:pPr>
            <a:endParaRPr kumimoji="0" lang="sv-SE" altLang="sv-SE" sz="16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15668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title"/>
          </p:nvPr>
        </p:nvSpPr>
        <p:spPr/>
        <p:txBody>
          <a:bodyPr/>
          <a:lstStyle/>
          <a:p>
            <a:r>
              <a:rPr lang="sv-SE" b="1" dirty="0" smtClean="0"/>
              <a:t>Vad gör vi för att säkra kvalitet och tillhandahållande? </a:t>
            </a:r>
          </a:p>
        </p:txBody>
      </p:sp>
      <p:sp>
        <p:nvSpPr>
          <p:cNvPr id="6147" name="Platshållare för innehåll 2"/>
          <p:cNvSpPr>
            <a:spLocks noGrp="1"/>
          </p:cNvSpPr>
          <p:nvPr>
            <p:ph idx="1"/>
          </p:nvPr>
        </p:nvSpPr>
        <p:spPr>
          <a:xfrm>
            <a:off x="457200" y="1623400"/>
            <a:ext cx="8229600" cy="4103688"/>
          </a:xfrm>
        </p:spPr>
        <p:txBody>
          <a:bodyPr/>
          <a:lstStyle/>
          <a:p>
            <a:pPr marL="0" indent="0">
              <a:buNone/>
            </a:pPr>
            <a:r>
              <a:rPr lang="sv-SE" dirty="0" smtClean="0"/>
              <a:t>På enheten </a:t>
            </a:r>
            <a:r>
              <a:rPr lang="sv-SE" dirty="0" err="1"/>
              <a:t>V</a:t>
            </a:r>
            <a:r>
              <a:rPr lang="sv-SE" dirty="0" err="1" smtClean="0"/>
              <a:t>ägdata</a:t>
            </a:r>
            <a:r>
              <a:rPr lang="sv-SE" dirty="0" smtClean="0"/>
              <a:t> jobbar vi med att genomföra kvalitetskontroller gällande hastighetsdata.</a:t>
            </a:r>
          </a:p>
          <a:p>
            <a:pPr marL="0" indent="0">
              <a:buNone/>
            </a:pPr>
            <a:endParaRPr lang="sv-SE" dirty="0"/>
          </a:p>
          <a:p>
            <a:pPr marL="0" indent="0">
              <a:buNone/>
            </a:pPr>
            <a:endParaRPr lang="sv-SE" sz="900" dirty="0"/>
          </a:p>
        </p:txBody>
      </p:sp>
      <p:pic>
        <p:nvPicPr>
          <p:cNvPr id="4" name="Picture 2" descr="http://trvbildarkivet/fotoweb/cmdrequest/rest/Preview.fwx/21955.jpg?rt=1&amp;f=5316A77AA39EC80F209631A71F30CC8D9A4CA34A2AC3199C4BFB56BCD47D83ADDFC19E54F66C0B756466E5CB288C82DE98FA3B9A789FF1A4B0EB50A9C9435E7F6AE15FB86E21B590E56A7DBF851D511E78226491577521A0AFB734FDF52E72AF29D930E6C572AC32423AB85DB5AF1449DFC8FAE86282FC17C4D359E7132F8E74320529765CA60720DC1E978B6D8748D15969B1B2A8ECFD4A6FA8679EC06E8324156572DD52E634096530F7BDA6964AC7&amp;sz=4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319" y="4292255"/>
            <a:ext cx="2824681" cy="18831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Kort intro till hur kontrollen är gjord</a:t>
            </a:r>
            <a:endParaRPr lang="sv-SE" dirty="0"/>
          </a:p>
        </p:txBody>
      </p:sp>
      <p:sp>
        <p:nvSpPr>
          <p:cNvPr id="3" name="Platshållare för innehåll 2"/>
          <p:cNvSpPr>
            <a:spLocks noGrp="1"/>
          </p:cNvSpPr>
          <p:nvPr>
            <p:ph idx="1"/>
          </p:nvPr>
        </p:nvSpPr>
        <p:spPr/>
        <p:txBody>
          <a:bodyPr/>
          <a:lstStyle/>
          <a:p>
            <a:r>
              <a:rPr lang="sv-SE" dirty="0" smtClean="0"/>
              <a:t>Slumpade sträckor</a:t>
            </a:r>
          </a:p>
          <a:p>
            <a:r>
              <a:rPr lang="sv-SE" dirty="0" smtClean="0"/>
              <a:t>Kontroll mot föreskrifter i RDT</a:t>
            </a:r>
          </a:p>
          <a:p>
            <a:r>
              <a:rPr lang="sv-SE" dirty="0" smtClean="0"/>
              <a:t>Skyltar</a:t>
            </a:r>
          </a:p>
          <a:p>
            <a:endParaRPr lang="sv-SE" dirty="0"/>
          </a:p>
          <a:p>
            <a:r>
              <a:rPr lang="sv-SE" dirty="0" smtClean="0"/>
              <a:t>Automatisk kontroll….</a:t>
            </a:r>
            <a:endParaRPr lang="sv-SE" dirty="0"/>
          </a:p>
        </p:txBody>
      </p:sp>
      <p:pic>
        <p:nvPicPr>
          <p:cNvPr id="4" name="Platshållare för innehåll 3"/>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298183" y="3990471"/>
            <a:ext cx="3572566" cy="190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8876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_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potx" id="{4F1C43FF-EDEE-4BA1-ADEC-32B56CE1542B}" vid="{AA1686AF-A57B-448C-9A77-2558F57FA65F}"/>
    </a:ext>
  </a:ext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potx" id="{4F1C43FF-EDEE-4BA1-ADEC-32B56CE1542B}" vid="{731CDCDA-CC64-4996-983C-226DBC52A044}"/>
    </a:ext>
  </a:ext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potx" id="{4F1C43FF-EDEE-4BA1-ADEC-32B56CE1542B}" vid="{731CDCDA-CC64-4996-983C-226DBC52A044}"/>
    </a:ext>
  </a:extLst>
</a:theme>
</file>

<file path=ppt/theme/theme4.xml><?xml version="1.0" encoding="utf-8"?>
<a:theme xmlns:a="http://schemas.openxmlformats.org/drawingml/2006/main" name="2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potx" id="{4F1C43FF-EDEE-4BA1-ADEC-32B56CE1542B}" vid="{731CDCDA-CC64-4996-983C-226DBC52A044}"/>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01C850D4C63AB4CA262B3A85576C744" ma:contentTypeVersion="0" ma:contentTypeDescription="Skapa ett nytt dokument." ma:contentTypeScope="" ma:versionID="364f733947237d662527f872060ac145">
  <xsd:schema xmlns:xsd="http://www.w3.org/2001/XMLSchema" xmlns:xs="http://www.w3.org/2001/XMLSchema" xmlns:p="http://schemas.microsoft.com/office/2006/metadata/properties" targetNamespace="http://schemas.microsoft.com/office/2006/metadata/properties" ma:root="true" ma:fieldsID="988ddc45a2a1ba233d786d3fa5db79e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AEE39B-D535-4E47-BB57-951743A698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AED6D14-F89D-4C2E-BFE1-14F2AA9030B9}">
  <ds:schemaRefs>
    <ds:schemaRef ds:uri="http://schemas.microsoft.com/sharepoint/v3/contenttype/forms"/>
  </ds:schemaRefs>
</ds:datastoreItem>
</file>

<file path=customXml/itemProps3.xml><?xml version="1.0" encoding="utf-8"?>
<ds:datastoreItem xmlns:ds="http://schemas.openxmlformats.org/officeDocument/2006/customXml" ds:itemID="{18170DA5-BD10-4561-8954-7142A8232C64}">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Presentation</Template>
  <TotalTime>2985</TotalTime>
  <Words>905</Words>
  <Application>Microsoft Office PowerPoint</Application>
  <PresentationFormat>Bildspel på skärmen (4:3)</PresentationFormat>
  <Paragraphs>192</Paragraphs>
  <Slides>25</Slides>
  <Notes>25</Notes>
  <HiddenSlides>0</HiddenSlides>
  <MMClips>0</MMClips>
  <ScaleCrop>false</ScaleCrop>
  <HeadingPairs>
    <vt:vector size="6" baseType="variant">
      <vt:variant>
        <vt:lpstr>Använt teckensnitt</vt:lpstr>
      </vt:variant>
      <vt:variant>
        <vt:i4>4</vt:i4>
      </vt:variant>
      <vt:variant>
        <vt:lpstr>Tema</vt:lpstr>
      </vt:variant>
      <vt:variant>
        <vt:i4>4</vt:i4>
      </vt:variant>
      <vt:variant>
        <vt:lpstr>Bildrubriker</vt:lpstr>
      </vt:variant>
      <vt:variant>
        <vt:i4>25</vt:i4>
      </vt:variant>
    </vt:vector>
  </HeadingPairs>
  <TitlesOfParts>
    <vt:vector size="33" baseType="lpstr">
      <vt:lpstr>Arial</vt:lpstr>
      <vt:lpstr>Calibri</vt:lpstr>
      <vt:lpstr>Segoe UI</vt:lpstr>
      <vt:lpstr>Times New Roman</vt:lpstr>
      <vt:lpstr>Presentation_2</vt:lpstr>
      <vt:lpstr>Anpassad formgivning</vt:lpstr>
      <vt:lpstr>1_Anpassad formgivning</vt:lpstr>
      <vt:lpstr>2_Anpassad formgivning</vt:lpstr>
      <vt:lpstr>Webinarie -  Hastighetsdata 2016  Emma Klasson 2016-06-21 </vt:lpstr>
      <vt:lpstr>Agenda</vt:lpstr>
      <vt:lpstr>Användning av hastighetsdata</vt:lpstr>
      <vt:lpstr>PowerPoint-presentation</vt:lpstr>
      <vt:lpstr>Hastighetsdata i NVDB</vt:lpstr>
      <vt:lpstr>PowerPoint-presentation</vt:lpstr>
      <vt:lpstr>SKL:s Handbok för kommunala trafikingenjörer </vt:lpstr>
      <vt:lpstr>Vad gör vi för att säkra kvalitet och tillhandahållande? </vt:lpstr>
      <vt:lpstr>Kort intro till hur kontrollen är gjord</vt:lpstr>
      <vt:lpstr>Hastighetskontroll Värmlands län </vt:lpstr>
      <vt:lpstr>Hastighetskontroll Västerbottens län </vt:lpstr>
      <vt:lpstr>Hastighetskontroll Uppsala län </vt:lpstr>
      <vt:lpstr>Exempel – Skillnad mellan RDT och skyltad sträcka</vt:lpstr>
      <vt:lpstr>Avvikelser  Nuläge</vt:lpstr>
      <vt:lpstr>Framtiden</vt:lpstr>
      <vt:lpstr>Exempel på brister</vt:lpstr>
      <vt:lpstr>PowerPoint-presentation</vt:lpstr>
      <vt:lpstr>PowerPoint-presentation</vt:lpstr>
      <vt:lpstr>PowerPoint-presentation</vt:lpstr>
      <vt:lpstr>PowerPoint-presentation</vt:lpstr>
      <vt:lpstr>Trafikföreskrifter med problem idag</vt:lpstr>
      <vt:lpstr>PowerPoint-presentation</vt:lpstr>
      <vt:lpstr>Avvikelsehantering</vt:lpstr>
      <vt:lpstr>Frågor/Dialog</vt:lpstr>
      <vt:lpstr>Kontakt med Trafikverket</vt:lpstr>
    </vt:vector>
  </TitlesOfParts>
  <Company>Trafikverket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Löfgren Tomas, UHnvi</dc:creator>
  <cp:lastModifiedBy>Åström Åsa, UHvädi</cp:lastModifiedBy>
  <cp:revision>124</cp:revision>
  <cp:lastPrinted>2016-05-04T07:00:26Z</cp:lastPrinted>
  <dcterms:created xsi:type="dcterms:W3CDTF">2015-11-18T15:05:01Z</dcterms:created>
  <dcterms:modified xsi:type="dcterms:W3CDTF">2016-06-23T14:31:23Z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0x010100601C850D4C63AB4CA262B3A85576C744</vt:lpwstr>
  </property>
</Properties>
</file>