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6" r:id="rId6"/>
    <p:sldMasterId id="2147483672" r:id="rId7"/>
  </p:sldMasterIdLst>
  <p:notesMasterIdLst>
    <p:notesMasterId r:id="rId93"/>
  </p:notesMasterIdLst>
  <p:sldIdLst>
    <p:sldId id="268" r:id="rId8"/>
    <p:sldId id="379" r:id="rId9"/>
    <p:sldId id="272" r:id="rId10"/>
    <p:sldId id="273" r:id="rId11"/>
    <p:sldId id="274" r:id="rId12"/>
    <p:sldId id="278" r:id="rId13"/>
    <p:sldId id="280" r:id="rId14"/>
    <p:sldId id="281" r:id="rId15"/>
    <p:sldId id="279" r:id="rId16"/>
    <p:sldId id="285" r:id="rId17"/>
    <p:sldId id="287" r:id="rId18"/>
    <p:sldId id="286" r:id="rId19"/>
    <p:sldId id="288" r:id="rId20"/>
    <p:sldId id="289" r:id="rId21"/>
    <p:sldId id="290" r:id="rId22"/>
    <p:sldId id="291" r:id="rId23"/>
    <p:sldId id="292" r:id="rId24"/>
    <p:sldId id="294" r:id="rId25"/>
    <p:sldId id="293" r:id="rId26"/>
    <p:sldId id="295" r:id="rId27"/>
    <p:sldId id="296" r:id="rId28"/>
    <p:sldId id="297" r:id="rId29"/>
    <p:sldId id="300" r:id="rId30"/>
    <p:sldId id="303" r:id="rId31"/>
    <p:sldId id="304" r:id="rId32"/>
    <p:sldId id="305" r:id="rId33"/>
    <p:sldId id="306" r:id="rId34"/>
    <p:sldId id="380" r:id="rId35"/>
    <p:sldId id="307" r:id="rId36"/>
    <p:sldId id="309" r:id="rId37"/>
    <p:sldId id="311" r:id="rId38"/>
    <p:sldId id="312" r:id="rId39"/>
    <p:sldId id="313" r:id="rId40"/>
    <p:sldId id="315" r:id="rId41"/>
    <p:sldId id="314" r:id="rId42"/>
    <p:sldId id="317" r:id="rId43"/>
    <p:sldId id="318" r:id="rId44"/>
    <p:sldId id="320" r:id="rId45"/>
    <p:sldId id="319" r:id="rId46"/>
    <p:sldId id="321" r:id="rId47"/>
    <p:sldId id="323" r:id="rId48"/>
    <p:sldId id="324" r:id="rId49"/>
    <p:sldId id="325" r:id="rId50"/>
    <p:sldId id="326" r:id="rId51"/>
    <p:sldId id="328" r:id="rId52"/>
    <p:sldId id="327" r:id="rId53"/>
    <p:sldId id="329" r:id="rId54"/>
    <p:sldId id="381" r:id="rId55"/>
    <p:sldId id="330" r:id="rId56"/>
    <p:sldId id="332" r:id="rId57"/>
    <p:sldId id="331" r:id="rId58"/>
    <p:sldId id="334" r:id="rId59"/>
    <p:sldId id="333" r:id="rId60"/>
    <p:sldId id="336" r:id="rId61"/>
    <p:sldId id="337" r:id="rId62"/>
    <p:sldId id="339" r:id="rId63"/>
    <p:sldId id="345" r:id="rId64"/>
    <p:sldId id="341" r:id="rId65"/>
    <p:sldId id="349" r:id="rId66"/>
    <p:sldId id="350" r:id="rId67"/>
    <p:sldId id="352" r:id="rId68"/>
    <p:sldId id="357" r:id="rId69"/>
    <p:sldId id="353" r:id="rId70"/>
    <p:sldId id="358" r:id="rId71"/>
    <p:sldId id="359" r:id="rId72"/>
    <p:sldId id="360" r:id="rId73"/>
    <p:sldId id="361" r:id="rId74"/>
    <p:sldId id="362" r:id="rId75"/>
    <p:sldId id="363" r:id="rId76"/>
    <p:sldId id="364" r:id="rId77"/>
    <p:sldId id="365" r:id="rId78"/>
    <p:sldId id="366" r:id="rId79"/>
    <p:sldId id="367" r:id="rId80"/>
    <p:sldId id="368" r:id="rId81"/>
    <p:sldId id="371" r:id="rId82"/>
    <p:sldId id="372" r:id="rId83"/>
    <p:sldId id="370" r:id="rId84"/>
    <p:sldId id="348" r:id="rId85"/>
    <p:sldId id="374" r:id="rId86"/>
    <p:sldId id="373" r:id="rId87"/>
    <p:sldId id="376" r:id="rId88"/>
    <p:sldId id="377" r:id="rId89"/>
    <p:sldId id="378" r:id="rId90"/>
    <p:sldId id="344" r:id="rId91"/>
    <p:sldId id="340" r:id="rId9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Åström Åsa, UHvädi" initials="ÅÅU" lastIdx="17" clrIdx="0">
    <p:extLst>
      <p:ext uri="{19B8F6BF-5375-455C-9EA6-DF929625EA0E}">
        <p15:presenceInfo xmlns:p15="http://schemas.microsoft.com/office/powerpoint/2012/main" userId="S-1-5-21-3282178652-2823510310-3805757255-8652" providerId="AD"/>
      </p:ext>
    </p:extLst>
  </p:cmAuthor>
  <p:cmAuthor id="4" name="Nilsson Lena, UHvädi" initials="NLU" lastIdx="5" clrIdx="1">
    <p:extLst>
      <p:ext uri="{19B8F6BF-5375-455C-9EA6-DF929625EA0E}">
        <p15:presenceInfo xmlns:p15="http://schemas.microsoft.com/office/powerpoint/2012/main" userId="S-1-5-21-3282178652-2823510310-3805757255-105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15A6"/>
    <a:srgbClr val="FA60C3"/>
    <a:srgbClr val="CC6600"/>
    <a:srgbClr val="FF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77818" autoAdjust="0"/>
  </p:normalViewPr>
  <p:slideViewPr>
    <p:cSldViewPr snapToGrid="0">
      <p:cViewPr varScale="1">
        <p:scale>
          <a:sx n="125" d="100"/>
          <a:sy n="125" d="100"/>
        </p:scale>
        <p:origin x="1212" y="1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notesMaster" Target="notesMasters/notesMaster1.xml"/><Relationship Id="rId9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1E332-FC35-4FD6-88AB-8E19ADD577F1}" type="datetimeFigureOut">
              <a:rPr lang="sv-SE" smtClean="0"/>
              <a:t>2026-03-26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A19F0-7084-4A2A-B3F9-0570000BC0DA}" type="slidenum">
              <a:rPr lang="sv-SE" smtClean="0"/>
              <a:t>‹#›</a:t>
            </a:fld>
            <a:endParaRPr lang="sv-SE"/>
          </a:p>
        </p:txBody>
      </p:sp>
    </p:spTree>
    <p:extLst>
      <p:ext uri="{BB962C8B-B14F-4D97-AF65-F5344CB8AC3E}">
        <p14:creationId xmlns:p14="http://schemas.microsoft.com/office/powerpoint/2010/main" val="2378004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vdb.se/sv/dokumentatio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14A19F0-7084-4A2A-B3F9-0570000BC0DA}" type="slidenum">
              <a:rPr lang="sv-SE" smtClean="0"/>
              <a:t>1</a:t>
            </a:fld>
            <a:endParaRPr lang="sv-SE"/>
          </a:p>
        </p:txBody>
      </p:sp>
    </p:spTree>
    <p:extLst>
      <p:ext uri="{BB962C8B-B14F-4D97-AF65-F5344CB8AC3E}">
        <p14:creationId xmlns:p14="http://schemas.microsoft.com/office/powerpoint/2010/main" val="1819262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10</a:t>
            </a:fld>
            <a:endParaRPr lang="sv-SE"/>
          </a:p>
        </p:txBody>
      </p:sp>
    </p:spTree>
    <p:extLst>
      <p:ext uri="{BB962C8B-B14F-4D97-AF65-F5344CB8AC3E}">
        <p14:creationId xmlns:p14="http://schemas.microsoft.com/office/powerpoint/2010/main" val="3988527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14A19F0-7084-4A2A-B3F9-0570000BC0DA}" type="slidenum">
              <a:rPr lang="sv-SE" smtClean="0"/>
              <a:t>12</a:t>
            </a:fld>
            <a:endParaRPr lang="sv-SE"/>
          </a:p>
        </p:txBody>
      </p:sp>
    </p:spTree>
    <p:extLst>
      <p:ext uri="{BB962C8B-B14F-4D97-AF65-F5344CB8AC3E}">
        <p14:creationId xmlns:p14="http://schemas.microsoft.com/office/powerpoint/2010/main" val="683814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13</a:t>
            </a:fld>
            <a:endParaRPr lang="sv-SE"/>
          </a:p>
        </p:txBody>
      </p:sp>
    </p:spTree>
    <p:extLst>
      <p:ext uri="{BB962C8B-B14F-4D97-AF65-F5344CB8AC3E}">
        <p14:creationId xmlns:p14="http://schemas.microsoft.com/office/powerpoint/2010/main" val="1751103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Lägg till förtydligande bild på referenslänk och nod</a:t>
            </a:r>
          </a:p>
        </p:txBody>
      </p:sp>
      <p:sp>
        <p:nvSpPr>
          <p:cNvPr id="4" name="Platshållare för bildnummer 3"/>
          <p:cNvSpPr>
            <a:spLocks noGrp="1"/>
          </p:cNvSpPr>
          <p:nvPr>
            <p:ph type="sldNum" sz="quarter" idx="5"/>
          </p:nvPr>
        </p:nvSpPr>
        <p:spPr/>
        <p:txBody>
          <a:bodyPr/>
          <a:lstStyle/>
          <a:p>
            <a:fld id="{414A19F0-7084-4A2A-B3F9-0570000BC0DA}" type="slidenum">
              <a:rPr lang="sv-SE" smtClean="0"/>
              <a:t>14</a:t>
            </a:fld>
            <a:endParaRPr lang="sv-SE"/>
          </a:p>
        </p:txBody>
      </p:sp>
    </p:spTree>
    <p:extLst>
      <p:ext uri="{BB962C8B-B14F-4D97-AF65-F5344CB8AC3E}">
        <p14:creationId xmlns:p14="http://schemas.microsoft.com/office/powerpoint/2010/main" val="384633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Referenslänkar är en viktig term som är</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central för hela modellen. </a:t>
            </a:r>
          </a:p>
          <a:p>
            <a:r>
              <a:rPr lang="sv-SE" sz="1200" kern="1200" dirty="0">
                <a:solidFill>
                  <a:schemeClr val="tx1"/>
                </a:solidFill>
                <a:effectLst/>
                <a:latin typeface="+mn-lt"/>
                <a:ea typeface="+mn-ea"/>
                <a:cs typeface="+mn-cs"/>
              </a:rPr>
              <a:t>Referenslänkar representerar en fysisk vägsträcka. Det som är unikt med denna modell är att dess identitet är stabil över tiden.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En referenslänk har alltid minst två noder. Den kan ha fler noder också men första gången den skapas har den två noder. En referenslänk har också en riktning. Riktningen är inget annat än den ordning brytpunkterna har digitaliserats. </a:t>
            </a:r>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15</a:t>
            </a:fld>
            <a:endParaRPr lang="sv-SE"/>
          </a:p>
        </p:txBody>
      </p:sp>
    </p:spTree>
    <p:extLst>
      <p:ext uri="{BB962C8B-B14F-4D97-AF65-F5344CB8AC3E}">
        <p14:creationId xmlns:p14="http://schemas.microsoft.com/office/powerpoint/2010/main" val="2768779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Den geometriska beskrivningen brukar kallas</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för referenslinje. Referenslinjen representerar hur vägen går ute i verkligheten. Identiteten för en referenslänk behålls även om förändringar av geometrin utförs. </a:t>
            </a: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16</a:t>
            </a:fld>
            <a:endParaRPr lang="sv-SE"/>
          </a:p>
        </p:txBody>
      </p:sp>
    </p:spTree>
    <p:extLst>
      <p:ext uri="{BB962C8B-B14F-4D97-AF65-F5344CB8AC3E}">
        <p14:creationId xmlns:p14="http://schemas.microsoft.com/office/powerpoint/2010/main" val="2843002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Bilden visar ett exempel på en referenslänk (RL) 1, mellan nod (N) 1 och 2, som har blivit ersatt av en ny referenslänk. Exempelvis kan en ny väg ha byggts och den gamla vägsträckan ska avslutas. Referenslänk 1 ska då finnas kvar i databasen, trots att den inte längre används.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Det är viktigt då det finns databaser uppkopplade mot NVDB som pekar ut specifika referenslänkar i sina tabeller.</a:t>
            </a:r>
            <a:r>
              <a:rPr lang="sv-SE" sz="1200" kern="1200" baseline="0" dirty="0">
                <a:solidFill>
                  <a:schemeClr val="tx1"/>
                </a:solidFill>
                <a:effectLst/>
                <a:latin typeface="+mn-lt"/>
                <a:ea typeface="+mn-ea"/>
                <a:cs typeface="+mn-cs"/>
              </a:rPr>
              <a:t> Ett exempel är Transportstyrelsens olycksdatabas Strada. Strada vill kunna bevara </a:t>
            </a:r>
            <a:r>
              <a:rPr lang="sv-SE" sz="1200" kern="1200" dirty="0">
                <a:solidFill>
                  <a:schemeClr val="tx1"/>
                </a:solidFill>
                <a:effectLst/>
                <a:latin typeface="+mn-lt"/>
                <a:ea typeface="+mn-ea"/>
                <a:cs typeface="+mn-cs"/>
              </a:rPr>
              <a:t>information om olyckor även</a:t>
            </a:r>
            <a:r>
              <a:rPr lang="sv-SE" sz="1200" kern="1200" baseline="0" dirty="0">
                <a:solidFill>
                  <a:schemeClr val="tx1"/>
                </a:solidFill>
                <a:effectLst/>
                <a:latin typeface="+mn-lt"/>
                <a:ea typeface="+mn-ea"/>
                <a:cs typeface="+mn-cs"/>
              </a:rPr>
              <a:t> för vägar som inte längre används.</a:t>
            </a:r>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17</a:t>
            </a:fld>
            <a:endParaRPr lang="sv-SE"/>
          </a:p>
        </p:txBody>
      </p:sp>
    </p:spTree>
    <p:extLst>
      <p:ext uri="{BB962C8B-B14F-4D97-AF65-F5344CB8AC3E}">
        <p14:creationId xmlns:p14="http://schemas.microsoft.com/office/powerpoint/2010/main" val="961363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Den</a:t>
            </a:r>
            <a:r>
              <a:rPr lang="sv-SE" sz="1200" kern="1200" baseline="0" dirty="0">
                <a:solidFill>
                  <a:schemeClr val="tx1"/>
                </a:solidFill>
                <a:effectLst/>
                <a:latin typeface="+mn-lt"/>
                <a:ea typeface="+mn-ea"/>
                <a:cs typeface="+mn-cs"/>
              </a:rPr>
              <a:t> tidigare nämnda </a:t>
            </a:r>
            <a:r>
              <a:rPr lang="sv-SE" sz="1200" kern="1200" dirty="0">
                <a:solidFill>
                  <a:schemeClr val="tx1"/>
                </a:solidFill>
                <a:effectLst/>
                <a:latin typeface="+mn-lt"/>
                <a:ea typeface="+mn-ea"/>
                <a:cs typeface="+mn-cs"/>
              </a:rPr>
              <a:t>stabila identiteten visar sig framförallt när en ny referenslänk ansluts mot en redan befintlig sådan.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I exemplet på bilden finns en referenslänk 1,</a:t>
            </a:r>
            <a:r>
              <a:rPr lang="sv-SE" sz="1200" kern="1200" baseline="0" dirty="0">
                <a:solidFill>
                  <a:schemeClr val="tx1"/>
                </a:solidFill>
                <a:effectLst/>
                <a:latin typeface="+mn-lt"/>
                <a:ea typeface="+mn-ea"/>
                <a:cs typeface="+mn-cs"/>
              </a:rPr>
              <a:t> de</a:t>
            </a:r>
            <a:r>
              <a:rPr lang="sv-SE" sz="1200" kern="1200" dirty="0">
                <a:solidFill>
                  <a:schemeClr val="tx1"/>
                </a:solidFill>
                <a:effectLst/>
                <a:latin typeface="+mn-lt"/>
                <a:ea typeface="+mn-ea"/>
                <a:cs typeface="+mn-cs"/>
              </a:rPr>
              <a:t>n går från nod 1 till nod 2.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En ny referenslänk, referenslänk 2, skapas som ska gå från nod 4 till nod 3. Referenslänk 1 kommer då</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att se ut precis som den har gjort tidigare men</a:t>
            </a:r>
            <a:r>
              <a:rPr lang="sv-SE" sz="1200" kern="1200" baseline="0" dirty="0">
                <a:solidFill>
                  <a:schemeClr val="tx1"/>
                </a:solidFill>
                <a:effectLst/>
                <a:latin typeface="+mn-lt"/>
                <a:ea typeface="+mn-ea"/>
                <a:cs typeface="+mn-cs"/>
              </a:rPr>
              <a:t> med </a:t>
            </a:r>
            <a:r>
              <a:rPr lang="sv-SE" sz="1200" kern="1200" dirty="0">
                <a:solidFill>
                  <a:schemeClr val="tx1"/>
                </a:solidFill>
                <a:effectLst/>
                <a:latin typeface="+mn-lt"/>
                <a:ea typeface="+mn-ea"/>
                <a:cs typeface="+mn-cs"/>
              </a:rPr>
              <a:t>ny information att den går från nod 1 till nod 2 via nod 3.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Det är viktigt att referenslänk 1 förblir intakt. Om den skulle delas upp i flera små nya referenslänkar får det konsekvenser som innebär att alla avståndsuppgifter</a:t>
            </a:r>
            <a:r>
              <a:rPr lang="sv-SE" sz="1200" kern="1200" baseline="0" dirty="0">
                <a:solidFill>
                  <a:schemeClr val="tx1"/>
                </a:solidFill>
                <a:effectLst/>
                <a:latin typeface="+mn-lt"/>
                <a:ea typeface="+mn-ea"/>
                <a:cs typeface="+mn-cs"/>
              </a:rPr>
              <a:t> skulle behöva ändras för de f</a:t>
            </a:r>
            <a:r>
              <a:rPr lang="sv-SE" sz="1200" kern="1200" dirty="0">
                <a:solidFill>
                  <a:schemeClr val="tx1"/>
                </a:solidFill>
                <a:effectLst/>
                <a:latin typeface="+mn-lt"/>
                <a:ea typeface="+mn-ea"/>
                <a:cs typeface="+mn-cs"/>
              </a:rPr>
              <a:t>öreteelsetyper som lagts på vägnätet.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i="1" kern="1200" dirty="0">
                <a:solidFill>
                  <a:schemeClr val="tx1"/>
                </a:solidFill>
                <a:effectLst/>
                <a:latin typeface="+mn-lt"/>
                <a:ea typeface="+mn-ea"/>
                <a:cs typeface="+mn-cs"/>
              </a:rPr>
              <a:t> </a:t>
            </a:r>
            <a:endParaRPr lang="sv-SE" i="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18</a:t>
            </a:fld>
            <a:endParaRPr lang="sv-SE"/>
          </a:p>
        </p:txBody>
      </p:sp>
    </p:spTree>
    <p:extLst>
      <p:ext uri="{BB962C8B-B14F-4D97-AF65-F5344CB8AC3E}">
        <p14:creationId xmlns:p14="http://schemas.microsoft.com/office/powerpoint/2010/main" val="262500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baseline="0" dirty="0">
                <a:solidFill>
                  <a:schemeClr val="tx1"/>
                </a:solidFill>
                <a:effectLst/>
                <a:latin typeface="+mn-lt"/>
                <a:ea typeface="+mn-ea"/>
                <a:cs typeface="+mn-cs"/>
              </a:rPr>
              <a:t>I exemplet har en </a:t>
            </a:r>
            <a:r>
              <a:rPr lang="sv-SE" sz="1200" b="0" kern="1200" dirty="0">
                <a:solidFill>
                  <a:schemeClr val="tx1"/>
                </a:solidFill>
                <a:effectLst/>
                <a:latin typeface="+mn-lt"/>
                <a:ea typeface="+mn-ea"/>
                <a:cs typeface="+mn-cs"/>
              </a:rPr>
              <a:t>kurvrätning utförts, dvs. en del av vägen har byggts bort. Här har en ny referenslänk skapats, referenslänk b. Systemet kommer ha kvar hela referenslänk a, men kommer samtidigt hålla reda på att den tidigare delen (på bilden streckad) inte längre är giltig. Den äldre delen ligger kvar i databasen så att alla beskrivningar, alla företeelser osv. ligger intakta i databasen. </a:t>
            </a:r>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19</a:t>
            </a:fld>
            <a:endParaRPr lang="sv-SE"/>
          </a:p>
        </p:txBody>
      </p:sp>
    </p:spTree>
    <p:extLst>
      <p:ext uri="{BB962C8B-B14F-4D97-AF65-F5344CB8AC3E}">
        <p14:creationId xmlns:p14="http://schemas.microsoft.com/office/powerpoint/2010/main" val="3374639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kern="1200" baseline="0" dirty="0">
                <a:solidFill>
                  <a:schemeClr val="tx1"/>
                </a:solidFill>
                <a:latin typeface="+mn-lt"/>
                <a:ea typeface="+mn-ea"/>
                <a:cs typeface="+mn-cs"/>
              </a:rPr>
              <a:t>En referenslänkdel, RLD, tillhör en referenslänk och beskriver vilka delar av en specifik referenslänk som är giltiga vid olika tidpunkter.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kern="1200" baseline="0" dirty="0">
                <a:solidFill>
                  <a:schemeClr val="tx1"/>
                </a:solidFill>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kern="1200" dirty="0">
                <a:solidFill>
                  <a:schemeClr val="tx1"/>
                </a:solidFill>
                <a:effectLst/>
                <a:latin typeface="+mn-lt"/>
                <a:ea typeface="+mn-ea"/>
                <a:cs typeface="+mn-cs"/>
              </a:rPr>
              <a:t>Referenslänken i sig har ingen giltighetstid. Referenslänken gäller alltid, men referenslänksdelarna talar om vilka delar</a:t>
            </a:r>
            <a:r>
              <a:rPr lang="sv-SE" sz="1200" b="0" kern="1200" baseline="0" dirty="0">
                <a:solidFill>
                  <a:schemeClr val="tx1"/>
                </a:solidFill>
                <a:effectLst/>
                <a:latin typeface="+mn-lt"/>
                <a:ea typeface="+mn-ea"/>
                <a:cs typeface="+mn-cs"/>
              </a:rPr>
              <a:t> av </a:t>
            </a:r>
            <a:r>
              <a:rPr lang="sv-SE" sz="1200" b="0" kern="1200" dirty="0">
                <a:solidFill>
                  <a:schemeClr val="tx1"/>
                </a:solidFill>
                <a:effectLst/>
                <a:latin typeface="+mn-lt"/>
                <a:ea typeface="+mn-ea"/>
                <a:cs typeface="+mn-cs"/>
              </a:rPr>
              <a:t>referenslänken</a:t>
            </a:r>
            <a:r>
              <a:rPr lang="sv-SE" sz="1200" b="0" kern="1200" baseline="0" dirty="0">
                <a:solidFill>
                  <a:schemeClr val="tx1"/>
                </a:solidFill>
                <a:effectLst/>
                <a:latin typeface="+mn-lt"/>
                <a:ea typeface="+mn-ea"/>
                <a:cs typeface="+mn-cs"/>
              </a:rPr>
              <a:t> som </a:t>
            </a:r>
            <a:r>
              <a:rPr lang="sv-SE" sz="1200" b="0" kern="1200" dirty="0">
                <a:solidFill>
                  <a:schemeClr val="tx1"/>
                </a:solidFill>
                <a:effectLst/>
                <a:latin typeface="+mn-lt"/>
                <a:ea typeface="+mn-ea"/>
                <a:cs typeface="+mn-cs"/>
              </a:rPr>
              <a:t>gäller eller inte gäller längre, med andra ord vilken giltighetsperiod den har.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Bilden visar en referenslänk som togs i drift under</a:t>
            </a:r>
            <a:r>
              <a:rPr lang="sv-SE" sz="1200" kern="1200" baseline="0" dirty="0">
                <a:solidFill>
                  <a:schemeClr val="tx1"/>
                </a:solidFill>
                <a:effectLst/>
                <a:latin typeface="+mn-lt"/>
                <a:ea typeface="+mn-ea"/>
                <a:cs typeface="+mn-cs"/>
              </a:rPr>
              <a:t> år 1996</a:t>
            </a:r>
            <a:r>
              <a:rPr lang="sv-SE" sz="1200" kern="1200" dirty="0">
                <a:solidFill>
                  <a:schemeClr val="tx1"/>
                </a:solidFill>
                <a:effectLst/>
                <a:latin typeface="+mn-lt"/>
                <a:ea typeface="+mn-ea"/>
                <a:cs typeface="+mn-cs"/>
              </a:rPr>
              <a:t>. Första gången den lagras består</a:t>
            </a:r>
            <a:r>
              <a:rPr lang="sv-SE" sz="1200" kern="1200" baseline="0" dirty="0">
                <a:solidFill>
                  <a:schemeClr val="tx1"/>
                </a:solidFill>
                <a:effectLst/>
                <a:latin typeface="+mn-lt"/>
                <a:ea typeface="+mn-ea"/>
                <a:cs typeface="+mn-cs"/>
              </a:rPr>
              <a:t> den</a:t>
            </a:r>
            <a:r>
              <a:rPr lang="sv-SE" sz="1200" kern="1200" dirty="0">
                <a:solidFill>
                  <a:schemeClr val="tx1"/>
                </a:solidFill>
                <a:effectLst/>
                <a:latin typeface="+mn-lt"/>
                <a:ea typeface="+mn-ea"/>
                <a:cs typeface="+mn-cs"/>
              </a:rPr>
              <a:t> av en referenslänksdel och det är den som hanterar datumet. Referenslänkdel 1 gäller från 1996. </a:t>
            </a:r>
          </a:p>
          <a:p>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20</a:t>
            </a:fld>
            <a:endParaRPr lang="sv-SE"/>
          </a:p>
        </p:txBody>
      </p:sp>
    </p:spTree>
    <p:extLst>
      <p:ext uri="{BB962C8B-B14F-4D97-AF65-F5344CB8AC3E}">
        <p14:creationId xmlns:p14="http://schemas.microsoft.com/office/powerpoint/2010/main" val="367196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hlinkClick r:id="rId3"/>
              </a:rPr>
              <a:t>Dokumentation</a:t>
            </a:r>
            <a:endParaRPr lang="sv-SE" dirty="0"/>
          </a:p>
          <a:p>
            <a:r>
              <a:rPr lang="sv-SE" dirty="0"/>
              <a:t>https://bransch.trafikverket.se/TrvSeFiler/Dataproduktspecifikationer/V%C3%A4gdataprodukter/DPS_C-D/1085Det_svenska_v%C3%A4gn%C3%A4tet.pdf</a:t>
            </a:r>
          </a:p>
          <a:p>
            <a:r>
              <a:rPr lang="sv-SE" dirty="0"/>
              <a:t>Https://www.nvdb.se/sv/dokumentation/specifikationer-och-stodjande-dokument/</a:t>
            </a:r>
          </a:p>
          <a:p>
            <a:r>
              <a:rPr lang="sv-SE" dirty="0"/>
              <a:t>Regler vid leverans: </a:t>
            </a:r>
            <a:r>
              <a:rPr lang="sv-SE" sz="1800" dirty="0">
                <a:effectLst/>
                <a:latin typeface="Segoe UI" panose="020B0502040204020203" pitchFamily="34" charset="0"/>
              </a:rPr>
              <a:t>https://trvdokument.trafikverket.se/Versioner.aspx?spid=5518&amp;dokumentId=TDOK%202021%3a0029 </a:t>
            </a:r>
            <a:endParaRPr lang="sv-SE" sz="1800" dirty="0">
              <a:effectLst/>
              <a:latin typeface="Calibri" panose="020F0502020204030204" pitchFamily="34" charset="0"/>
            </a:endParaRPr>
          </a:p>
          <a:p>
            <a:r>
              <a:rPr lang="sv-SE" dirty="0"/>
              <a:t>Regler vid ajourhållning: </a:t>
            </a:r>
            <a:r>
              <a:rPr lang="sv-SE" sz="1800" dirty="0">
                <a:effectLst/>
                <a:latin typeface="Segoe UI" panose="020B0502040204020203" pitchFamily="34" charset="0"/>
              </a:rPr>
              <a:t>https://trvdokument.trafikverket.se/Versioner.aspx?spid=5519&amp;dokumentId=TDOK%202021%3a0028 </a:t>
            </a:r>
            <a:endParaRPr lang="sv-SE" sz="1800" dirty="0">
              <a:effectLst/>
              <a:latin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414A19F0-7084-4A2A-B3F9-0570000BC0DA}" type="slidenum">
              <a:rPr lang="sv-SE" smtClean="0"/>
              <a:t>2</a:t>
            </a:fld>
            <a:endParaRPr lang="sv-SE"/>
          </a:p>
        </p:txBody>
      </p:sp>
    </p:spTree>
    <p:extLst>
      <p:ext uri="{BB962C8B-B14F-4D97-AF65-F5344CB8AC3E}">
        <p14:creationId xmlns:p14="http://schemas.microsoft.com/office/powerpoint/2010/main" val="2343381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dirty="0"/>
              <a:t>Om en </a:t>
            </a:r>
            <a:r>
              <a:rPr lang="sv-SE" sz="1200" kern="1200" dirty="0">
                <a:solidFill>
                  <a:schemeClr val="tx1"/>
                </a:solidFill>
                <a:effectLst/>
                <a:latin typeface="+mn-lt"/>
                <a:ea typeface="+mn-ea"/>
                <a:cs typeface="+mn-cs"/>
              </a:rPr>
              <a:t>kurvrätning skulle utföras på vägen</a:t>
            </a:r>
            <a:r>
              <a:rPr lang="sv-SE" sz="1200" kern="1200" baseline="0" dirty="0">
                <a:solidFill>
                  <a:schemeClr val="tx1"/>
                </a:solidFill>
                <a:effectLst/>
                <a:latin typeface="+mn-lt"/>
                <a:ea typeface="+mn-ea"/>
                <a:cs typeface="+mn-cs"/>
              </a:rPr>
              <a:t> från föregående exempel kommer en ny referenslänk </a:t>
            </a:r>
            <a:r>
              <a:rPr lang="sv-SE" sz="1200" kern="1200" dirty="0">
                <a:solidFill>
                  <a:schemeClr val="tx1"/>
                </a:solidFill>
                <a:effectLst/>
                <a:latin typeface="+mn-lt"/>
                <a:ea typeface="+mn-ea"/>
                <a:cs typeface="+mn-cs"/>
              </a:rPr>
              <a:t>skapas.</a:t>
            </a:r>
            <a:r>
              <a:rPr lang="sv-SE" sz="1200" kern="1200" baseline="0" dirty="0">
                <a:solidFill>
                  <a:schemeClr val="tx1"/>
                </a:solidFill>
                <a:effectLst/>
                <a:latin typeface="+mn-lt"/>
                <a:ea typeface="+mn-ea"/>
                <a:cs typeface="+mn-cs"/>
              </a:rPr>
              <a:t> R</a:t>
            </a:r>
            <a:r>
              <a:rPr lang="sv-SE" sz="1200" kern="1200" dirty="0">
                <a:solidFill>
                  <a:schemeClr val="tx1"/>
                </a:solidFill>
                <a:effectLst/>
                <a:latin typeface="+mn-lt"/>
                <a:ea typeface="+mn-ea"/>
                <a:cs typeface="+mn-cs"/>
              </a:rPr>
              <a:t>eferenslänkarna kommer i sin tur att bestå av nya referenslänksdelar. På nästa bild visas exakt hur det går till</a:t>
            </a:r>
            <a:r>
              <a:rPr lang="sv-SE" sz="1200" kern="1200" baseline="0" dirty="0">
                <a:solidFill>
                  <a:schemeClr val="tx1"/>
                </a:solidFill>
                <a:effectLst/>
                <a:latin typeface="+mn-lt"/>
                <a:ea typeface="+mn-ea"/>
                <a:cs typeface="+mn-cs"/>
              </a:rPr>
              <a:t> och v</a:t>
            </a:r>
            <a:r>
              <a:rPr lang="sv-SE" sz="1200" kern="1200" dirty="0">
                <a:solidFill>
                  <a:schemeClr val="tx1"/>
                </a:solidFill>
                <a:effectLst/>
                <a:latin typeface="+mn-lt"/>
                <a:ea typeface="+mn-ea"/>
                <a:cs typeface="+mn-cs"/>
              </a:rPr>
              <a:t>ilka referenslänksdelar som skapas.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baseline="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baseline="0" dirty="0">
                <a:solidFill>
                  <a:schemeClr val="tx1"/>
                </a:solidFill>
                <a:effectLst/>
                <a:latin typeface="+mn-lt"/>
                <a:ea typeface="+mn-ea"/>
                <a:cs typeface="+mn-cs"/>
              </a:rPr>
              <a:t>En viktig sak att tänka på är att </a:t>
            </a:r>
            <a:r>
              <a:rPr lang="sv-SE" sz="1200" kern="1200" dirty="0">
                <a:solidFill>
                  <a:schemeClr val="tx1"/>
                </a:solidFill>
                <a:effectLst/>
                <a:latin typeface="+mn-lt"/>
                <a:ea typeface="+mn-ea"/>
                <a:cs typeface="+mn-cs"/>
              </a:rPr>
              <a:t>nya referenslänkar</a:t>
            </a:r>
            <a:r>
              <a:rPr lang="sv-SE" sz="1200" kern="1200" baseline="0" dirty="0">
                <a:solidFill>
                  <a:schemeClr val="tx1"/>
                </a:solidFill>
                <a:effectLst/>
                <a:latin typeface="+mn-lt"/>
                <a:ea typeface="+mn-ea"/>
                <a:cs typeface="+mn-cs"/>
              </a:rPr>
              <a:t> inte får skapas </a:t>
            </a:r>
            <a:r>
              <a:rPr lang="sv-SE" sz="1200" kern="1200" dirty="0">
                <a:solidFill>
                  <a:schemeClr val="tx1"/>
                </a:solidFill>
                <a:effectLst/>
                <a:latin typeface="+mn-lt"/>
                <a:ea typeface="+mn-ea"/>
                <a:cs typeface="+mn-cs"/>
              </a:rPr>
              <a:t>hur som helst. Det är när en ny väg byggs (eller när vägkroppen påverkas så mycket att den kan betraktas som en ny väg) som en ny referenslänk</a:t>
            </a:r>
            <a:r>
              <a:rPr lang="sv-SE" sz="1200" kern="1200" baseline="0" dirty="0">
                <a:solidFill>
                  <a:schemeClr val="tx1"/>
                </a:solidFill>
                <a:effectLst/>
                <a:latin typeface="+mn-lt"/>
                <a:ea typeface="+mn-ea"/>
                <a:cs typeface="+mn-cs"/>
              </a:rPr>
              <a:t> skapas</a:t>
            </a:r>
            <a:r>
              <a:rPr lang="sv-SE" sz="1200" kern="1200" dirty="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21</a:t>
            </a:fld>
            <a:endParaRPr lang="sv-SE"/>
          </a:p>
        </p:txBody>
      </p:sp>
    </p:spTree>
    <p:extLst>
      <p:ext uri="{BB962C8B-B14F-4D97-AF65-F5344CB8AC3E}">
        <p14:creationId xmlns:p14="http://schemas.microsoft.com/office/powerpoint/2010/main" val="4101064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I detta</a:t>
            </a:r>
            <a:r>
              <a:rPr lang="sv-SE" sz="1200" kern="1200" baseline="0" dirty="0">
                <a:solidFill>
                  <a:schemeClr val="tx1"/>
                </a:solidFill>
                <a:effectLst/>
                <a:latin typeface="+mn-lt"/>
                <a:ea typeface="+mn-ea"/>
                <a:cs typeface="+mn-cs"/>
              </a:rPr>
              <a:t> exempel beskrivs en </a:t>
            </a:r>
            <a:r>
              <a:rPr lang="sv-SE" sz="1200" kern="1200" dirty="0">
                <a:solidFill>
                  <a:schemeClr val="tx1"/>
                </a:solidFill>
                <a:effectLst/>
                <a:latin typeface="+mn-lt"/>
                <a:ea typeface="+mn-ea"/>
                <a:cs typeface="+mn-cs"/>
              </a:rPr>
              <a:t>kurvrätning. Referenslänk 1 har en referenslänksdel som är giltig från 1996.</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Kurvrätningen utförs någon gång 1997.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En ny ref</a:t>
            </a:r>
            <a:r>
              <a:rPr lang="sv-SE" sz="1200" kern="1200" baseline="0" dirty="0">
                <a:solidFill>
                  <a:schemeClr val="tx1"/>
                </a:solidFill>
                <a:effectLst/>
                <a:latin typeface="+mn-lt"/>
                <a:ea typeface="+mn-ea"/>
                <a:cs typeface="+mn-cs"/>
              </a:rPr>
              <a:t>erenslänk skapas som går förbi den tidigare farliga kurvan. Den gamla</a:t>
            </a:r>
            <a:r>
              <a:rPr lang="sv-SE" sz="1200" kern="1200" dirty="0">
                <a:solidFill>
                  <a:schemeClr val="tx1"/>
                </a:solidFill>
                <a:effectLst/>
                <a:latin typeface="+mn-lt"/>
                <a:ea typeface="+mn-ea"/>
                <a:cs typeface="+mn-cs"/>
              </a:rPr>
              <a:t> referenslänksdelen 1 tas bort och</a:t>
            </a:r>
            <a:r>
              <a:rPr lang="sv-SE" sz="1200" kern="1200" baseline="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en ny referenslänkdel 5 skapas </a:t>
            </a:r>
            <a:r>
              <a:rPr lang="sv-SE" sz="1200" b="0" kern="1200" baseline="0" dirty="0">
                <a:solidFill>
                  <a:schemeClr val="tx1"/>
                </a:solidFill>
                <a:effectLst/>
                <a:latin typeface="+mn-lt"/>
                <a:ea typeface="+mn-ea"/>
                <a:cs typeface="+mn-cs"/>
              </a:rPr>
              <a:t>som är giltig </a:t>
            </a:r>
            <a:r>
              <a:rPr lang="sv-SE" sz="1200" kern="1200" dirty="0">
                <a:solidFill>
                  <a:schemeClr val="tx1"/>
                </a:solidFill>
                <a:effectLst/>
                <a:latin typeface="+mn-lt"/>
                <a:ea typeface="+mn-ea"/>
                <a:cs typeface="+mn-cs"/>
              </a:rPr>
              <a:t>från 1997,</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samma dag som den nya kurvrätningen genomfördes.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Tre nya referenslänksdelar skapas som är kopplade till referenslänk 1: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sv-SE" sz="1200" kern="1200" baseline="0" dirty="0">
                <a:solidFill>
                  <a:schemeClr val="tx1"/>
                </a:solidFill>
                <a:effectLst/>
                <a:latin typeface="+mn-lt"/>
                <a:ea typeface="+mn-ea"/>
                <a:cs typeface="+mn-cs"/>
              </a:rPr>
              <a:t>R</a:t>
            </a:r>
            <a:r>
              <a:rPr lang="sv-SE" sz="1200" kern="1200" dirty="0">
                <a:solidFill>
                  <a:schemeClr val="tx1"/>
                </a:solidFill>
                <a:effectLst/>
                <a:latin typeface="+mn-lt"/>
                <a:ea typeface="+mn-ea"/>
                <a:cs typeface="+mn-cs"/>
              </a:rPr>
              <a:t>eferenslänksdel 3 kommer fortfarande att trafikeras och får därför giltighetstid</a:t>
            </a:r>
            <a:r>
              <a:rPr lang="sv-SE" sz="1200" kern="1200" baseline="0" dirty="0">
                <a:solidFill>
                  <a:schemeClr val="tx1"/>
                </a:solidFill>
                <a:effectLst/>
                <a:latin typeface="+mn-lt"/>
                <a:ea typeface="+mn-ea"/>
                <a:cs typeface="+mn-cs"/>
              </a:rPr>
              <a:t> från 19</a:t>
            </a:r>
            <a:r>
              <a:rPr lang="sv-SE" sz="1200" kern="1200" dirty="0">
                <a:solidFill>
                  <a:schemeClr val="tx1"/>
                </a:solidFill>
                <a:effectLst/>
                <a:latin typeface="+mn-lt"/>
                <a:ea typeface="+mn-ea"/>
                <a:cs typeface="+mn-cs"/>
              </a:rPr>
              <a:t>96 och framåt i tiden.</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sv-SE" sz="1200" kern="1200" dirty="0">
                <a:solidFill>
                  <a:schemeClr val="tx1"/>
                </a:solidFill>
                <a:effectLst/>
                <a:latin typeface="+mn-lt"/>
                <a:ea typeface="+mn-ea"/>
                <a:cs typeface="+mn-cs"/>
              </a:rPr>
              <a:t>Referenslänksdel 2 kommer inte att trafikeras och får därför giltighetstid från 1996 fram till 1997 (datumet för kurvrätningen).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sv-SE" sz="1200" kern="1200" dirty="0">
                <a:solidFill>
                  <a:schemeClr val="tx1"/>
                </a:solidFill>
                <a:effectLst/>
                <a:latin typeface="+mn-lt"/>
                <a:ea typeface="+mn-ea"/>
                <a:cs typeface="+mn-cs"/>
              </a:rPr>
              <a:t>Referenslänksdel 4 kommer fortfarande att trafikeras och får därför giltighetstid</a:t>
            </a:r>
            <a:r>
              <a:rPr lang="sv-SE" sz="1200" kern="1200" baseline="0" dirty="0">
                <a:solidFill>
                  <a:schemeClr val="tx1"/>
                </a:solidFill>
                <a:effectLst/>
                <a:latin typeface="+mn-lt"/>
                <a:ea typeface="+mn-ea"/>
                <a:cs typeface="+mn-cs"/>
              </a:rPr>
              <a:t> från 19</a:t>
            </a:r>
            <a:r>
              <a:rPr lang="sv-SE" sz="1200" kern="1200" dirty="0">
                <a:solidFill>
                  <a:schemeClr val="tx1"/>
                </a:solidFill>
                <a:effectLst/>
                <a:latin typeface="+mn-lt"/>
                <a:ea typeface="+mn-ea"/>
                <a:cs typeface="+mn-cs"/>
              </a:rPr>
              <a:t>96 och framåt i tiden. .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22</a:t>
            </a:fld>
            <a:endParaRPr lang="sv-SE"/>
          </a:p>
        </p:txBody>
      </p:sp>
    </p:spTree>
    <p:extLst>
      <p:ext uri="{BB962C8B-B14F-4D97-AF65-F5344CB8AC3E}">
        <p14:creationId xmlns:p14="http://schemas.microsoft.com/office/powerpoint/2010/main" val="819612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23</a:t>
            </a:fld>
            <a:endParaRPr lang="sv-SE"/>
          </a:p>
        </p:txBody>
      </p:sp>
    </p:spTree>
    <p:extLst>
      <p:ext uri="{BB962C8B-B14F-4D97-AF65-F5344CB8AC3E}">
        <p14:creationId xmlns:p14="http://schemas.microsoft.com/office/powerpoint/2010/main" val="977008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24</a:t>
            </a:fld>
            <a:endParaRPr lang="sv-SE"/>
          </a:p>
        </p:txBody>
      </p:sp>
    </p:spTree>
    <p:extLst>
      <p:ext uri="{BB962C8B-B14F-4D97-AF65-F5344CB8AC3E}">
        <p14:creationId xmlns:p14="http://schemas.microsoft.com/office/powerpoint/2010/main" val="920353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Två termer</a:t>
            </a:r>
            <a:r>
              <a:rPr lang="sv-SE" sz="1200" kern="1200" baseline="0" dirty="0">
                <a:solidFill>
                  <a:schemeClr val="tx1"/>
                </a:solidFill>
                <a:effectLst/>
                <a:latin typeface="+mn-lt"/>
                <a:ea typeface="+mn-ea"/>
                <a:cs typeface="+mn-cs"/>
              </a:rPr>
              <a:t> som är viktiga att känna till vid vägnätsredigering är</a:t>
            </a:r>
            <a:r>
              <a:rPr lang="sv-SE" sz="1200" kern="1200" dirty="0">
                <a:solidFill>
                  <a:schemeClr val="tx1"/>
                </a:solidFill>
                <a:effectLst/>
                <a:latin typeface="+mn-lt"/>
                <a:ea typeface="+mn-ea"/>
                <a:cs typeface="+mn-cs"/>
              </a:rPr>
              <a:t> körbana och vägbana.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i="1" kern="1200" dirty="0">
                <a:solidFill>
                  <a:schemeClr val="tx1"/>
                </a:solidFill>
                <a:effectLst/>
                <a:latin typeface="+mn-lt"/>
                <a:ea typeface="+mn-ea"/>
                <a:cs typeface="+mn-cs"/>
              </a:rPr>
              <a:t>Vägbana</a:t>
            </a:r>
            <a:r>
              <a:rPr lang="sv-SE" sz="1200" kern="1200" dirty="0">
                <a:solidFill>
                  <a:schemeClr val="tx1"/>
                </a:solidFill>
                <a:effectLst/>
                <a:latin typeface="+mn-lt"/>
                <a:ea typeface="+mn-ea"/>
                <a:cs typeface="+mn-cs"/>
              </a:rPr>
              <a:t> är vägen från kant till kant, oftast då asfaltskant till asfaltskant.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i="1" kern="1200" dirty="0">
                <a:solidFill>
                  <a:schemeClr val="tx1"/>
                </a:solidFill>
                <a:effectLst/>
                <a:latin typeface="+mn-lt"/>
                <a:ea typeface="+mn-ea"/>
                <a:cs typeface="+mn-cs"/>
              </a:rPr>
              <a:t>Körbana</a:t>
            </a:r>
            <a:r>
              <a:rPr lang="sv-SE" sz="1200" kern="1200" dirty="0">
                <a:solidFill>
                  <a:schemeClr val="tx1"/>
                </a:solidFill>
                <a:effectLst/>
                <a:latin typeface="+mn-lt"/>
                <a:ea typeface="+mn-ea"/>
                <a:cs typeface="+mn-cs"/>
              </a:rPr>
              <a:t> är från de målade sidlinjerna.</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Referenslinjen är den geometriska representationen. När en referenslinj</a:t>
            </a:r>
            <a:r>
              <a:rPr lang="sv-SE" sz="1200" kern="1200" baseline="0" dirty="0">
                <a:solidFill>
                  <a:schemeClr val="tx1"/>
                </a:solidFill>
                <a:effectLst/>
                <a:latin typeface="+mn-lt"/>
                <a:ea typeface="+mn-ea"/>
                <a:cs typeface="+mn-cs"/>
              </a:rPr>
              <a:t>e placeras ut</a:t>
            </a:r>
            <a:r>
              <a:rPr lang="sv-SE" sz="1200" kern="1200" dirty="0">
                <a:solidFill>
                  <a:schemeClr val="tx1"/>
                </a:solidFill>
                <a:effectLst/>
                <a:latin typeface="+mn-lt"/>
                <a:ea typeface="+mn-ea"/>
                <a:cs typeface="+mn-cs"/>
              </a:rPr>
              <a:t> ska</a:t>
            </a:r>
            <a:r>
              <a:rPr lang="sv-SE" sz="1200" kern="1200" baseline="0" dirty="0">
                <a:solidFill>
                  <a:schemeClr val="tx1"/>
                </a:solidFill>
                <a:effectLst/>
                <a:latin typeface="+mn-lt"/>
                <a:ea typeface="+mn-ea"/>
                <a:cs typeface="+mn-cs"/>
              </a:rPr>
              <a:t> det göras</a:t>
            </a:r>
            <a:r>
              <a:rPr lang="sv-SE" sz="1200" kern="1200" dirty="0">
                <a:solidFill>
                  <a:schemeClr val="tx1"/>
                </a:solidFill>
                <a:effectLst/>
                <a:latin typeface="+mn-lt"/>
                <a:ea typeface="+mn-ea"/>
                <a:cs typeface="+mn-cs"/>
              </a:rPr>
              <a:t> i körbanans mittlinje. </a:t>
            </a:r>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25</a:t>
            </a:fld>
            <a:endParaRPr lang="sv-SE"/>
          </a:p>
        </p:txBody>
      </p:sp>
    </p:spTree>
    <p:extLst>
      <p:ext uri="{BB962C8B-B14F-4D97-AF65-F5344CB8AC3E}">
        <p14:creationId xmlns:p14="http://schemas.microsoft.com/office/powerpoint/2010/main" val="67002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På</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en motorväg bestående av två vägbanor, där varje vägbana innehåller en körbana, placeras referenslinjen i </a:t>
            </a:r>
            <a:r>
              <a:rPr lang="sv-SE" sz="1200" kern="1200" dirty="0" err="1">
                <a:solidFill>
                  <a:schemeClr val="tx1"/>
                </a:solidFill>
                <a:effectLst/>
                <a:latin typeface="+mn-lt"/>
                <a:ea typeface="+mn-ea"/>
                <a:cs typeface="+mn-cs"/>
              </a:rPr>
              <a:t>körbanemitt</a:t>
            </a:r>
            <a:r>
              <a:rPr lang="sv-SE" sz="1200" kern="1200" dirty="0">
                <a:solidFill>
                  <a:schemeClr val="tx1"/>
                </a:solidFill>
                <a:effectLst/>
                <a:latin typeface="+mn-lt"/>
                <a:ea typeface="+mn-ea"/>
                <a:cs typeface="+mn-cs"/>
              </a:rPr>
              <a:t> på respektive körbana.</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26</a:t>
            </a:fld>
            <a:endParaRPr lang="sv-SE"/>
          </a:p>
        </p:txBody>
      </p:sp>
    </p:spTree>
    <p:extLst>
      <p:ext uri="{BB962C8B-B14F-4D97-AF65-F5344CB8AC3E}">
        <p14:creationId xmlns:p14="http://schemas.microsoft.com/office/powerpoint/2010/main" val="3655337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27</a:t>
            </a:fld>
            <a:endParaRPr lang="sv-SE"/>
          </a:p>
        </p:txBody>
      </p:sp>
    </p:spTree>
    <p:extLst>
      <p:ext uri="{BB962C8B-B14F-4D97-AF65-F5344CB8AC3E}">
        <p14:creationId xmlns:p14="http://schemas.microsoft.com/office/powerpoint/2010/main" val="3276596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Detta exempel illustrerar</a:t>
            </a:r>
            <a:r>
              <a:rPr lang="sv-SE" sz="1200" kern="1200" baseline="0" dirty="0">
                <a:solidFill>
                  <a:schemeClr val="tx1"/>
                </a:solidFill>
                <a:effectLst/>
                <a:latin typeface="+mn-lt"/>
                <a:ea typeface="+mn-ea"/>
                <a:cs typeface="+mn-cs"/>
              </a:rPr>
              <a:t> skillnaden mellan </a:t>
            </a:r>
            <a:r>
              <a:rPr lang="sv-SE" sz="1200" kern="1200" dirty="0">
                <a:solidFill>
                  <a:schemeClr val="tx1"/>
                </a:solidFill>
                <a:effectLst/>
                <a:latin typeface="+mn-lt"/>
                <a:ea typeface="+mn-ea"/>
                <a:cs typeface="+mn-cs"/>
              </a:rPr>
              <a:t>vägbana och körbana.</a:t>
            </a:r>
            <a:r>
              <a:rPr lang="sv-SE" sz="1200" kern="1200" baseline="0" dirty="0">
                <a:solidFill>
                  <a:schemeClr val="tx1"/>
                </a:solidFill>
                <a:effectLst/>
                <a:latin typeface="+mn-lt"/>
                <a:ea typeface="+mn-ea"/>
                <a:cs typeface="+mn-cs"/>
              </a:rPr>
              <a:t> D</a:t>
            </a:r>
            <a:r>
              <a:rPr lang="sv-SE" sz="1200" kern="1200" dirty="0">
                <a:solidFill>
                  <a:schemeClr val="tx1"/>
                </a:solidFill>
                <a:effectLst/>
                <a:latin typeface="+mn-lt"/>
                <a:ea typeface="+mn-ea"/>
                <a:cs typeface="+mn-cs"/>
              </a:rPr>
              <a:t>et är i mitten av körbanan geometrilinjen placeras. Vägbanan ökar i bredd </a:t>
            </a:r>
            <a:r>
              <a:rPr lang="sv-SE" sz="1200" kern="1200" dirty="0" err="1">
                <a:solidFill>
                  <a:schemeClr val="tx1"/>
                </a:solidFill>
                <a:effectLst/>
                <a:latin typeface="+mn-lt"/>
                <a:ea typeface="+mn-ea"/>
                <a:cs typeface="+mn-cs"/>
              </a:rPr>
              <a:t>p.g.a</a:t>
            </a:r>
            <a:r>
              <a:rPr lang="sv-SE" sz="1200" kern="1200" dirty="0">
                <a:solidFill>
                  <a:schemeClr val="tx1"/>
                </a:solidFill>
                <a:effectLst/>
                <a:latin typeface="+mn-lt"/>
                <a:ea typeface="+mn-ea"/>
                <a:cs typeface="+mn-cs"/>
              </a:rPr>
              <a:t> en parkeringsficka, men parkeringsfickan påverkar inte mittlinjens</a:t>
            </a:r>
            <a:r>
              <a:rPr lang="sv-SE" sz="1200" kern="1200" baseline="0" dirty="0">
                <a:solidFill>
                  <a:schemeClr val="tx1"/>
                </a:solidFill>
                <a:effectLst/>
                <a:latin typeface="+mn-lt"/>
                <a:ea typeface="+mn-ea"/>
                <a:cs typeface="+mn-cs"/>
              </a:rPr>
              <a:t> placering, utan den placeras</a:t>
            </a:r>
            <a:r>
              <a:rPr lang="sv-SE" sz="1200" kern="1200" dirty="0">
                <a:solidFill>
                  <a:schemeClr val="tx1"/>
                </a:solidFill>
                <a:effectLst/>
                <a:latin typeface="+mn-lt"/>
                <a:ea typeface="+mn-ea"/>
                <a:cs typeface="+mn-cs"/>
              </a:rPr>
              <a:t> i mitten av körbanan.</a:t>
            </a:r>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28</a:t>
            </a:fld>
            <a:endParaRPr lang="sv-SE"/>
          </a:p>
        </p:txBody>
      </p:sp>
    </p:spTree>
    <p:extLst>
      <p:ext uri="{BB962C8B-B14F-4D97-AF65-F5344CB8AC3E}">
        <p14:creationId xmlns:p14="http://schemas.microsoft.com/office/powerpoint/2010/main" val="909257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29</a:t>
            </a:fld>
            <a:endParaRPr lang="sv-SE"/>
          </a:p>
        </p:txBody>
      </p:sp>
    </p:spTree>
    <p:extLst>
      <p:ext uri="{BB962C8B-B14F-4D97-AF65-F5344CB8AC3E}">
        <p14:creationId xmlns:p14="http://schemas.microsoft.com/office/powerpoint/2010/main" val="2636275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Om endast en av vägarna i en trevägskorsning har en mittbarriär placeras en nod i mitten. Referenslinjerna, till höger i detta exempel, kommer att böja av mot den gemensamma noden.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På samma sätt avbildas ett vägnät där man bara har en väg in i en trevägskorsning som saknar mittbarriär. Då blir det två noder, som den högra</a:t>
            </a:r>
            <a:r>
              <a:rPr lang="sv-SE" sz="1200" kern="1200" baseline="0" dirty="0">
                <a:solidFill>
                  <a:schemeClr val="tx1"/>
                </a:solidFill>
                <a:effectLst/>
                <a:latin typeface="+mn-lt"/>
                <a:ea typeface="+mn-ea"/>
                <a:cs typeface="+mn-cs"/>
              </a:rPr>
              <a:t> bilden visar</a:t>
            </a:r>
            <a:r>
              <a:rPr lang="sv-SE" sz="1200" kern="1200" dirty="0">
                <a:solidFill>
                  <a:schemeClr val="tx1"/>
                </a:solidFill>
                <a:effectLst/>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Tumregeln</a:t>
            </a:r>
            <a:r>
              <a:rPr lang="sv-SE" sz="1200" kern="1200" baseline="0" dirty="0">
                <a:solidFill>
                  <a:schemeClr val="tx1"/>
                </a:solidFill>
                <a:effectLst/>
                <a:latin typeface="+mn-lt"/>
                <a:ea typeface="+mn-ea"/>
                <a:cs typeface="+mn-cs"/>
              </a:rPr>
              <a:t> för placering av noderna är som tidigare nämnt </a:t>
            </a:r>
            <a:r>
              <a:rPr lang="sv-SE" sz="1200" kern="1200" dirty="0">
                <a:solidFill>
                  <a:schemeClr val="tx1"/>
                </a:solidFill>
                <a:effectLst/>
                <a:latin typeface="+mn-lt"/>
                <a:ea typeface="+mn-ea"/>
                <a:cs typeface="+mn-cs"/>
              </a:rPr>
              <a:t>att man ska kunna känna igen sig i vägnätet. </a:t>
            </a:r>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33</a:t>
            </a:fld>
            <a:endParaRPr lang="sv-SE"/>
          </a:p>
        </p:txBody>
      </p:sp>
    </p:spTree>
    <p:extLst>
      <p:ext uri="{BB962C8B-B14F-4D97-AF65-F5344CB8AC3E}">
        <p14:creationId xmlns:p14="http://schemas.microsoft.com/office/powerpoint/2010/main" val="231999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E70D1-CE96-4DC2-85BE-F93092C95A78}" type="slidenum">
              <a:rPr kumimoji="0" lang="sv-S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67957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34</a:t>
            </a:fld>
            <a:endParaRPr lang="sv-SE"/>
          </a:p>
        </p:txBody>
      </p:sp>
    </p:spTree>
    <p:extLst>
      <p:ext uri="{BB962C8B-B14F-4D97-AF65-F5344CB8AC3E}">
        <p14:creationId xmlns:p14="http://schemas.microsoft.com/office/powerpoint/2010/main" val="1809103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Exemplet</a:t>
            </a:r>
            <a:r>
              <a:rPr lang="sv-SE" sz="1200" kern="1200" baseline="0" dirty="0">
                <a:solidFill>
                  <a:schemeClr val="tx1"/>
                </a:solidFill>
                <a:effectLst/>
                <a:latin typeface="+mn-lt"/>
                <a:ea typeface="+mn-ea"/>
                <a:cs typeface="+mn-cs"/>
              </a:rPr>
              <a:t> visar en kombination av en större refug, </a:t>
            </a:r>
            <a:r>
              <a:rPr lang="sv-SE" sz="1200" kern="1200" dirty="0">
                <a:solidFill>
                  <a:schemeClr val="tx1"/>
                </a:solidFill>
                <a:effectLst/>
                <a:latin typeface="+mn-lt"/>
                <a:ea typeface="+mn-ea"/>
                <a:cs typeface="+mn-cs"/>
              </a:rPr>
              <a:t>en väg med två referenslinjer samt en gemensam nod. Eftersom det är kanalisationer åt båda hållen är</a:t>
            </a:r>
            <a:r>
              <a:rPr lang="sv-SE" sz="1200" kern="1200" baseline="0" dirty="0">
                <a:solidFill>
                  <a:schemeClr val="tx1"/>
                </a:solidFill>
                <a:effectLst/>
                <a:latin typeface="+mn-lt"/>
                <a:ea typeface="+mn-ea"/>
                <a:cs typeface="+mn-cs"/>
              </a:rPr>
              <a:t> det</a:t>
            </a:r>
            <a:r>
              <a:rPr lang="sv-SE" sz="1200" kern="1200" dirty="0">
                <a:solidFill>
                  <a:schemeClr val="tx1"/>
                </a:solidFill>
                <a:effectLst/>
                <a:latin typeface="+mn-lt"/>
                <a:ea typeface="+mn-ea"/>
                <a:cs typeface="+mn-cs"/>
              </a:rPr>
              <a:t> två geometrilinjer med skärningspunkter och noder</a:t>
            </a:r>
            <a:r>
              <a:rPr lang="sv-SE" sz="1200" kern="1200" baseline="0" dirty="0">
                <a:solidFill>
                  <a:schemeClr val="tx1"/>
                </a:solidFill>
                <a:effectLst/>
                <a:latin typeface="+mn-lt"/>
                <a:ea typeface="+mn-ea"/>
                <a:cs typeface="+mn-cs"/>
              </a:rPr>
              <a:t> på två ställen</a:t>
            </a:r>
            <a:r>
              <a:rPr lang="sv-SE" sz="1200" kern="120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Men det ska vara en ensam nod, därför att den övre vänstra</a:t>
            </a:r>
            <a:r>
              <a:rPr lang="sv-SE" sz="1200" b="0" kern="1200" baseline="0" dirty="0">
                <a:solidFill>
                  <a:schemeClr val="tx1"/>
                </a:solidFill>
                <a:effectLst/>
                <a:latin typeface="+mn-lt"/>
                <a:ea typeface="+mn-ea"/>
                <a:cs typeface="+mn-cs"/>
              </a:rPr>
              <a:t> vägen inte har någon</a:t>
            </a:r>
            <a:r>
              <a:rPr lang="sv-SE" sz="1200" b="0" kern="1200" dirty="0">
                <a:solidFill>
                  <a:schemeClr val="tx1"/>
                </a:solidFill>
                <a:effectLst/>
                <a:latin typeface="+mn-lt"/>
                <a:ea typeface="+mn-ea"/>
                <a:cs typeface="+mn-cs"/>
              </a:rPr>
              <a:t> kanalisation, dvs. den redovisas med en enkel, ensam geometrilinje mitt i körbanan.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414A19F0-7084-4A2A-B3F9-0570000BC0DA}" type="slidenum">
              <a:rPr lang="sv-SE" smtClean="0"/>
              <a:t>40</a:t>
            </a:fld>
            <a:endParaRPr lang="sv-SE"/>
          </a:p>
        </p:txBody>
      </p:sp>
    </p:spTree>
    <p:extLst>
      <p:ext uri="{BB962C8B-B14F-4D97-AF65-F5344CB8AC3E}">
        <p14:creationId xmlns:p14="http://schemas.microsoft.com/office/powerpoint/2010/main" val="3349392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Förskjutna fyrvägskorsningar</a:t>
            </a:r>
            <a:r>
              <a:rPr lang="sv-SE" sz="1200" kern="1200" baseline="0" dirty="0">
                <a:solidFill>
                  <a:schemeClr val="tx1"/>
                </a:solidFill>
                <a:effectLst/>
                <a:latin typeface="+mn-lt"/>
                <a:ea typeface="+mn-ea"/>
                <a:cs typeface="+mn-cs"/>
              </a:rPr>
              <a:t> redovisas på två olika sätt: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Är avståndet mellan de två noderna längre än 5 meter ska det redovisas på det vänstra sättet.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Är avståndet kortare än 5 meter ska det dras ihop till en gemensam nod</a:t>
            </a:r>
            <a:r>
              <a:rPr lang="sv-SE" sz="1200" kern="1200" baseline="0" dirty="0">
                <a:solidFill>
                  <a:schemeClr val="tx1"/>
                </a:solidFill>
                <a:effectLst/>
                <a:latin typeface="+mn-lt"/>
                <a:ea typeface="+mn-ea"/>
                <a:cs typeface="+mn-cs"/>
              </a:rPr>
              <a:t>, r</a:t>
            </a:r>
            <a:r>
              <a:rPr lang="sv-SE" sz="1200" kern="1200" dirty="0">
                <a:solidFill>
                  <a:schemeClr val="tx1"/>
                </a:solidFill>
                <a:effectLst/>
                <a:latin typeface="+mn-lt"/>
                <a:ea typeface="+mn-ea"/>
                <a:cs typeface="+mn-cs"/>
              </a:rPr>
              <a:t>eferenslinjen bryts av och</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skärningspunkten placeras där emellan. </a:t>
            </a:r>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43</a:t>
            </a:fld>
            <a:endParaRPr lang="sv-SE"/>
          </a:p>
        </p:txBody>
      </p:sp>
    </p:spTree>
    <p:extLst>
      <p:ext uri="{BB962C8B-B14F-4D97-AF65-F5344CB8AC3E}">
        <p14:creationId xmlns:p14="http://schemas.microsoft.com/office/powerpoint/2010/main" val="3484802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44</a:t>
            </a:fld>
            <a:endParaRPr lang="sv-SE"/>
          </a:p>
        </p:txBody>
      </p:sp>
    </p:spTree>
    <p:extLst>
      <p:ext uri="{BB962C8B-B14F-4D97-AF65-F5344CB8AC3E}">
        <p14:creationId xmlns:p14="http://schemas.microsoft.com/office/powerpoint/2010/main" val="725513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kern="1200" dirty="0">
                <a:solidFill>
                  <a:schemeClr val="tx1"/>
                </a:solidFill>
                <a:effectLst/>
                <a:latin typeface="+mn-lt"/>
                <a:ea typeface="+mn-ea"/>
                <a:cs typeface="+mn-cs"/>
              </a:rPr>
              <a:t>Bilden visar ett exempel där noderna har placerats där det finns topologiska anslutningar.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kern="1200" dirty="0">
                <a:solidFill>
                  <a:schemeClr val="tx1"/>
                </a:solidFill>
                <a:effectLst/>
                <a:latin typeface="+mn-lt"/>
                <a:ea typeface="+mn-ea"/>
                <a:cs typeface="+mn-cs"/>
              </a:rPr>
              <a:t>Det</a:t>
            </a:r>
            <a:r>
              <a:rPr lang="sv-SE" sz="1200" b="0" kern="1200" baseline="0" dirty="0">
                <a:solidFill>
                  <a:schemeClr val="tx1"/>
                </a:solidFill>
                <a:effectLst/>
                <a:latin typeface="+mn-lt"/>
                <a:ea typeface="+mn-ea"/>
                <a:cs typeface="+mn-cs"/>
              </a:rPr>
              <a:t> finns</a:t>
            </a:r>
            <a:r>
              <a:rPr lang="sv-SE" sz="1200" b="0" kern="1200" dirty="0">
                <a:solidFill>
                  <a:schemeClr val="tx1"/>
                </a:solidFill>
                <a:effectLst/>
                <a:latin typeface="+mn-lt"/>
                <a:ea typeface="+mn-ea"/>
                <a:cs typeface="+mn-cs"/>
              </a:rPr>
              <a:t> fyra noder,</a:t>
            </a:r>
            <a:r>
              <a:rPr lang="sv-SE" sz="1200" b="0" kern="1200" baseline="0" dirty="0">
                <a:solidFill>
                  <a:schemeClr val="tx1"/>
                </a:solidFill>
                <a:effectLst/>
                <a:latin typeface="+mn-lt"/>
                <a:ea typeface="+mn-ea"/>
                <a:cs typeface="+mn-cs"/>
              </a:rPr>
              <a:t> men </a:t>
            </a:r>
            <a:r>
              <a:rPr lang="sv-SE" sz="1200" b="0" kern="1200" dirty="0">
                <a:solidFill>
                  <a:schemeClr val="tx1"/>
                </a:solidFill>
                <a:effectLst/>
                <a:latin typeface="+mn-lt"/>
                <a:ea typeface="+mn-ea"/>
                <a:cs typeface="+mn-cs"/>
              </a:rPr>
              <a:t>inga noder för vägen i mitten.</a:t>
            </a:r>
            <a:r>
              <a:rPr lang="sv-SE" sz="1200" b="0" kern="1200" baseline="0" dirty="0">
                <a:solidFill>
                  <a:schemeClr val="tx1"/>
                </a:solidFill>
                <a:effectLst/>
                <a:latin typeface="+mn-lt"/>
                <a:ea typeface="+mn-ea"/>
                <a:cs typeface="+mn-cs"/>
              </a:rPr>
              <a:t> Detta eftersom det inte finns någon </a:t>
            </a:r>
            <a:r>
              <a:rPr lang="sv-SE" sz="1200" b="0" kern="1200" dirty="0">
                <a:solidFill>
                  <a:schemeClr val="tx1"/>
                </a:solidFill>
                <a:effectLst/>
                <a:latin typeface="+mn-lt"/>
                <a:ea typeface="+mn-ea"/>
                <a:cs typeface="+mn-cs"/>
              </a:rPr>
              <a:t>topologisk anslutning mellan de vägarna. De korsar varandra, men de korsar varandra planskilt. Därför ska det inte vara några noder där.</a:t>
            </a:r>
          </a:p>
          <a:p>
            <a:endParaRPr lang="sv-SE" b="0"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45</a:t>
            </a:fld>
            <a:endParaRPr lang="sv-SE"/>
          </a:p>
        </p:txBody>
      </p:sp>
    </p:spTree>
    <p:extLst>
      <p:ext uri="{BB962C8B-B14F-4D97-AF65-F5344CB8AC3E}">
        <p14:creationId xmlns:p14="http://schemas.microsoft.com/office/powerpoint/2010/main" val="2970658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sv-SE" sz="1000" b="0" i="0" u="none" strike="noStrike" kern="1200" cap="none" spc="0" normalizeH="0" baseline="0" noProof="0" dirty="0">
                <a:ln>
                  <a:noFill/>
                </a:ln>
                <a:solidFill>
                  <a:schemeClr val="tx1"/>
                </a:solidFill>
                <a:effectLst/>
                <a:uLnTx/>
                <a:uFillTx/>
                <a:latin typeface="+mn-lt"/>
                <a:ea typeface="ＭＳ Ｐゴシック" pitchFamily="31" charset="-128"/>
                <a:cs typeface="Bell Gothic Light"/>
              </a:rPr>
              <a:t>För refuger som skiljer trafiken i motsatt körriktning</a:t>
            </a:r>
            <a:r>
              <a:rPr lang="sv-SE" sz="1000" kern="1200" dirty="0">
                <a:solidFill>
                  <a:schemeClr val="tx1"/>
                </a:solidFill>
                <a:latin typeface="+mn-lt"/>
                <a:ea typeface="ＭＳ Ｐゴシック" pitchFamily="31" charset="-128"/>
                <a:cs typeface="Bell Gothic Light"/>
              </a:rPr>
              <a:t>, s.k. mittrefuger ska en sida på kanaliseringen vara minst 25 m lång och kortaste sidan minst 10 m lång</a:t>
            </a:r>
            <a:endParaRPr kumimoji="0" lang="sv-SE" sz="1000" b="0" i="0" u="none" strike="noStrike" kern="1200" cap="none" spc="0" normalizeH="0" baseline="0" noProof="0" dirty="0">
              <a:ln>
                <a:noFill/>
              </a:ln>
              <a:solidFill>
                <a:schemeClr val="tx1"/>
              </a:solidFill>
              <a:effectLst/>
              <a:uLnTx/>
              <a:uFillTx/>
              <a:latin typeface="+mn-lt"/>
              <a:ea typeface="ＭＳ Ｐゴシック" pitchFamily="31" charset="-128"/>
              <a:cs typeface="Bell Gothic Light"/>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En refug som är längre</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än 25 meter, men smalare än 10 meter, påverkar inte generaliseringen. Undantaget</a:t>
            </a:r>
            <a:r>
              <a:rPr lang="sv-SE" sz="1200" kern="1200" baseline="0" dirty="0">
                <a:solidFill>
                  <a:schemeClr val="tx1"/>
                </a:solidFill>
                <a:effectLst/>
                <a:latin typeface="+mn-lt"/>
                <a:ea typeface="+mn-ea"/>
                <a:cs typeface="+mn-cs"/>
              </a:rPr>
              <a:t> ä</a:t>
            </a:r>
            <a:r>
              <a:rPr lang="sv-SE" sz="1200" kern="1200" dirty="0">
                <a:solidFill>
                  <a:schemeClr val="tx1"/>
                </a:solidFill>
                <a:effectLst/>
                <a:latin typeface="+mn-lt"/>
                <a:ea typeface="+mn-ea"/>
                <a:cs typeface="+mn-cs"/>
              </a:rPr>
              <a:t>r om den är längre än 200 meter, den ska då representeras med två separata referenslinjer.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Målade spärrområden kan också ge upphov till uppdelning av länkar om det krävs för att kunna koppla data till en specifik trafikrörelse eller för att beskriva vägnätets funktionalitet på platsen. </a:t>
            </a:r>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49</a:t>
            </a:fld>
            <a:endParaRPr lang="sv-SE"/>
          </a:p>
        </p:txBody>
      </p:sp>
    </p:spTree>
    <p:extLst>
      <p:ext uri="{BB962C8B-B14F-4D97-AF65-F5344CB8AC3E}">
        <p14:creationId xmlns:p14="http://schemas.microsoft.com/office/powerpoint/2010/main" val="2379972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Refuger som skiljer trafiken med samma körriktning, s.k. riktningsgivande refuger, ska ge upphov till separata länkar.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För att möjliggöra koppling av trafikregler eller anläggningsdata till rätt referenslinje bör även målade spärrområden som skiljer trafiken med samma körriktning ge upphov till separata länkar.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50</a:t>
            </a:fld>
            <a:endParaRPr lang="sv-SE"/>
          </a:p>
        </p:txBody>
      </p:sp>
    </p:spTree>
    <p:extLst>
      <p:ext uri="{BB962C8B-B14F-4D97-AF65-F5344CB8AC3E}">
        <p14:creationId xmlns:p14="http://schemas.microsoft.com/office/powerpoint/2010/main" val="1651659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Bilden visar en cirkulationsplats med dels långa och breda refuger och dels en refug som är ganska lång men under minimilängden (25 m) och smalare än minimibredden (10 m). Den korta refugen generaliseras med enbart en referenslinje.</a:t>
            </a:r>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51</a:t>
            </a:fld>
            <a:endParaRPr lang="sv-SE"/>
          </a:p>
        </p:txBody>
      </p:sp>
    </p:spTree>
    <p:extLst>
      <p:ext uri="{BB962C8B-B14F-4D97-AF65-F5344CB8AC3E}">
        <p14:creationId xmlns:p14="http://schemas.microsoft.com/office/powerpoint/2010/main" val="1977795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Här</a:t>
            </a:r>
            <a:r>
              <a:rPr lang="sv-SE" sz="1200" kern="1200" baseline="0" dirty="0">
                <a:solidFill>
                  <a:schemeClr val="tx1"/>
                </a:solidFill>
                <a:effectLst/>
                <a:latin typeface="+mn-lt"/>
                <a:ea typeface="+mn-ea"/>
                <a:cs typeface="+mn-cs"/>
              </a:rPr>
              <a:t> är ett exempel på </a:t>
            </a:r>
            <a:r>
              <a:rPr lang="sv-SE" sz="1200" kern="1200" dirty="0">
                <a:solidFill>
                  <a:schemeClr val="tx1"/>
                </a:solidFill>
                <a:effectLst/>
                <a:latin typeface="+mn-lt"/>
                <a:ea typeface="+mn-ea"/>
                <a:cs typeface="+mn-cs"/>
              </a:rPr>
              <a:t>en komplicerad vägmiljö</a:t>
            </a:r>
            <a:r>
              <a:rPr lang="sv-SE" sz="1200" kern="1200" baseline="0" dirty="0">
                <a:solidFill>
                  <a:schemeClr val="tx1"/>
                </a:solidFill>
                <a:effectLst/>
                <a:latin typeface="+mn-lt"/>
                <a:ea typeface="+mn-ea"/>
                <a:cs typeface="+mn-cs"/>
              </a:rPr>
              <a:t> där placeringen av noderna är viktiga. </a:t>
            </a:r>
            <a:r>
              <a:rPr lang="sv-SE" sz="1200" kern="1200" dirty="0">
                <a:solidFill>
                  <a:schemeClr val="tx1"/>
                </a:solidFill>
                <a:effectLst/>
                <a:latin typeface="+mn-lt"/>
                <a:ea typeface="+mn-ea"/>
                <a:cs typeface="+mn-cs"/>
              </a:rPr>
              <a:t>Vid bildens nedersta nod, i högra hörnet, kan man t.ex. fortsätta in</a:t>
            </a:r>
            <a:r>
              <a:rPr lang="sv-SE" sz="1200" kern="1200" baseline="0" dirty="0">
                <a:solidFill>
                  <a:schemeClr val="tx1"/>
                </a:solidFill>
                <a:effectLst/>
                <a:latin typeface="+mn-lt"/>
                <a:ea typeface="+mn-ea"/>
                <a:cs typeface="+mn-cs"/>
              </a:rPr>
              <a:t> i cirkulationen</a:t>
            </a:r>
            <a:r>
              <a:rPr lang="sv-SE" sz="1200" kern="1200" dirty="0">
                <a:solidFill>
                  <a:schemeClr val="tx1"/>
                </a:solidFill>
                <a:effectLst/>
                <a:latin typeface="+mn-lt"/>
                <a:ea typeface="+mn-ea"/>
                <a:cs typeface="+mn-cs"/>
              </a:rPr>
              <a:t> från det vänstra körfältet eller åka rakt fram från högra körfältet och därmed inte påverkas av bilarna som kör i cirkulationen. </a:t>
            </a:r>
          </a:p>
          <a:p>
            <a:r>
              <a:rPr lang="sv-SE" sz="1200" kern="1200" dirty="0">
                <a:solidFill>
                  <a:schemeClr val="tx1"/>
                </a:solidFill>
                <a:effectLst/>
                <a:latin typeface="+mn-lt"/>
                <a:ea typeface="+mn-ea"/>
                <a:cs typeface="+mn-cs"/>
              </a:rPr>
              <a:t>Vid</a:t>
            </a:r>
            <a:r>
              <a:rPr lang="sv-SE" sz="1200" kern="1200" baseline="0" dirty="0">
                <a:solidFill>
                  <a:schemeClr val="tx1"/>
                </a:solidFill>
                <a:effectLst/>
                <a:latin typeface="+mn-lt"/>
                <a:ea typeface="+mn-ea"/>
                <a:cs typeface="+mn-cs"/>
              </a:rPr>
              <a:t> den övre högra noden i cirkulationen</a:t>
            </a:r>
            <a:r>
              <a:rPr lang="sv-SE" sz="1200" kern="1200" dirty="0">
                <a:solidFill>
                  <a:schemeClr val="tx1"/>
                </a:solidFill>
                <a:effectLst/>
                <a:latin typeface="+mn-lt"/>
                <a:ea typeface="+mn-ea"/>
                <a:cs typeface="+mn-cs"/>
              </a:rPr>
              <a:t> finns ett val att antingen åka rakt fram norrut eller åka in i cirkulationen. </a:t>
            </a:r>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52</a:t>
            </a:fld>
            <a:endParaRPr lang="sv-SE"/>
          </a:p>
        </p:txBody>
      </p:sp>
    </p:spTree>
    <p:extLst>
      <p:ext uri="{BB962C8B-B14F-4D97-AF65-F5344CB8AC3E}">
        <p14:creationId xmlns:p14="http://schemas.microsoft.com/office/powerpoint/2010/main" val="3555880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 att bibehålla kontinuiteten så kan även ett målat spärrfält ge upphov till skilda körbanor.</a:t>
            </a:r>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53</a:t>
            </a:fld>
            <a:endParaRPr lang="sv-SE"/>
          </a:p>
        </p:txBody>
      </p:sp>
    </p:spTree>
    <p:extLst>
      <p:ext uri="{BB962C8B-B14F-4D97-AF65-F5344CB8AC3E}">
        <p14:creationId xmlns:p14="http://schemas.microsoft.com/office/powerpoint/2010/main" val="683349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i="0"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4</a:t>
            </a:fld>
            <a:endParaRPr lang="sv-SE"/>
          </a:p>
        </p:txBody>
      </p:sp>
    </p:spTree>
    <p:extLst>
      <p:ext uri="{BB962C8B-B14F-4D97-AF65-F5344CB8AC3E}">
        <p14:creationId xmlns:p14="http://schemas.microsoft.com/office/powerpoint/2010/main" val="765266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14A19F0-7084-4A2A-B3F9-0570000BC0DA}" type="slidenum">
              <a:rPr lang="sv-SE" smtClean="0"/>
              <a:t>55</a:t>
            </a:fld>
            <a:endParaRPr lang="sv-SE"/>
          </a:p>
        </p:txBody>
      </p:sp>
    </p:spTree>
    <p:extLst>
      <p:ext uri="{BB962C8B-B14F-4D97-AF65-F5344CB8AC3E}">
        <p14:creationId xmlns:p14="http://schemas.microsoft.com/office/powerpoint/2010/main" val="1698354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Här är ett</a:t>
            </a:r>
            <a:r>
              <a:rPr lang="sv-SE" sz="1200" kern="1200" baseline="0" dirty="0">
                <a:solidFill>
                  <a:schemeClr val="tx1"/>
                </a:solidFill>
                <a:effectLst/>
                <a:latin typeface="+mn-lt"/>
                <a:ea typeface="+mn-ea"/>
                <a:cs typeface="+mn-cs"/>
              </a:rPr>
              <a:t> exempel på ett komplicerat vägnät</a:t>
            </a:r>
            <a:r>
              <a:rPr lang="sv-SE" sz="1200" kern="1200" dirty="0">
                <a:solidFill>
                  <a:schemeClr val="tx1"/>
                </a:solidFill>
                <a:effectLst/>
                <a:latin typeface="+mn-lt"/>
                <a:ea typeface="+mn-ea"/>
                <a:cs typeface="+mn-cs"/>
              </a:rPr>
              <a:t> som kan vara svårt</a:t>
            </a:r>
            <a:r>
              <a:rPr lang="sv-SE" sz="1200" kern="1200" baseline="0" dirty="0">
                <a:solidFill>
                  <a:schemeClr val="tx1"/>
                </a:solidFill>
                <a:effectLst/>
                <a:latin typeface="+mn-lt"/>
                <a:ea typeface="+mn-ea"/>
                <a:cs typeface="+mn-cs"/>
              </a:rPr>
              <a:t> att avbilda</a:t>
            </a:r>
            <a:r>
              <a:rPr lang="sv-SE" sz="1200" kern="1200" dirty="0">
                <a:solidFill>
                  <a:schemeClr val="tx1"/>
                </a:solidFill>
                <a:effectLst/>
                <a:latin typeface="+mn-lt"/>
                <a:ea typeface="+mn-ea"/>
                <a:cs typeface="+mn-cs"/>
              </a:rPr>
              <a:t> på en karta. Det är topologin som är det viktiga</a:t>
            </a:r>
            <a:r>
              <a:rPr lang="sv-SE" sz="1200" kern="1200" baseline="0" dirty="0">
                <a:solidFill>
                  <a:schemeClr val="tx1"/>
                </a:solidFill>
                <a:effectLst/>
                <a:latin typeface="+mn-lt"/>
                <a:ea typeface="+mn-ea"/>
                <a:cs typeface="+mn-cs"/>
              </a:rPr>
              <a:t> och </a:t>
            </a:r>
            <a:r>
              <a:rPr lang="sv-SE" sz="1200" kern="1200" dirty="0">
                <a:solidFill>
                  <a:schemeClr val="tx1"/>
                </a:solidFill>
                <a:effectLst/>
                <a:latin typeface="+mn-lt"/>
                <a:ea typeface="+mn-ea"/>
                <a:cs typeface="+mn-cs"/>
              </a:rPr>
              <a:t>styrande</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och arbetsgången blir</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att identifiera de stora refugerna och mittbarriärerna </a:t>
            </a:r>
            <a:r>
              <a:rPr lang="sv-SE" sz="1200" kern="1200" baseline="0" dirty="0">
                <a:solidFill>
                  <a:schemeClr val="tx1"/>
                </a:solidFill>
                <a:effectLst/>
                <a:latin typeface="+mn-lt"/>
                <a:ea typeface="+mn-ea"/>
                <a:cs typeface="+mn-cs"/>
              </a:rPr>
              <a:t>samt</a:t>
            </a:r>
            <a:r>
              <a:rPr lang="sv-SE" sz="1200" kern="1200" dirty="0">
                <a:solidFill>
                  <a:schemeClr val="tx1"/>
                </a:solidFill>
                <a:effectLst/>
                <a:latin typeface="+mn-lt"/>
                <a:ea typeface="+mn-ea"/>
                <a:cs typeface="+mn-cs"/>
              </a:rPr>
              <a:t> besluta</a:t>
            </a:r>
            <a:r>
              <a:rPr lang="sv-SE" sz="1200" kern="1200" baseline="0" dirty="0">
                <a:solidFill>
                  <a:schemeClr val="tx1"/>
                </a:solidFill>
                <a:effectLst/>
                <a:latin typeface="+mn-lt"/>
                <a:ea typeface="+mn-ea"/>
                <a:cs typeface="+mn-cs"/>
              </a:rPr>
              <a:t> om</a:t>
            </a:r>
            <a:r>
              <a:rPr lang="sv-SE" sz="1200" kern="1200" dirty="0">
                <a:solidFill>
                  <a:schemeClr val="tx1"/>
                </a:solidFill>
                <a:effectLst/>
                <a:latin typeface="+mn-lt"/>
                <a:ea typeface="+mn-ea"/>
                <a:cs typeface="+mn-cs"/>
              </a:rPr>
              <a:t> referenslinjernas och</a:t>
            </a:r>
            <a:r>
              <a:rPr lang="sv-SE" sz="1200" kern="1200" baseline="0" dirty="0">
                <a:solidFill>
                  <a:schemeClr val="tx1"/>
                </a:solidFill>
                <a:effectLst/>
                <a:latin typeface="+mn-lt"/>
                <a:ea typeface="+mn-ea"/>
                <a:cs typeface="+mn-cs"/>
              </a:rPr>
              <a:t> nodernas </a:t>
            </a:r>
            <a:r>
              <a:rPr lang="sv-SE" sz="1200" kern="1200" dirty="0">
                <a:solidFill>
                  <a:schemeClr val="tx1"/>
                </a:solidFill>
                <a:effectLst/>
                <a:latin typeface="+mn-lt"/>
                <a:ea typeface="+mn-ea"/>
                <a:cs typeface="+mn-cs"/>
              </a:rPr>
              <a:t>placering. De</a:t>
            </a:r>
            <a:r>
              <a:rPr lang="sv-SE" sz="1200" kern="1200" baseline="0" dirty="0">
                <a:solidFill>
                  <a:schemeClr val="tx1"/>
                </a:solidFill>
                <a:effectLst/>
                <a:latin typeface="+mn-lt"/>
                <a:ea typeface="+mn-ea"/>
                <a:cs typeface="+mn-cs"/>
              </a:rPr>
              <a:t> områden där flera vägar ansluter</a:t>
            </a:r>
            <a:r>
              <a:rPr lang="sv-SE" sz="1200" kern="1200" dirty="0">
                <a:solidFill>
                  <a:schemeClr val="tx1"/>
                </a:solidFill>
                <a:effectLst/>
                <a:latin typeface="+mn-lt"/>
                <a:ea typeface="+mn-ea"/>
                <a:cs typeface="+mn-cs"/>
              </a:rPr>
              <a:t> måste identifieras.</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här var den sista bilden i kapitlet om generaliseringsregler. Nästa kapitel behandlar topologiregler.</a:t>
            </a:r>
          </a:p>
          <a:p>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56</a:t>
            </a:fld>
            <a:endParaRPr lang="sv-SE"/>
          </a:p>
        </p:txBody>
      </p:sp>
    </p:spTree>
    <p:extLst>
      <p:ext uri="{BB962C8B-B14F-4D97-AF65-F5344CB8AC3E}">
        <p14:creationId xmlns:p14="http://schemas.microsoft.com/office/powerpoint/2010/main" val="2351228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p:txBody>
      </p:sp>
      <p:sp>
        <p:nvSpPr>
          <p:cNvPr id="4" name="Platshållare för bildnummer 3"/>
          <p:cNvSpPr>
            <a:spLocks noGrp="1"/>
          </p:cNvSpPr>
          <p:nvPr>
            <p:ph type="sldNum" sz="quarter" idx="5"/>
          </p:nvPr>
        </p:nvSpPr>
        <p:spPr/>
        <p:txBody>
          <a:bodyPr/>
          <a:lstStyle/>
          <a:p>
            <a:fld id="{414A19F0-7084-4A2A-B3F9-0570000BC0DA}" type="slidenum">
              <a:rPr lang="sv-SE" smtClean="0"/>
              <a:t>57</a:t>
            </a:fld>
            <a:endParaRPr lang="sv-SE"/>
          </a:p>
        </p:txBody>
      </p:sp>
    </p:spTree>
    <p:extLst>
      <p:ext uri="{BB962C8B-B14F-4D97-AF65-F5344CB8AC3E}">
        <p14:creationId xmlns:p14="http://schemas.microsoft.com/office/powerpoint/2010/main" val="567002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highlight>
                <a:srgbClr val="FFFF00"/>
              </a:highlight>
            </a:endParaRPr>
          </a:p>
        </p:txBody>
      </p:sp>
      <p:sp>
        <p:nvSpPr>
          <p:cNvPr id="4" name="Platshållare för bildnummer 3"/>
          <p:cNvSpPr>
            <a:spLocks noGrp="1"/>
          </p:cNvSpPr>
          <p:nvPr>
            <p:ph type="sldNum" sz="quarter" idx="5"/>
          </p:nvPr>
        </p:nvSpPr>
        <p:spPr/>
        <p:txBody>
          <a:bodyPr/>
          <a:lstStyle/>
          <a:p>
            <a:fld id="{414A19F0-7084-4A2A-B3F9-0570000BC0DA}" type="slidenum">
              <a:rPr lang="sv-SE" smtClean="0"/>
              <a:t>58</a:t>
            </a:fld>
            <a:endParaRPr lang="sv-SE"/>
          </a:p>
        </p:txBody>
      </p:sp>
    </p:spTree>
    <p:extLst>
      <p:ext uri="{BB962C8B-B14F-4D97-AF65-F5344CB8AC3E}">
        <p14:creationId xmlns:p14="http://schemas.microsoft.com/office/powerpoint/2010/main" val="889624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59</a:t>
            </a:fld>
            <a:endParaRPr lang="sv-SE"/>
          </a:p>
        </p:txBody>
      </p:sp>
    </p:spTree>
    <p:extLst>
      <p:ext uri="{BB962C8B-B14F-4D97-AF65-F5344CB8AC3E}">
        <p14:creationId xmlns:p14="http://schemas.microsoft.com/office/powerpoint/2010/main" val="215802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90000"/>
              </a:lnSpc>
              <a:buFont typeface="Arial" charset="0"/>
              <a:buNone/>
            </a:pPr>
            <a:endParaRPr lang="sv-SE" i="1" dirty="0">
              <a:ea typeface="ＭＳ Ｐゴシック"/>
            </a:endParaRPr>
          </a:p>
        </p:txBody>
      </p:sp>
      <p:sp>
        <p:nvSpPr>
          <p:cNvPr id="4" name="Platshållare för bildnummer 3"/>
          <p:cNvSpPr>
            <a:spLocks noGrp="1"/>
          </p:cNvSpPr>
          <p:nvPr>
            <p:ph type="sldNum" sz="quarter" idx="10"/>
          </p:nvPr>
        </p:nvSpPr>
        <p:spPr/>
        <p:txBody>
          <a:bodyPr/>
          <a:lstStyle/>
          <a:p>
            <a:fld id="{414A19F0-7084-4A2A-B3F9-0570000BC0DA}" type="slidenum">
              <a:rPr lang="sv-SE" smtClean="0"/>
              <a:t>60</a:t>
            </a:fld>
            <a:endParaRPr lang="sv-SE"/>
          </a:p>
        </p:txBody>
      </p:sp>
    </p:spTree>
    <p:extLst>
      <p:ext uri="{BB962C8B-B14F-4D97-AF65-F5344CB8AC3E}">
        <p14:creationId xmlns:p14="http://schemas.microsoft.com/office/powerpoint/2010/main" val="734769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61</a:t>
            </a:fld>
            <a:endParaRPr lang="sv-SE"/>
          </a:p>
        </p:txBody>
      </p:sp>
    </p:spTree>
    <p:extLst>
      <p:ext uri="{BB962C8B-B14F-4D97-AF65-F5344CB8AC3E}">
        <p14:creationId xmlns:p14="http://schemas.microsoft.com/office/powerpoint/2010/main" val="2008814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Vägnätet får inte redigeras hur som helst. Det finns</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avtal mellan t.ex. olika kommuner och Trafikverket</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som reglerar vilket vägnät och vilka företeelsetyper som respektive dataleverantör har rätt att ajourhålla.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kern="1200" dirty="0">
                <a:solidFill>
                  <a:schemeClr val="tx1"/>
                </a:solidFill>
                <a:effectLst/>
                <a:latin typeface="+mn-lt"/>
                <a:ea typeface="+mn-ea"/>
                <a:cs typeface="+mn-cs"/>
              </a:rPr>
              <a:t>Det</a:t>
            </a:r>
            <a:r>
              <a:rPr lang="sv-SE" sz="1200" b="0" kern="1200" baseline="0" dirty="0">
                <a:solidFill>
                  <a:schemeClr val="tx1"/>
                </a:solidFill>
                <a:effectLst/>
                <a:latin typeface="+mn-lt"/>
                <a:ea typeface="+mn-ea"/>
                <a:cs typeface="+mn-cs"/>
              </a:rPr>
              <a:t> finns tillfällen då Trafikverket kan gå in och göra rättningar eller ajourhålla annat nät än det statliga, t.ex. när Trafikverket har byggt en ny cirkulationsplats som påverkar de anslutande kommunala vägarna.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kern="1200" baseline="0" dirty="0">
                <a:solidFill>
                  <a:schemeClr val="tx1"/>
                </a:solidFill>
                <a:effectLst/>
                <a:latin typeface="+mn-lt"/>
                <a:ea typeface="+mn-ea"/>
                <a:cs typeface="+mn-cs"/>
              </a:rPr>
              <a:t>Då en väghållare påverkar en annan väghållares vägnät eller företeelser ska alltid samråd ske innan ändringen utförs.</a:t>
            </a:r>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62</a:t>
            </a:fld>
            <a:endParaRPr lang="sv-SE"/>
          </a:p>
        </p:txBody>
      </p:sp>
    </p:spTree>
    <p:extLst>
      <p:ext uri="{BB962C8B-B14F-4D97-AF65-F5344CB8AC3E}">
        <p14:creationId xmlns:p14="http://schemas.microsoft.com/office/powerpoint/2010/main" val="1733585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Ett element </a:t>
            </a:r>
            <a:r>
              <a:rPr lang="sv-SE" sz="1200" b="0" i="1" kern="1200" dirty="0">
                <a:solidFill>
                  <a:schemeClr val="tx1"/>
                </a:solidFill>
                <a:effectLst/>
                <a:latin typeface="+mn-lt"/>
                <a:ea typeface="+mn-ea"/>
                <a:cs typeface="+mn-cs"/>
              </a:rPr>
              <a:t>skapas</a:t>
            </a:r>
            <a:r>
              <a:rPr lang="sv-SE" sz="1200" kern="1200" dirty="0">
                <a:solidFill>
                  <a:schemeClr val="tx1"/>
                </a:solidFill>
                <a:effectLst/>
                <a:latin typeface="+mn-lt"/>
                <a:ea typeface="+mn-ea"/>
                <a:cs typeface="+mn-cs"/>
              </a:rPr>
              <a:t> första gången det läggs in i databasen.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b="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kern="1200" dirty="0">
                <a:solidFill>
                  <a:schemeClr val="tx1"/>
                </a:solidFill>
                <a:effectLst/>
                <a:latin typeface="+mn-lt"/>
                <a:ea typeface="+mn-ea"/>
                <a:cs typeface="+mn-cs"/>
              </a:rPr>
              <a:t>Exempel: En ny väg har byggts</a:t>
            </a:r>
            <a:r>
              <a:rPr lang="sv-SE" sz="1200" b="0" kern="1200" baseline="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mellan två orter och den togs i bruk vid ett visst datum</a:t>
            </a:r>
            <a:r>
              <a:rPr lang="sv-SE" sz="1200" b="0" kern="1200" baseline="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i det här fallet 2013-03-04). Referenslänken</a:t>
            </a:r>
            <a:r>
              <a:rPr lang="sv-SE" sz="1200" b="0" kern="1200" baseline="0" dirty="0">
                <a:solidFill>
                  <a:schemeClr val="tx1"/>
                </a:solidFill>
                <a:effectLst/>
                <a:latin typeface="+mn-lt"/>
                <a:ea typeface="+mn-ea"/>
                <a:cs typeface="+mn-cs"/>
              </a:rPr>
              <a:t> läggs in </a:t>
            </a:r>
            <a:r>
              <a:rPr lang="sv-SE" sz="1200" b="0" kern="1200" dirty="0">
                <a:solidFill>
                  <a:schemeClr val="tx1"/>
                </a:solidFill>
                <a:effectLst/>
                <a:latin typeface="+mn-lt"/>
                <a:ea typeface="+mn-ea"/>
                <a:cs typeface="+mn-cs"/>
              </a:rPr>
              <a:t>i databasen och den får ett fr.o.m.-datum som är 2013-03-04 då den börjar gälla.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kern="1200" dirty="0">
                <a:solidFill>
                  <a:schemeClr val="tx1"/>
                </a:solidFill>
                <a:effectLst/>
                <a:latin typeface="+mn-lt"/>
                <a:ea typeface="+mn-ea"/>
                <a:cs typeface="+mn-cs"/>
              </a:rPr>
              <a:t>Det är viktigt att</a:t>
            </a:r>
            <a:r>
              <a:rPr lang="sv-SE" sz="1200" b="0" kern="1200" baseline="0" dirty="0">
                <a:solidFill>
                  <a:schemeClr val="tx1"/>
                </a:solidFill>
                <a:effectLst/>
                <a:latin typeface="+mn-lt"/>
                <a:ea typeface="+mn-ea"/>
                <a:cs typeface="+mn-cs"/>
              </a:rPr>
              <a:t> nya vägar finns i databasen när de är öppnade för trafik alternativt när en ombyggnation är slutförd. Detta bl.a. för att kunna vägnätsanknyta trafikföreskrifter till den nya vägen och för att blåljusmyndigheter ska ha tillgång till korrekt väginformation. </a:t>
            </a:r>
            <a:endParaRPr lang="sv-SE" b="1"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64</a:t>
            </a:fld>
            <a:endParaRPr lang="sv-SE"/>
          </a:p>
        </p:txBody>
      </p:sp>
    </p:spTree>
    <p:extLst>
      <p:ext uri="{BB962C8B-B14F-4D97-AF65-F5344CB8AC3E}">
        <p14:creationId xmlns:p14="http://schemas.microsoft.com/office/powerpoint/2010/main" val="2494848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Att en post i databasen </a:t>
            </a:r>
            <a:r>
              <a:rPr lang="sv-SE" sz="1200" i="1" kern="1200" dirty="0">
                <a:solidFill>
                  <a:schemeClr val="tx1"/>
                </a:solidFill>
                <a:effectLst/>
                <a:latin typeface="+mn-lt"/>
                <a:ea typeface="+mn-ea"/>
                <a:cs typeface="+mn-cs"/>
              </a:rPr>
              <a:t>rättas </a:t>
            </a:r>
            <a:r>
              <a:rPr lang="sv-SE" sz="1200" kern="1200" dirty="0">
                <a:solidFill>
                  <a:schemeClr val="tx1"/>
                </a:solidFill>
                <a:effectLst/>
                <a:latin typeface="+mn-lt"/>
                <a:ea typeface="+mn-ea"/>
                <a:cs typeface="+mn-cs"/>
              </a:rPr>
              <a:t>innebär</a:t>
            </a:r>
            <a:r>
              <a:rPr lang="sv-SE" sz="1200" kern="1200" baseline="0" dirty="0">
                <a:solidFill>
                  <a:schemeClr val="tx1"/>
                </a:solidFill>
                <a:effectLst/>
                <a:latin typeface="+mn-lt"/>
                <a:ea typeface="+mn-ea"/>
                <a:cs typeface="+mn-cs"/>
              </a:rPr>
              <a:t> att något som aldrig varit korrekt justeras</a:t>
            </a:r>
            <a:r>
              <a:rPr lang="sv-SE" sz="1200" kern="1200" dirty="0">
                <a:solidFill>
                  <a:schemeClr val="tx1"/>
                </a:solidFill>
                <a:effectLst/>
                <a:latin typeface="+mn-lt"/>
                <a:ea typeface="+mn-ea"/>
                <a:cs typeface="+mn-cs"/>
              </a:rPr>
              <a:t>. Det</a:t>
            </a:r>
            <a:r>
              <a:rPr lang="sv-SE" sz="1200" kern="1200" baseline="0" dirty="0">
                <a:solidFill>
                  <a:schemeClr val="tx1"/>
                </a:solidFill>
                <a:effectLst/>
                <a:latin typeface="+mn-lt"/>
                <a:ea typeface="+mn-ea"/>
                <a:cs typeface="+mn-cs"/>
              </a:rPr>
              <a:t> handlar alltså</a:t>
            </a:r>
            <a:r>
              <a:rPr lang="sv-SE" sz="1200" kern="1200" dirty="0">
                <a:solidFill>
                  <a:schemeClr val="tx1"/>
                </a:solidFill>
                <a:effectLst/>
                <a:latin typeface="+mn-lt"/>
                <a:ea typeface="+mn-ea"/>
                <a:cs typeface="+mn-cs"/>
              </a:rPr>
              <a:t> inte om ett attribut som har förändrats.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kern="1200" dirty="0">
                <a:solidFill>
                  <a:schemeClr val="tx1"/>
                </a:solidFill>
                <a:effectLst/>
                <a:latin typeface="+mn-lt"/>
                <a:ea typeface="+mn-ea"/>
                <a:cs typeface="+mn-cs"/>
              </a:rPr>
              <a:t>Ytterligare ett exempel: En väg har</a:t>
            </a:r>
            <a:r>
              <a:rPr lang="sv-SE" sz="1200" b="0" kern="1200" baseline="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lagrats</a:t>
            </a:r>
            <a:r>
              <a:rPr lang="sv-SE" sz="1200" b="0" kern="1200" baseline="0" dirty="0">
                <a:solidFill>
                  <a:schemeClr val="tx1"/>
                </a:solidFill>
                <a:effectLst/>
                <a:latin typeface="+mn-lt"/>
                <a:ea typeface="+mn-ea"/>
                <a:cs typeface="+mn-cs"/>
              </a:rPr>
              <a:t> i databasen som en grusväg fram till ett visst datum då den blev</a:t>
            </a:r>
            <a:r>
              <a:rPr lang="sv-SE" sz="1200" b="0" kern="1200" dirty="0">
                <a:solidFill>
                  <a:schemeClr val="tx1"/>
                </a:solidFill>
                <a:effectLst/>
                <a:latin typeface="+mn-lt"/>
                <a:ea typeface="+mn-ea"/>
                <a:cs typeface="+mn-cs"/>
              </a:rPr>
              <a:t> belagd. I själva verket byggdes vägen</a:t>
            </a:r>
            <a:r>
              <a:rPr lang="sv-SE" sz="1200" b="0" kern="1200" baseline="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som belagd redan från början och det var alltså fellagrat</a:t>
            </a:r>
            <a:r>
              <a:rPr lang="sv-SE" sz="1200" b="0" kern="1200" baseline="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från början</a:t>
            </a:r>
            <a:r>
              <a:rPr lang="sv-SE" sz="1200" kern="1200" dirty="0">
                <a:solidFill>
                  <a:schemeClr val="tx1"/>
                </a:solidFill>
                <a:effectLst/>
                <a:latin typeface="+mn-lt"/>
                <a:ea typeface="+mn-ea"/>
                <a:cs typeface="+mn-cs"/>
              </a:rPr>
              <a:t>. Då krävs en rättning. Observera att när ett objekt rättas sparas</a:t>
            </a:r>
            <a:r>
              <a:rPr lang="sv-SE" sz="1200" kern="1200" baseline="0" dirty="0">
                <a:solidFill>
                  <a:schemeClr val="tx1"/>
                </a:solidFill>
                <a:effectLst/>
                <a:latin typeface="+mn-lt"/>
                <a:ea typeface="+mn-ea"/>
                <a:cs typeface="+mn-cs"/>
              </a:rPr>
              <a:t> ingen historik</a:t>
            </a:r>
            <a:r>
              <a:rPr lang="sv-SE" sz="1200" kern="1200" dirty="0">
                <a:solidFill>
                  <a:schemeClr val="tx1"/>
                </a:solidFill>
                <a:effectLst/>
                <a:latin typeface="+mn-lt"/>
                <a:ea typeface="+mn-ea"/>
                <a:cs typeface="+mn-cs"/>
              </a:rPr>
              <a:t>, oavsett om det är geometri eller attribut till en företeelse.</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u="none"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u="none" kern="1200" dirty="0">
                <a:solidFill>
                  <a:schemeClr val="tx1"/>
                </a:solidFill>
                <a:effectLst/>
                <a:latin typeface="+mn-lt"/>
                <a:ea typeface="+mn-ea"/>
                <a:cs typeface="+mn-cs"/>
              </a:rPr>
              <a:t>Om en brytpunkt flyttas är den flyttad permanent. Även om tidigare betraktelsedatum ställs tillbaka kommer man aldrig se brytpunkten. Historiken är helt borta. </a:t>
            </a:r>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65</a:t>
            </a:fld>
            <a:endParaRPr lang="sv-SE"/>
          </a:p>
        </p:txBody>
      </p:sp>
    </p:spTree>
    <p:extLst>
      <p:ext uri="{BB962C8B-B14F-4D97-AF65-F5344CB8AC3E}">
        <p14:creationId xmlns:p14="http://schemas.microsoft.com/office/powerpoint/2010/main" val="3683533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5</a:t>
            </a:fld>
            <a:endParaRPr lang="sv-SE"/>
          </a:p>
        </p:txBody>
      </p:sp>
    </p:spTree>
    <p:extLst>
      <p:ext uri="{BB962C8B-B14F-4D97-AF65-F5344CB8AC3E}">
        <p14:creationId xmlns:p14="http://schemas.microsoft.com/office/powerpoint/2010/main" val="19935284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Ta bort </a:t>
            </a:r>
            <a:r>
              <a:rPr lang="sv-SE" dirty="0"/>
              <a:t>används för att radera poster som aldrig skulle ha funnits egentligen, dvs.</a:t>
            </a:r>
            <a:r>
              <a:rPr lang="sv-SE" baseline="0" dirty="0"/>
              <a:t> de var felaktiga redan när de lades in i databasen.</a:t>
            </a:r>
            <a:r>
              <a:rPr lang="sv-SE" dirty="0"/>
              <a:t> Om något behöver tas bort är det viktigt att tänka på att det kan finnas kopplingar mot externa databaser. </a:t>
            </a:r>
            <a:r>
              <a:rPr lang="sv-SE" i="1" dirty="0"/>
              <a:t>Ta bort </a:t>
            </a:r>
            <a:r>
              <a:rPr lang="sv-SE" dirty="0"/>
              <a:t>lämnar inga spår i historiken. </a:t>
            </a:r>
          </a:p>
          <a:p>
            <a:endParaRPr lang="sv-SE" dirty="0"/>
          </a:p>
          <a:p>
            <a:r>
              <a:rPr lang="sv-SE" i="1" dirty="0"/>
              <a:t>Avsluta</a:t>
            </a:r>
            <a:r>
              <a:rPr lang="sv-SE" dirty="0"/>
              <a:t> används alltså när det skett en förändring på vägnätet i verkligheten.</a:t>
            </a:r>
          </a:p>
        </p:txBody>
      </p:sp>
      <p:sp>
        <p:nvSpPr>
          <p:cNvPr id="4" name="Platshållare för bildnummer 3"/>
          <p:cNvSpPr>
            <a:spLocks noGrp="1"/>
          </p:cNvSpPr>
          <p:nvPr>
            <p:ph type="sldNum" sz="quarter" idx="10"/>
          </p:nvPr>
        </p:nvSpPr>
        <p:spPr/>
        <p:txBody>
          <a:bodyPr/>
          <a:lstStyle/>
          <a:p>
            <a:fld id="{414A19F0-7084-4A2A-B3F9-0570000BC0DA}" type="slidenum">
              <a:rPr lang="sv-SE" smtClean="0"/>
              <a:t>69</a:t>
            </a:fld>
            <a:endParaRPr lang="sv-SE"/>
          </a:p>
        </p:txBody>
      </p:sp>
    </p:spTree>
    <p:extLst>
      <p:ext uri="{BB962C8B-B14F-4D97-AF65-F5344CB8AC3E}">
        <p14:creationId xmlns:p14="http://schemas.microsoft.com/office/powerpoint/2010/main" val="4106618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När brytpunktens läge justeras</a:t>
            </a:r>
            <a:r>
              <a:rPr lang="sv-SE" sz="1200" kern="1200" baseline="0" dirty="0">
                <a:solidFill>
                  <a:schemeClr val="tx1"/>
                </a:solidFill>
                <a:effectLst/>
                <a:latin typeface="+mn-lt"/>
                <a:ea typeface="+mn-ea"/>
                <a:cs typeface="+mn-cs"/>
              </a:rPr>
              <a:t> påverkas referenslänkens längd. </a:t>
            </a:r>
            <a:r>
              <a:rPr lang="sv-SE" sz="1200" kern="1200" dirty="0">
                <a:solidFill>
                  <a:schemeClr val="tx1"/>
                </a:solidFill>
                <a:effectLst/>
                <a:latin typeface="+mn-lt"/>
                <a:ea typeface="+mn-ea"/>
                <a:cs typeface="+mn-cs"/>
              </a:rPr>
              <a:t>Ändras längden mycket kommer även företeelser att påverkas. Är geometrirättning nödvändig får även företeelselägena justeras. Mer om detta senare</a:t>
            </a:r>
            <a:r>
              <a:rPr lang="sv-SE" sz="1200" kern="1200" baseline="0" dirty="0">
                <a:solidFill>
                  <a:schemeClr val="tx1"/>
                </a:solidFill>
                <a:effectLst/>
                <a:latin typeface="+mn-lt"/>
                <a:ea typeface="+mn-ea"/>
                <a:cs typeface="+mn-cs"/>
              </a:rPr>
              <a:t> under rubriken ”Företeelser”. </a:t>
            </a:r>
            <a:endParaRPr lang="sv-SE" sz="1200" kern="1200" dirty="0">
              <a:solidFill>
                <a:schemeClr val="tx1"/>
              </a:solidFill>
              <a:effectLst/>
              <a:latin typeface="+mn-lt"/>
              <a:ea typeface="+mn-ea"/>
              <a:cs typeface="+mn-cs"/>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70</a:t>
            </a:fld>
            <a:endParaRPr lang="sv-SE"/>
          </a:p>
        </p:txBody>
      </p:sp>
    </p:spTree>
    <p:extLst>
      <p:ext uri="{BB962C8B-B14F-4D97-AF65-F5344CB8AC3E}">
        <p14:creationId xmlns:p14="http://schemas.microsoft.com/office/powerpoint/2010/main" val="16332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Det är viktigt att veta skillnaden mellan </a:t>
            </a:r>
            <a:r>
              <a:rPr lang="sv-SE" sz="1200" i="1" kern="1200" dirty="0">
                <a:solidFill>
                  <a:schemeClr val="tx1"/>
                </a:solidFill>
                <a:effectLst/>
                <a:latin typeface="+mn-lt"/>
                <a:ea typeface="+mn-ea"/>
                <a:cs typeface="+mn-cs"/>
              </a:rPr>
              <a:t>rätta</a:t>
            </a:r>
            <a:r>
              <a:rPr lang="sv-SE" sz="1200" kern="1200" dirty="0">
                <a:solidFill>
                  <a:schemeClr val="tx1"/>
                </a:solidFill>
                <a:effectLst/>
                <a:latin typeface="+mn-lt"/>
                <a:ea typeface="+mn-ea"/>
                <a:cs typeface="+mn-cs"/>
              </a:rPr>
              <a:t> och </a:t>
            </a:r>
            <a:r>
              <a:rPr lang="sv-SE" sz="1200" i="1" kern="1200" dirty="0">
                <a:solidFill>
                  <a:schemeClr val="tx1"/>
                </a:solidFill>
                <a:effectLst/>
                <a:latin typeface="+mn-lt"/>
                <a:ea typeface="+mn-ea"/>
                <a:cs typeface="+mn-cs"/>
              </a:rPr>
              <a:t>förändra</a:t>
            </a:r>
            <a:r>
              <a:rPr lang="sv-SE" sz="1200" kern="1200" dirty="0">
                <a:solidFill>
                  <a:schemeClr val="tx1"/>
                </a:solidFill>
                <a:effectLst/>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Exempel: En cirkulationsplats byggs i en fyrvägskorsning. Då ska vägnätet förändras – inte rättas!</a:t>
            </a:r>
            <a:r>
              <a:rPr lang="sv-SE" sz="1200" kern="1200" baseline="0" dirty="0">
                <a:solidFill>
                  <a:schemeClr val="tx1"/>
                </a:solidFill>
                <a:effectLst/>
                <a:latin typeface="+mn-lt"/>
                <a:ea typeface="+mn-ea"/>
                <a:cs typeface="+mn-cs"/>
              </a:rPr>
              <a:t> En rättning i ett sådant fall kan skapa problem, i</a:t>
            </a:r>
            <a:r>
              <a:rPr lang="sv-SE" sz="1200" kern="1200" dirty="0">
                <a:solidFill>
                  <a:schemeClr val="tx1"/>
                </a:solidFill>
                <a:effectLst/>
                <a:latin typeface="+mn-lt"/>
                <a:ea typeface="+mn-ea"/>
                <a:cs typeface="+mn-cs"/>
              </a:rPr>
              <a:t> alla fall om det historiska vägnätet används. Mer</a:t>
            </a:r>
            <a:r>
              <a:rPr lang="sv-SE" sz="1200" kern="1200" baseline="0" dirty="0">
                <a:solidFill>
                  <a:schemeClr val="tx1"/>
                </a:solidFill>
                <a:effectLst/>
                <a:latin typeface="+mn-lt"/>
                <a:ea typeface="+mn-ea"/>
                <a:cs typeface="+mn-cs"/>
              </a:rPr>
              <a:t> om detta i senare exempel</a:t>
            </a:r>
            <a:endParaRPr lang="sv-SE" sz="1200" kern="1200" dirty="0">
              <a:solidFill>
                <a:schemeClr val="tx1"/>
              </a:solidFill>
              <a:effectLst/>
              <a:latin typeface="+mn-lt"/>
              <a:ea typeface="+mn-ea"/>
              <a:cs typeface="+mn-cs"/>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71</a:t>
            </a:fld>
            <a:endParaRPr lang="sv-SE"/>
          </a:p>
        </p:txBody>
      </p:sp>
    </p:spTree>
    <p:extLst>
      <p:ext uri="{BB962C8B-B14F-4D97-AF65-F5344CB8AC3E}">
        <p14:creationId xmlns:p14="http://schemas.microsoft.com/office/powerpoint/2010/main" val="21424501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Det kan finnas felaktigheter i databasen. Exempelvis kan läget på en referenslänk vara fel och då ska det rättas. Rättning görs om någonting aldrig har varit på det sättet i</a:t>
            </a:r>
            <a:r>
              <a:rPr lang="sv-SE" sz="1200" kern="1200" baseline="0" dirty="0">
                <a:solidFill>
                  <a:schemeClr val="tx1"/>
                </a:solidFill>
                <a:effectLst/>
                <a:latin typeface="+mn-lt"/>
                <a:ea typeface="+mn-ea"/>
                <a:cs typeface="+mn-cs"/>
              </a:rPr>
              <a:t> verkligheten</a:t>
            </a:r>
            <a:r>
              <a:rPr lang="sv-SE" sz="1200" kern="1200" dirty="0">
                <a:solidFill>
                  <a:schemeClr val="tx1"/>
                </a:solidFill>
                <a:effectLst/>
                <a:latin typeface="+mn-lt"/>
                <a:ea typeface="+mn-ea"/>
                <a:cs typeface="+mn-cs"/>
              </a:rPr>
              <a:t> som det beskrivs i databasen. Om en rättning görs sparas ingen historik, det innebär att även om ett datum före rättningen</a:t>
            </a:r>
            <a:r>
              <a:rPr lang="sv-SE" sz="1200" kern="1200" baseline="0" dirty="0">
                <a:solidFill>
                  <a:schemeClr val="tx1"/>
                </a:solidFill>
                <a:effectLst/>
                <a:latin typeface="+mn-lt"/>
                <a:ea typeface="+mn-ea"/>
                <a:cs typeface="+mn-cs"/>
              </a:rPr>
              <a:t> betraktas </a:t>
            </a:r>
            <a:r>
              <a:rPr lang="sv-SE" sz="1200" kern="1200" dirty="0">
                <a:solidFill>
                  <a:schemeClr val="tx1"/>
                </a:solidFill>
                <a:effectLst/>
                <a:latin typeface="+mn-lt"/>
                <a:ea typeface="+mn-ea"/>
                <a:cs typeface="+mn-cs"/>
              </a:rPr>
              <a:t>kommer enbart det nya läget synas. </a:t>
            </a:r>
          </a:p>
          <a:p>
            <a:endParaRPr lang="sv-SE" dirty="0"/>
          </a:p>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72</a:t>
            </a:fld>
            <a:endParaRPr lang="sv-SE"/>
          </a:p>
        </p:txBody>
      </p:sp>
    </p:spTree>
    <p:extLst>
      <p:ext uri="{BB962C8B-B14F-4D97-AF65-F5344CB8AC3E}">
        <p14:creationId xmlns:p14="http://schemas.microsoft.com/office/powerpoint/2010/main" val="2072301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73</a:t>
            </a:fld>
            <a:endParaRPr lang="sv-SE"/>
          </a:p>
        </p:txBody>
      </p:sp>
    </p:spTree>
    <p:extLst>
      <p:ext uri="{BB962C8B-B14F-4D97-AF65-F5344CB8AC3E}">
        <p14:creationId xmlns:p14="http://schemas.microsoft.com/office/powerpoint/2010/main" val="15093360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Figuren illustrerar att man bör undvika att dra i noder för att uppdatera befintligt vägnät.</a:t>
            </a:r>
          </a:p>
        </p:txBody>
      </p:sp>
      <p:sp>
        <p:nvSpPr>
          <p:cNvPr id="4" name="Platshållare för bildnummer 3"/>
          <p:cNvSpPr>
            <a:spLocks noGrp="1"/>
          </p:cNvSpPr>
          <p:nvPr>
            <p:ph type="sldNum" sz="quarter" idx="10"/>
          </p:nvPr>
        </p:nvSpPr>
        <p:spPr/>
        <p:txBody>
          <a:bodyPr/>
          <a:lstStyle/>
          <a:p>
            <a:fld id="{414A19F0-7084-4A2A-B3F9-0570000BC0DA}" type="slidenum">
              <a:rPr lang="sv-SE" smtClean="0"/>
              <a:t>74</a:t>
            </a:fld>
            <a:endParaRPr lang="sv-SE"/>
          </a:p>
        </p:txBody>
      </p:sp>
    </p:spTree>
    <p:extLst>
      <p:ext uri="{BB962C8B-B14F-4D97-AF65-F5344CB8AC3E}">
        <p14:creationId xmlns:p14="http://schemas.microsoft.com/office/powerpoint/2010/main" val="17993649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75</a:t>
            </a:fld>
            <a:endParaRPr lang="sv-SE"/>
          </a:p>
        </p:txBody>
      </p:sp>
    </p:spTree>
    <p:extLst>
      <p:ext uri="{BB962C8B-B14F-4D97-AF65-F5344CB8AC3E}">
        <p14:creationId xmlns:p14="http://schemas.microsoft.com/office/powerpoint/2010/main" val="1144753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76</a:t>
            </a:fld>
            <a:endParaRPr lang="sv-SE"/>
          </a:p>
        </p:txBody>
      </p:sp>
    </p:spTree>
    <p:extLst>
      <p:ext uri="{BB962C8B-B14F-4D97-AF65-F5344CB8AC3E}">
        <p14:creationId xmlns:p14="http://schemas.microsoft.com/office/powerpoint/2010/main" val="3551172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77</a:t>
            </a:fld>
            <a:endParaRPr lang="sv-SE"/>
          </a:p>
        </p:txBody>
      </p:sp>
    </p:spTree>
    <p:extLst>
      <p:ext uri="{BB962C8B-B14F-4D97-AF65-F5344CB8AC3E}">
        <p14:creationId xmlns:p14="http://schemas.microsoft.com/office/powerpoint/2010/main" val="42770016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78</a:t>
            </a:fld>
            <a:endParaRPr lang="sv-SE"/>
          </a:p>
        </p:txBody>
      </p:sp>
    </p:spTree>
    <p:extLst>
      <p:ext uri="{BB962C8B-B14F-4D97-AF65-F5344CB8AC3E}">
        <p14:creationId xmlns:p14="http://schemas.microsoft.com/office/powerpoint/2010/main" val="427324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200"/>
              </a:spcBef>
              <a:spcAft>
                <a:spcPts val="200"/>
              </a:spcAft>
            </a:pPr>
            <a:r>
              <a:rPr lang="sv-SE" sz="1800" dirty="0">
                <a:solidFill>
                  <a:srgbClr val="000000"/>
                </a:solidFill>
                <a:effectLst/>
                <a:latin typeface="Segoe UI" panose="020B0502040204020203" pitchFamily="34" charset="0"/>
              </a:rPr>
              <a:t> *Minimikrav för en bilväg är att den har anlagd vägbana som </a:t>
            </a:r>
            <a:endParaRPr lang="sv-SE" sz="1800" dirty="0">
              <a:effectLst/>
              <a:latin typeface="Calibri" panose="020F0502020204030204" pitchFamily="34" charset="0"/>
            </a:endParaRPr>
          </a:p>
          <a:p>
            <a:pPr>
              <a:lnSpc>
                <a:spcPct val="107000"/>
              </a:lnSpc>
              <a:spcBef>
                <a:spcPts val="200"/>
              </a:spcBef>
              <a:spcAft>
                <a:spcPts val="200"/>
              </a:spcAft>
            </a:pPr>
            <a:r>
              <a:rPr lang="sv-SE" sz="1800" dirty="0">
                <a:solidFill>
                  <a:srgbClr val="000000"/>
                </a:solidFill>
                <a:effectLst/>
                <a:latin typeface="Segoe UI" panose="020B0502040204020203" pitchFamily="34" charset="0"/>
              </a:rPr>
              <a:t>är avsedd för biltrafik. På bäriga marker med god dräneringsförmåga </a:t>
            </a:r>
            <a:endParaRPr lang="sv-SE" sz="1800" dirty="0">
              <a:effectLst/>
              <a:latin typeface="Calibri" panose="020F0502020204030204" pitchFamily="34" charset="0"/>
            </a:endParaRPr>
          </a:p>
          <a:p>
            <a:pPr>
              <a:lnSpc>
                <a:spcPct val="107000"/>
              </a:lnSpc>
              <a:spcBef>
                <a:spcPts val="200"/>
              </a:spcBef>
              <a:spcAft>
                <a:spcPts val="200"/>
              </a:spcAft>
            </a:pPr>
            <a:r>
              <a:rPr lang="sv-SE" sz="1800" dirty="0">
                <a:solidFill>
                  <a:srgbClr val="000000"/>
                </a:solidFill>
                <a:effectLst/>
                <a:latin typeface="Segoe UI" panose="020B0502040204020203" pitchFamily="34" charset="0"/>
              </a:rPr>
              <a:t>kan egentlig vägkropp saknas. Bilvägen är framkomlig för lastbil, </a:t>
            </a:r>
            <a:endParaRPr lang="sv-SE" sz="1800" dirty="0">
              <a:effectLst/>
              <a:latin typeface="Calibri" panose="020F0502020204030204" pitchFamily="34" charset="0"/>
            </a:endParaRPr>
          </a:p>
          <a:p>
            <a:pPr>
              <a:lnSpc>
                <a:spcPct val="107000"/>
              </a:lnSpc>
              <a:spcBef>
                <a:spcPts val="200"/>
              </a:spcBef>
              <a:spcAft>
                <a:spcPts val="200"/>
              </a:spcAft>
            </a:pPr>
            <a:r>
              <a:rPr lang="sv-SE" sz="1800" dirty="0">
                <a:solidFill>
                  <a:srgbClr val="000000"/>
                </a:solidFill>
                <a:effectLst/>
                <a:latin typeface="Segoe UI" panose="020B0502040204020203" pitchFamily="34" charset="0"/>
              </a:rPr>
              <a:t>åtminstone när vägen är tjälad. Personbilstrafik är normalt möjlig men </a:t>
            </a:r>
            <a:endParaRPr lang="sv-SE" sz="1800" dirty="0">
              <a:effectLst/>
              <a:latin typeface="Calibri" panose="020F0502020204030204" pitchFamily="34" charset="0"/>
            </a:endParaRPr>
          </a:p>
          <a:p>
            <a:pPr>
              <a:lnSpc>
                <a:spcPct val="107000"/>
              </a:lnSpc>
              <a:spcBef>
                <a:spcPts val="200"/>
              </a:spcBef>
              <a:spcAft>
                <a:spcPts val="200"/>
              </a:spcAft>
            </a:pPr>
            <a:r>
              <a:rPr lang="sv-SE" sz="1800" dirty="0">
                <a:solidFill>
                  <a:srgbClr val="000000"/>
                </a:solidFill>
                <a:effectLst/>
                <a:latin typeface="Segoe UI" panose="020B0502040204020203" pitchFamily="34" charset="0"/>
              </a:rPr>
              <a:t>på de sämsta bilvägarna kan begränsad framkomlighet förekomma vid </a:t>
            </a:r>
            <a:endParaRPr lang="sv-SE" sz="1800" dirty="0">
              <a:effectLst/>
              <a:latin typeface="Calibri" panose="020F0502020204030204" pitchFamily="34" charset="0"/>
            </a:endParaRPr>
          </a:p>
          <a:p>
            <a:pPr>
              <a:lnSpc>
                <a:spcPct val="107000"/>
              </a:lnSpc>
              <a:spcBef>
                <a:spcPts val="200"/>
              </a:spcBef>
              <a:spcAft>
                <a:spcPts val="200"/>
              </a:spcAft>
            </a:pPr>
            <a:r>
              <a:rPr lang="sv-SE" sz="1800" dirty="0">
                <a:solidFill>
                  <a:srgbClr val="000000"/>
                </a:solidFill>
                <a:effectLst/>
                <a:latin typeface="Segoe UI" panose="020B0502040204020203" pitchFamily="34" charset="0"/>
              </a:rPr>
              <a:t>tjällossning och under ihållande regnperioder. Väg med namn eller </a:t>
            </a:r>
            <a:endParaRPr lang="sv-SE" sz="1800" dirty="0">
              <a:effectLst/>
              <a:latin typeface="Calibri" panose="020F0502020204030204" pitchFamily="34" charset="0"/>
            </a:endParaRPr>
          </a:p>
          <a:p>
            <a:pPr>
              <a:lnSpc>
                <a:spcPct val="107000"/>
              </a:lnSpc>
              <a:spcBef>
                <a:spcPts val="200"/>
              </a:spcBef>
              <a:spcAft>
                <a:spcPts val="200"/>
              </a:spcAft>
            </a:pPr>
            <a:r>
              <a:rPr lang="sv-SE" sz="1800" dirty="0">
                <a:solidFill>
                  <a:srgbClr val="000000"/>
                </a:solidFill>
                <a:effectLst/>
                <a:latin typeface="Segoe UI" panose="020B0502040204020203" pitchFamily="34" charset="0"/>
              </a:rPr>
              <a:t>adressplats ska redovisas som bilväg även om den inte uppfyller dessa </a:t>
            </a:r>
            <a:endParaRPr lang="sv-SE" sz="1800" dirty="0">
              <a:effectLst/>
              <a:latin typeface="Calibri" panose="020F0502020204030204" pitchFamily="34" charset="0"/>
            </a:endParaRPr>
          </a:p>
          <a:p>
            <a:pPr>
              <a:lnSpc>
                <a:spcPct val="107000"/>
              </a:lnSpc>
              <a:spcBef>
                <a:spcPts val="200"/>
              </a:spcBef>
              <a:spcAft>
                <a:spcPts val="200"/>
              </a:spcAft>
            </a:pPr>
            <a:r>
              <a:rPr lang="sv-SE" sz="1800" dirty="0">
                <a:solidFill>
                  <a:srgbClr val="000000"/>
                </a:solidFill>
                <a:effectLst/>
                <a:latin typeface="Segoe UI" panose="020B0502040204020203" pitchFamily="34" charset="0"/>
              </a:rPr>
              <a:t>minimikrav. </a:t>
            </a:r>
            <a:endParaRPr lang="sv-SE" sz="1800" dirty="0">
              <a:effectLst/>
              <a:latin typeface="Calibri" panose="020F0502020204030204" pitchFamily="34" charset="0"/>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E70D1-CE96-4DC2-85BE-F93092C95A78}" type="slidenum">
              <a:rPr kumimoji="0" lang="sv-S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877783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79</a:t>
            </a:fld>
            <a:endParaRPr lang="sv-SE"/>
          </a:p>
        </p:txBody>
      </p:sp>
    </p:spTree>
    <p:extLst>
      <p:ext uri="{BB962C8B-B14F-4D97-AF65-F5344CB8AC3E}">
        <p14:creationId xmlns:p14="http://schemas.microsoft.com/office/powerpoint/2010/main" val="34940860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81</a:t>
            </a:fld>
            <a:endParaRPr lang="sv-SE"/>
          </a:p>
        </p:txBody>
      </p:sp>
    </p:spTree>
    <p:extLst>
      <p:ext uri="{BB962C8B-B14F-4D97-AF65-F5344CB8AC3E}">
        <p14:creationId xmlns:p14="http://schemas.microsoft.com/office/powerpoint/2010/main" val="19402839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82</a:t>
            </a:fld>
            <a:endParaRPr lang="sv-SE"/>
          </a:p>
        </p:txBody>
      </p:sp>
    </p:spTree>
    <p:extLst>
      <p:ext uri="{BB962C8B-B14F-4D97-AF65-F5344CB8AC3E}">
        <p14:creationId xmlns:p14="http://schemas.microsoft.com/office/powerpoint/2010/main" val="16042494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83</a:t>
            </a:fld>
            <a:endParaRPr lang="sv-SE"/>
          </a:p>
        </p:txBody>
      </p:sp>
    </p:spTree>
    <p:extLst>
      <p:ext uri="{BB962C8B-B14F-4D97-AF65-F5344CB8AC3E}">
        <p14:creationId xmlns:p14="http://schemas.microsoft.com/office/powerpoint/2010/main" val="2392734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84</a:t>
            </a:fld>
            <a:endParaRPr lang="sv-SE"/>
          </a:p>
        </p:txBody>
      </p:sp>
    </p:spTree>
    <p:extLst>
      <p:ext uri="{BB962C8B-B14F-4D97-AF65-F5344CB8AC3E}">
        <p14:creationId xmlns:p14="http://schemas.microsoft.com/office/powerpoint/2010/main" val="24609156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85</a:t>
            </a:fld>
            <a:endParaRPr lang="sv-SE"/>
          </a:p>
        </p:txBody>
      </p:sp>
    </p:spTree>
    <p:extLst>
      <p:ext uri="{BB962C8B-B14F-4D97-AF65-F5344CB8AC3E}">
        <p14:creationId xmlns:p14="http://schemas.microsoft.com/office/powerpoint/2010/main" val="339742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7</a:t>
            </a:fld>
            <a:endParaRPr lang="sv-SE"/>
          </a:p>
        </p:txBody>
      </p:sp>
    </p:spTree>
    <p:extLst>
      <p:ext uri="{BB962C8B-B14F-4D97-AF65-F5344CB8AC3E}">
        <p14:creationId xmlns:p14="http://schemas.microsoft.com/office/powerpoint/2010/main" val="2115149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i="0" dirty="0">
              <a:solidFill>
                <a:srgbClr val="0070C0"/>
              </a:solidFill>
              <a:highlight>
                <a:srgbClr val="00FFFF"/>
              </a:highlight>
            </a:endParaRPr>
          </a:p>
        </p:txBody>
      </p:sp>
      <p:sp>
        <p:nvSpPr>
          <p:cNvPr id="4" name="Platshållare för bildnummer 3"/>
          <p:cNvSpPr>
            <a:spLocks noGrp="1"/>
          </p:cNvSpPr>
          <p:nvPr>
            <p:ph type="sldNum" sz="quarter" idx="10"/>
          </p:nvPr>
        </p:nvSpPr>
        <p:spPr/>
        <p:txBody>
          <a:bodyPr/>
          <a:lstStyle/>
          <a:p>
            <a:fld id="{414A19F0-7084-4A2A-B3F9-0570000BC0DA}" type="slidenum">
              <a:rPr lang="sv-SE" smtClean="0"/>
              <a:t>8</a:t>
            </a:fld>
            <a:endParaRPr lang="sv-SE"/>
          </a:p>
        </p:txBody>
      </p:sp>
    </p:spTree>
    <p:extLst>
      <p:ext uri="{BB962C8B-B14F-4D97-AF65-F5344CB8AC3E}">
        <p14:creationId xmlns:p14="http://schemas.microsoft.com/office/powerpoint/2010/main" val="1098509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14A19F0-7084-4A2A-B3F9-0570000BC0DA}" type="slidenum">
              <a:rPr lang="sv-SE" smtClean="0"/>
              <a:t>9</a:t>
            </a:fld>
            <a:endParaRPr lang="sv-SE"/>
          </a:p>
        </p:txBody>
      </p:sp>
    </p:spTree>
    <p:extLst>
      <p:ext uri="{BB962C8B-B14F-4D97-AF65-F5344CB8AC3E}">
        <p14:creationId xmlns:p14="http://schemas.microsoft.com/office/powerpoint/2010/main" val="93989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AD3F766B-A331-4D87-A3CF-16D1B9FD6004}" type="datetimeFigureOut">
              <a:rPr lang="sv-SE" smtClean="0"/>
              <a:t>2026-03-26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2BF36F1-0E7B-4D77-9BE7-D0781792D480}" type="slidenum">
              <a:rPr lang="sv-SE" smtClean="0"/>
              <a:t>‹#›</a:t>
            </a:fld>
            <a:endParaRPr lang="sv-SE"/>
          </a:p>
        </p:txBody>
      </p:sp>
    </p:spTree>
    <p:extLst>
      <p:ext uri="{BB962C8B-B14F-4D97-AF65-F5344CB8AC3E}">
        <p14:creationId xmlns:p14="http://schemas.microsoft.com/office/powerpoint/2010/main" val="224734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D3F766B-A331-4D87-A3CF-16D1B9FD6004}" type="datetimeFigureOut">
              <a:rPr lang="sv-SE" smtClean="0"/>
              <a:t>2026-03-26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2BF36F1-0E7B-4D77-9BE7-D0781792D480}" type="slidenum">
              <a:rPr lang="sv-SE" smtClean="0"/>
              <a:t>‹#›</a:t>
            </a:fld>
            <a:endParaRPr lang="sv-SE"/>
          </a:p>
        </p:txBody>
      </p:sp>
    </p:spTree>
    <p:extLst>
      <p:ext uri="{BB962C8B-B14F-4D97-AF65-F5344CB8AC3E}">
        <p14:creationId xmlns:p14="http://schemas.microsoft.com/office/powerpoint/2010/main" val="137550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D3F766B-A331-4D87-A3CF-16D1B9FD6004}" type="datetimeFigureOut">
              <a:rPr lang="sv-SE" smtClean="0"/>
              <a:t>2026-03-26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2BF36F1-0E7B-4D77-9BE7-D0781792D480}" type="slidenum">
              <a:rPr lang="sv-SE" smtClean="0"/>
              <a:t>‹#›</a:t>
            </a:fld>
            <a:endParaRPr lang="sv-SE"/>
          </a:p>
        </p:txBody>
      </p:sp>
    </p:spTree>
    <p:extLst>
      <p:ext uri="{BB962C8B-B14F-4D97-AF65-F5344CB8AC3E}">
        <p14:creationId xmlns:p14="http://schemas.microsoft.com/office/powerpoint/2010/main" val="1122858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Rubrik och text">
    <p:spTree>
      <p:nvGrpSpPr>
        <p:cNvPr id="1" name=""/>
        <p:cNvGrpSpPr/>
        <p:nvPr/>
      </p:nvGrpSpPr>
      <p:grpSpPr>
        <a:xfrm>
          <a:off x="0" y="0"/>
          <a:ext cx="0" cy="0"/>
          <a:chOff x="0" y="0"/>
          <a:chExt cx="0" cy="0"/>
        </a:xfrm>
      </p:grpSpPr>
      <p:sp>
        <p:nvSpPr>
          <p:cNvPr id="12" name="Underrubrik 2"/>
          <p:cNvSpPr>
            <a:spLocks noGrp="1"/>
          </p:cNvSpPr>
          <p:nvPr>
            <p:ph type="subTitle" idx="1"/>
          </p:nvPr>
        </p:nvSpPr>
        <p:spPr>
          <a:xfrm>
            <a:off x="859125" y="1989138"/>
            <a:ext cx="9796053" cy="2296160"/>
          </a:xfrm>
          <a:prstGeom prst="rect">
            <a:avLst/>
          </a:prstGeom>
        </p:spPr>
        <p:txBody>
          <a:bodyPr>
            <a:normAutofit/>
          </a:bodyPr>
          <a:lstStyle>
            <a:lvl1pPr marL="0" indent="0" algn="l">
              <a:buNone/>
              <a:defRPr sz="2400">
                <a:solidFill>
                  <a:schemeClr val="tx1"/>
                </a:solidFill>
                <a:latin typeface="Bell Gothic Light"/>
                <a:cs typeface="Bell Gothic Light"/>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3" indent="0" algn="ctr">
              <a:buNone/>
              <a:defRPr>
                <a:solidFill>
                  <a:schemeClr val="tx1">
                    <a:tint val="75000"/>
                  </a:schemeClr>
                </a:solidFill>
              </a:defRPr>
            </a:lvl5pPr>
            <a:lvl6pPr marL="2285691" indent="0" algn="ctr">
              <a:buNone/>
              <a:defRPr>
                <a:solidFill>
                  <a:schemeClr val="tx1">
                    <a:tint val="75000"/>
                  </a:schemeClr>
                </a:solidFill>
              </a:defRPr>
            </a:lvl6pPr>
            <a:lvl7pPr marL="2742828" indent="0" algn="ctr">
              <a:buNone/>
              <a:defRPr>
                <a:solidFill>
                  <a:schemeClr val="tx1">
                    <a:tint val="75000"/>
                  </a:schemeClr>
                </a:solidFill>
              </a:defRPr>
            </a:lvl7pPr>
            <a:lvl8pPr marL="3199965" indent="0" algn="ctr">
              <a:buNone/>
              <a:defRPr>
                <a:solidFill>
                  <a:schemeClr val="tx1">
                    <a:tint val="75000"/>
                  </a:schemeClr>
                </a:solidFill>
              </a:defRPr>
            </a:lvl8pPr>
            <a:lvl9pPr marL="3657104" indent="0" algn="ctr">
              <a:buNone/>
              <a:defRPr>
                <a:solidFill>
                  <a:schemeClr val="tx1">
                    <a:tint val="75000"/>
                  </a:schemeClr>
                </a:solidFill>
              </a:defRPr>
            </a:lvl9pPr>
          </a:lstStyle>
          <a:p>
            <a:r>
              <a:rPr lang="sv-SE" dirty="0"/>
              <a:t>Klicka här för att ändra format på underrubrik i bakgrunden</a:t>
            </a:r>
          </a:p>
        </p:txBody>
      </p:sp>
      <p:sp>
        <p:nvSpPr>
          <p:cNvPr id="13" name="Rubrik 1"/>
          <p:cNvSpPr>
            <a:spLocks noGrp="1"/>
          </p:cNvSpPr>
          <p:nvPr>
            <p:ph type="ctrTitle"/>
          </p:nvPr>
        </p:nvSpPr>
        <p:spPr>
          <a:xfrm>
            <a:off x="857702" y="1240094"/>
            <a:ext cx="9785839" cy="615095"/>
          </a:xfrm>
          <a:prstGeom prst="rect">
            <a:avLst/>
          </a:prstGeom>
        </p:spPr>
        <p:txBody>
          <a:bodyPr/>
          <a:lstStyle>
            <a:lvl1pPr algn="l">
              <a:defRPr sz="3600" b="1">
                <a:solidFill>
                  <a:srgbClr val="E27F00"/>
                </a:solidFill>
                <a:latin typeface="Bell Gothic Black"/>
                <a:cs typeface="Bell Gothic Black"/>
              </a:defRPr>
            </a:lvl1pPr>
          </a:lstStyle>
          <a:p>
            <a:r>
              <a:rPr lang="sv-SE" dirty="0"/>
              <a:t>Klicka här för att ändra format</a:t>
            </a:r>
          </a:p>
        </p:txBody>
      </p:sp>
      <p:sp>
        <p:nvSpPr>
          <p:cNvPr id="4" name="Platshållare för datum 3"/>
          <p:cNvSpPr>
            <a:spLocks noGrp="1"/>
          </p:cNvSpPr>
          <p:nvPr>
            <p:ph type="dt" sz="half" idx="2"/>
          </p:nvPr>
        </p:nvSpPr>
        <p:spPr>
          <a:xfrm>
            <a:off x="847487" y="6418497"/>
            <a:ext cx="1285664" cy="365125"/>
          </a:xfrm>
          <a:prstGeom prst="rect">
            <a:avLst/>
          </a:prstGeom>
        </p:spPr>
        <p:txBody>
          <a:bodyPr/>
          <a:lstStyle/>
          <a:p>
            <a:pPr>
              <a:defRPr/>
            </a:pPr>
            <a:fld id="{A3F7E8E7-CD9F-4A83-865F-3A488ACFA609}"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a:xfrm>
            <a:off x="2650820" y="6418497"/>
            <a:ext cx="6747540" cy="365125"/>
          </a:xfrm>
          <a:prstGeom prst="rect">
            <a:avLst/>
          </a:prstGeom>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a:xfrm>
            <a:off x="10112385" y="6418497"/>
            <a:ext cx="1535153" cy="365125"/>
          </a:xfrm>
          <a:prstGeom prst="rect">
            <a:avLst/>
          </a:prstGeom>
        </p:spPr>
        <p:txBody>
          <a:bodyPr/>
          <a:lstStyle/>
          <a:p>
            <a:pPr algn="r">
              <a:defRPr/>
            </a:pPr>
            <a:fld id="{20D37FCA-3DE3-40B4-AA6D-F4C03BA9DED3}" type="slidenum">
              <a:rPr lang="sv-SE" sz="1200" smtClean="0">
                <a:solidFill>
                  <a:srgbClr val="E27F00"/>
                </a:solidFill>
                <a:latin typeface="Bell Gothic Light"/>
              </a:rPr>
              <a:pPr algn="r">
                <a:defRPr/>
              </a:pPr>
              <a:t>‹#›</a:t>
            </a:fld>
            <a:endParaRPr lang="sv-SE" sz="1200" dirty="0">
              <a:solidFill>
                <a:srgbClr val="E27F00"/>
              </a:solidFill>
              <a:latin typeface="Bell Gothic Light"/>
            </a:endParaRPr>
          </a:p>
        </p:txBody>
      </p:sp>
    </p:spTree>
    <p:extLst>
      <p:ext uri="{BB962C8B-B14F-4D97-AF65-F5344CB8AC3E}">
        <p14:creationId xmlns:p14="http://schemas.microsoft.com/office/powerpoint/2010/main" val="1745627042"/>
      </p:ext>
    </p:extLst>
  </p:cSld>
  <p:clrMapOvr>
    <a:masterClrMapping/>
  </p:clrMapOvr>
  <p:extLst>
    <p:ext uri="{DCECCB84-F9BA-43D5-87BE-67443E8EF086}">
      <p15:sldGuideLst xmlns:p15="http://schemas.microsoft.com/office/powerpoint/2012/main">
        <p15:guide id="1" orient="horz" pos="1729">
          <p15:clr>
            <a:srgbClr val="A4A3A4"/>
          </p15:clr>
        </p15:guide>
        <p15:guide id="2" pos="3820">
          <p15:clr>
            <a:srgbClr val="FBAE40"/>
          </p15:clr>
        </p15:guide>
        <p15:guide id="3" pos="531">
          <p15:clr>
            <a:srgbClr val="FBAE40"/>
          </p15:clr>
        </p15:guide>
        <p15:guide id="4" orient="horz" pos="1480">
          <p15:clr>
            <a:srgbClr val="A4A3A4"/>
          </p15:clr>
        </p15:guide>
        <p15:guide id="5" pos="758">
          <p15:clr>
            <a:srgbClr val="A4A3A4"/>
          </p15:clr>
        </p15:guide>
        <p15:guide id="6" orient="horz" pos="1253">
          <p15:clr>
            <a:srgbClr val="F26B43"/>
          </p15:clr>
        </p15:guide>
        <p15:guide id="7" orient="horz" pos="1094">
          <p15:clr>
            <a:srgbClr val="F26B43"/>
          </p15:clr>
        </p15:guide>
        <p15:guide id="8" pos="71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Rubrik och punktlista">
    <p:spTree>
      <p:nvGrpSpPr>
        <p:cNvPr id="1" name=""/>
        <p:cNvGrpSpPr/>
        <p:nvPr/>
      </p:nvGrpSpPr>
      <p:grpSpPr>
        <a:xfrm>
          <a:off x="0" y="0"/>
          <a:ext cx="0" cy="0"/>
          <a:chOff x="0" y="0"/>
          <a:chExt cx="0" cy="0"/>
        </a:xfrm>
      </p:grpSpPr>
      <p:sp>
        <p:nvSpPr>
          <p:cNvPr id="2" name="Rubrik 1"/>
          <p:cNvSpPr>
            <a:spLocks noGrp="1"/>
          </p:cNvSpPr>
          <p:nvPr>
            <p:ph type="ctrTitle"/>
          </p:nvPr>
        </p:nvSpPr>
        <p:spPr>
          <a:xfrm>
            <a:off x="857702" y="1239521"/>
            <a:ext cx="9785839" cy="624461"/>
          </a:xfrm>
          <a:prstGeom prst="rect">
            <a:avLst/>
          </a:prstGeom>
        </p:spPr>
        <p:txBody>
          <a:bodyPr/>
          <a:lstStyle>
            <a:lvl1pPr algn="l">
              <a:defRPr sz="3600" b="1">
                <a:solidFill>
                  <a:srgbClr val="E27F00"/>
                </a:solidFill>
                <a:latin typeface="Bell Gothic Black"/>
                <a:cs typeface="Bell Gothic Black"/>
              </a:defRPr>
            </a:lvl1pPr>
          </a:lstStyle>
          <a:p>
            <a:r>
              <a:rPr lang="sv-SE" dirty="0"/>
              <a:t>Klicka här för att ändra format</a:t>
            </a:r>
          </a:p>
        </p:txBody>
      </p:sp>
      <p:sp>
        <p:nvSpPr>
          <p:cNvPr id="8" name="Platshållare för innehåll 2"/>
          <p:cNvSpPr>
            <a:spLocks noGrp="1"/>
          </p:cNvSpPr>
          <p:nvPr>
            <p:ph idx="1"/>
          </p:nvPr>
        </p:nvSpPr>
        <p:spPr>
          <a:xfrm>
            <a:off x="857702" y="1989138"/>
            <a:ext cx="9785839" cy="3680142"/>
          </a:xfrm>
          <a:prstGeom prst="rect">
            <a:avLst/>
          </a:prstGeom>
        </p:spPr>
        <p:txBody>
          <a:bodyPr/>
          <a:lstStyle>
            <a:lvl1pPr>
              <a:defRPr sz="2400"/>
            </a:lvl1pPr>
            <a:lvl2pPr>
              <a:defRPr sz="2000"/>
            </a:lvl2pPr>
            <a:lvl3pPr>
              <a:defRPr sz="1800"/>
            </a:lvl3pPr>
            <a:lvl4pPr>
              <a:defRPr sz="1400"/>
            </a:lvl4pPr>
            <a:lvl5pPr>
              <a:defRPr sz="1400"/>
            </a:lvl5pPr>
          </a:lstStyle>
          <a:p>
            <a:pPr lvl="0"/>
            <a:r>
              <a:rPr lang="en-GB" noProof="0" dirty="0" err="1"/>
              <a:t>Klicka</a:t>
            </a:r>
            <a:r>
              <a:rPr lang="en-GB" noProof="0" dirty="0"/>
              <a:t> </a:t>
            </a:r>
            <a:r>
              <a:rPr lang="en-GB" noProof="0" dirty="0" err="1"/>
              <a:t>här</a:t>
            </a:r>
            <a:r>
              <a:rPr lang="en-GB" noProof="0" dirty="0"/>
              <a:t> </a:t>
            </a:r>
            <a:r>
              <a:rPr lang="en-GB" noProof="0" dirty="0" err="1"/>
              <a:t>för</a:t>
            </a:r>
            <a:r>
              <a:rPr lang="en-GB" noProof="0" dirty="0"/>
              <a:t> </a:t>
            </a:r>
            <a:r>
              <a:rPr lang="en-GB" noProof="0" dirty="0" err="1"/>
              <a:t>att</a:t>
            </a:r>
            <a:r>
              <a:rPr lang="en-GB" noProof="0" dirty="0"/>
              <a:t> </a:t>
            </a:r>
            <a:r>
              <a:rPr lang="en-GB" noProof="0" dirty="0" err="1"/>
              <a:t>ändra</a:t>
            </a:r>
            <a:r>
              <a:rPr lang="en-GB" noProof="0" dirty="0"/>
              <a:t> format </a:t>
            </a:r>
            <a:r>
              <a:rPr lang="en-GB" noProof="0" dirty="0" err="1"/>
              <a:t>på</a:t>
            </a:r>
            <a:r>
              <a:rPr lang="en-GB" noProof="0" dirty="0"/>
              <a:t> </a:t>
            </a:r>
            <a:r>
              <a:rPr lang="en-GB" noProof="0" dirty="0" err="1"/>
              <a:t>bakgrundstexten</a:t>
            </a:r>
            <a:endParaRPr lang="en-GB" noProof="0" dirty="0"/>
          </a:p>
          <a:p>
            <a:pPr lvl="1"/>
            <a:r>
              <a:rPr lang="en-GB" noProof="0" dirty="0" err="1"/>
              <a:t>Nivå</a:t>
            </a:r>
            <a:r>
              <a:rPr lang="en-GB" noProof="0" dirty="0"/>
              <a:t> </a:t>
            </a:r>
            <a:r>
              <a:rPr lang="en-GB" noProof="0" dirty="0" err="1"/>
              <a:t>två</a:t>
            </a:r>
            <a:endParaRPr lang="en-GB" noProof="0" dirty="0"/>
          </a:p>
          <a:p>
            <a:pPr lvl="2"/>
            <a:r>
              <a:rPr lang="en-GB" noProof="0" dirty="0" err="1"/>
              <a:t>Nivå</a:t>
            </a:r>
            <a:r>
              <a:rPr lang="en-GB" noProof="0" dirty="0"/>
              <a:t> </a:t>
            </a:r>
            <a:r>
              <a:rPr lang="en-GB" noProof="0" dirty="0" err="1"/>
              <a:t>tre</a:t>
            </a:r>
            <a:endParaRPr lang="en-GB" noProof="0" dirty="0"/>
          </a:p>
          <a:p>
            <a:pPr lvl="3"/>
            <a:r>
              <a:rPr lang="en-GB" noProof="0" dirty="0" err="1"/>
              <a:t>Nivå</a:t>
            </a:r>
            <a:r>
              <a:rPr lang="en-GB" noProof="0" dirty="0"/>
              <a:t> </a:t>
            </a:r>
            <a:r>
              <a:rPr lang="en-GB" noProof="0" dirty="0" err="1"/>
              <a:t>fyra</a:t>
            </a:r>
            <a:endParaRPr lang="en-GB" noProof="0" dirty="0"/>
          </a:p>
          <a:p>
            <a:pPr lvl="4"/>
            <a:r>
              <a:rPr lang="en-GB" noProof="0" dirty="0" err="1"/>
              <a:t>Nivå</a:t>
            </a:r>
            <a:r>
              <a:rPr lang="en-GB" noProof="0" dirty="0"/>
              <a:t> fem</a:t>
            </a:r>
          </a:p>
        </p:txBody>
      </p:sp>
      <p:sp>
        <p:nvSpPr>
          <p:cNvPr id="4" name="Platshållare för datum 3"/>
          <p:cNvSpPr>
            <a:spLocks noGrp="1"/>
          </p:cNvSpPr>
          <p:nvPr>
            <p:ph type="dt" sz="half" idx="2"/>
          </p:nvPr>
        </p:nvSpPr>
        <p:spPr>
          <a:xfrm>
            <a:off x="847487" y="6418497"/>
            <a:ext cx="1285664" cy="365125"/>
          </a:xfrm>
          <a:prstGeom prst="rect">
            <a:avLst/>
          </a:prstGeom>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a:xfrm>
            <a:off x="2650820" y="6418497"/>
            <a:ext cx="6747540" cy="365125"/>
          </a:xfrm>
          <a:prstGeom prst="rect">
            <a:avLst/>
          </a:prstGeom>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a:xfrm>
            <a:off x="10112385" y="6418497"/>
            <a:ext cx="1535153" cy="365125"/>
          </a:xfrm>
          <a:prstGeom prst="rect">
            <a:avLst/>
          </a:prstGeom>
        </p:spPr>
        <p:txBody>
          <a:bodyPr/>
          <a:lstStyle/>
          <a:p>
            <a:pPr algn="r">
              <a:defRPr/>
            </a:pPr>
            <a:fld id="{20D37FCA-3DE3-40B4-AA6D-F4C03BA9DED3}" type="slidenum">
              <a:rPr lang="sv-SE" sz="1200" smtClean="0">
                <a:solidFill>
                  <a:srgbClr val="E27F00"/>
                </a:solidFill>
                <a:latin typeface="Bell Gothic Light"/>
              </a:rPr>
              <a:pPr algn="r">
                <a:defRPr/>
              </a:pPr>
              <a:t>‹#›</a:t>
            </a:fld>
            <a:endParaRPr lang="sv-SE" sz="1200" dirty="0">
              <a:solidFill>
                <a:srgbClr val="E27F00"/>
              </a:solidFill>
              <a:latin typeface="Bell Gothic Light"/>
            </a:endParaRPr>
          </a:p>
        </p:txBody>
      </p:sp>
    </p:spTree>
    <p:extLst>
      <p:ext uri="{BB962C8B-B14F-4D97-AF65-F5344CB8AC3E}">
        <p14:creationId xmlns:p14="http://schemas.microsoft.com/office/powerpoint/2010/main" val="571673428"/>
      </p:ext>
    </p:extLst>
  </p:cSld>
  <p:clrMapOvr>
    <a:masterClrMapping/>
  </p:clrMapOvr>
  <p:extLst>
    <p:ext uri="{DCECCB84-F9BA-43D5-87BE-67443E8EF086}">
      <p15:sldGuideLst xmlns:p15="http://schemas.microsoft.com/office/powerpoint/2012/main">
        <p15:guide id="1" orient="horz" pos="1729">
          <p15:clr>
            <a:srgbClr val="A4A3A4"/>
          </p15:clr>
        </p15:guide>
        <p15:guide id="2" pos="3820">
          <p15:clr>
            <a:srgbClr val="FBAE40"/>
          </p15:clr>
        </p15:guide>
        <p15:guide id="3" pos="531">
          <p15:clr>
            <a:srgbClr val="FBAE40"/>
          </p15:clr>
        </p15:guide>
        <p15:guide id="4" orient="horz" pos="1480">
          <p15:clr>
            <a:srgbClr val="A4A3A4"/>
          </p15:clr>
        </p15:guide>
        <p15:guide id="5" pos="758">
          <p15:clr>
            <a:srgbClr val="A4A3A4"/>
          </p15:clr>
        </p15:guide>
        <p15:guide id="6" orient="horz" pos="1253">
          <p15:clr>
            <a:srgbClr val="F26B43"/>
          </p15:clr>
        </p15:guide>
        <p15:guide id="7" orient="horz" pos="1094">
          <p15:clr>
            <a:srgbClr val="F26B43"/>
          </p15:clr>
        </p15:guide>
        <p15:guide id="8" pos="71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Endast rubrik">
    <p:spTree>
      <p:nvGrpSpPr>
        <p:cNvPr id="1" name=""/>
        <p:cNvGrpSpPr/>
        <p:nvPr/>
      </p:nvGrpSpPr>
      <p:grpSpPr>
        <a:xfrm>
          <a:off x="0" y="0"/>
          <a:ext cx="0" cy="0"/>
          <a:chOff x="0" y="0"/>
          <a:chExt cx="0" cy="0"/>
        </a:xfrm>
      </p:grpSpPr>
      <p:sp>
        <p:nvSpPr>
          <p:cNvPr id="2" name="Rubrik 1"/>
          <p:cNvSpPr>
            <a:spLocks noGrp="1"/>
          </p:cNvSpPr>
          <p:nvPr>
            <p:ph type="ctrTitle"/>
          </p:nvPr>
        </p:nvSpPr>
        <p:spPr>
          <a:xfrm>
            <a:off x="857702" y="1239521"/>
            <a:ext cx="9785839" cy="624461"/>
          </a:xfrm>
          <a:prstGeom prst="rect">
            <a:avLst/>
          </a:prstGeom>
        </p:spPr>
        <p:txBody>
          <a:bodyPr/>
          <a:lstStyle>
            <a:lvl1pPr algn="l">
              <a:defRPr sz="3600" b="1">
                <a:solidFill>
                  <a:srgbClr val="E27F00"/>
                </a:solidFill>
                <a:latin typeface="Bell Gothic Black"/>
                <a:cs typeface="Bell Gothic Black"/>
              </a:defRPr>
            </a:lvl1pPr>
          </a:lstStyle>
          <a:p>
            <a:r>
              <a:rPr lang="sv-SE" dirty="0"/>
              <a:t>Klicka här för att ändra format</a:t>
            </a:r>
          </a:p>
        </p:txBody>
      </p:sp>
      <p:sp>
        <p:nvSpPr>
          <p:cNvPr id="3" name="Platshållare för datum 3"/>
          <p:cNvSpPr>
            <a:spLocks noGrp="1"/>
          </p:cNvSpPr>
          <p:nvPr>
            <p:ph type="dt" sz="half" idx="2"/>
          </p:nvPr>
        </p:nvSpPr>
        <p:spPr>
          <a:xfrm>
            <a:off x="847487" y="6418497"/>
            <a:ext cx="1285664" cy="365125"/>
          </a:xfrm>
          <a:prstGeom prst="rect">
            <a:avLst/>
          </a:prstGeom>
        </p:spPr>
        <p:txBody>
          <a:bodyPr/>
          <a:lstStyle/>
          <a:p>
            <a:pPr>
              <a:defRPr/>
            </a:pPr>
            <a:fld id="{CD9E4545-62DF-43AA-8436-5A6947A24433}"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4" name="Platshållare för sidfot 4"/>
          <p:cNvSpPr>
            <a:spLocks noGrp="1"/>
          </p:cNvSpPr>
          <p:nvPr>
            <p:ph type="ftr" sz="quarter" idx="3"/>
          </p:nvPr>
        </p:nvSpPr>
        <p:spPr>
          <a:xfrm>
            <a:off x="2650820" y="6418497"/>
            <a:ext cx="6747540" cy="365125"/>
          </a:xfrm>
          <a:prstGeom prst="rect">
            <a:avLst/>
          </a:prstGeom>
        </p:spPr>
        <p:txBody>
          <a:bodyPr/>
          <a:lstStyle/>
          <a:p>
            <a:pPr>
              <a:defRPr/>
            </a:pPr>
            <a:endParaRPr lang="sv-SE" sz="1200" dirty="0">
              <a:solidFill>
                <a:srgbClr val="E27F00"/>
              </a:solidFill>
              <a:latin typeface="Bell Gothic Light"/>
            </a:endParaRPr>
          </a:p>
        </p:txBody>
      </p:sp>
      <p:sp>
        <p:nvSpPr>
          <p:cNvPr id="5" name="Platshållare för bildnummer 5"/>
          <p:cNvSpPr>
            <a:spLocks noGrp="1"/>
          </p:cNvSpPr>
          <p:nvPr>
            <p:ph type="sldNum" sz="quarter" idx="4"/>
          </p:nvPr>
        </p:nvSpPr>
        <p:spPr>
          <a:xfrm>
            <a:off x="10112385" y="6418497"/>
            <a:ext cx="1535153" cy="365125"/>
          </a:xfrm>
          <a:prstGeom prst="rect">
            <a:avLst/>
          </a:prstGeom>
        </p:spPr>
        <p:txBody>
          <a:bodyPr/>
          <a:lstStyle/>
          <a:p>
            <a:pPr algn="r">
              <a:defRPr/>
            </a:pPr>
            <a:fld id="{20D37FCA-3DE3-40B4-AA6D-F4C03BA9DED3}" type="slidenum">
              <a:rPr lang="sv-SE" sz="1200" smtClean="0">
                <a:solidFill>
                  <a:srgbClr val="E27F00"/>
                </a:solidFill>
                <a:latin typeface="Bell Gothic Light"/>
              </a:rPr>
              <a:pPr algn="r">
                <a:defRPr/>
              </a:pPr>
              <a:t>‹#›</a:t>
            </a:fld>
            <a:endParaRPr lang="sv-SE" sz="1200" dirty="0">
              <a:solidFill>
                <a:srgbClr val="E27F00"/>
              </a:solidFill>
              <a:latin typeface="Bell Gothic Light"/>
            </a:endParaRPr>
          </a:p>
        </p:txBody>
      </p:sp>
    </p:spTree>
    <p:extLst>
      <p:ext uri="{BB962C8B-B14F-4D97-AF65-F5344CB8AC3E}">
        <p14:creationId xmlns:p14="http://schemas.microsoft.com/office/powerpoint/2010/main" val="1255642204"/>
      </p:ext>
    </p:extLst>
  </p:cSld>
  <p:clrMapOvr>
    <a:masterClrMapping/>
  </p:clrMapOvr>
  <p:extLst>
    <p:ext uri="{DCECCB84-F9BA-43D5-87BE-67443E8EF086}">
      <p15:sldGuideLst xmlns:p15="http://schemas.microsoft.com/office/powerpoint/2012/main">
        <p15:guide id="1" orient="horz" pos="1729">
          <p15:clr>
            <a:srgbClr val="A4A3A4"/>
          </p15:clr>
        </p15:guide>
        <p15:guide id="2" pos="3820">
          <p15:clr>
            <a:srgbClr val="FBAE40"/>
          </p15:clr>
        </p15:guide>
        <p15:guide id="3" pos="531">
          <p15:clr>
            <a:srgbClr val="FBAE40"/>
          </p15:clr>
        </p15:guide>
        <p15:guide id="4" orient="horz" pos="1480">
          <p15:clr>
            <a:srgbClr val="A4A3A4"/>
          </p15:clr>
        </p15:guide>
        <p15:guide id="5" pos="758">
          <p15:clr>
            <a:srgbClr val="A4A3A4"/>
          </p15:clr>
        </p15:guide>
        <p15:guide id="6" orient="horz" pos="1253">
          <p15:clr>
            <a:srgbClr val="F26B43"/>
          </p15:clr>
        </p15:guide>
        <p15:guide id="7" orient="horz" pos="1094">
          <p15:clr>
            <a:srgbClr val="F26B43"/>
          </p15:clr>
        </p15:guide>
        <p15:guide id="8" pos="710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Rubrik punktlista plats för bild">
    <p:spTree>
      <p:nvGrpSpPr>
        <p:cNvPr id="1" name=""/>
        <p:cNvGrpSpPr/>
        <p:nvPr/>
      </p:nvGrpSpPr>
      <p:grpSpPr>
        <a:xfrm>
          <a:off x="0" y="0"/>
          <a:ext cx="0" cy="0"/>
          <a:chOff x="0" y="0"/>
          <a:chExt cx="0" cy="0"/>
        </a:xfrm>
      </p:grpSpPr>
      <p:sp>
        <p:nvSpPr>
          <p:cNvPr id="2" name="Rubrik 1"/>
          <p:cNvSpPr>
            <a:spLocks noGrp="1"/>
          </p:cNvSpPr>
          <p:nvPr>
            <p:ph type="ctrTitle"/>
          </p:nvPr>
        </p:nvSpPr>
        <p:spPr>
          <a:xfrm>
            <a:off x="857702" y="1239521"/>
            <a:ext cx="9785839" cy="624461"/>
          </a:xfrm>
          <a:prstGeom prst="rect">
            <a:avLst/>
          </a:prstGeom>
        </p:spPr>
        <p:txBody>
          <a:bodyPr/>
          <a:lstStyle>
            <a:lvl1pPr algn="l">
              <a:defRPr sz="3600" b="1">
                <a:solidFill>
                  <a:srgbClr val="E27F00"/>
                </a:solidFill>
                <a:latin typeface="Bell Gothic Black"/>
                <a:cs typeface="Bell Gothic Black"/>
              </a:defRPr>
            </a:lvl1pPr>
          </a:lstStyle>
          <a:p>
            <a:r>
              <a:rPr lang="sv-SE" dirty="0"/>
              <a:t>Klicka här för att ändra format</a:t>
            </a:r>
          </a:p>
        </p:txBody>
      </p:sp>
      <p:sp>
        <p:nvSpPr>
          <p:cNvPr id="8" name="Platshållare för innehåll 2"/>
          <p:cNvSpPr>
            <a:spLocks noGrp="1"/>
          </p:cNvSpPr>
          <p:nvPr>
            <p:ph idx="1"/>
          </p:nvPr>
        </p:nvSpPr>
        <p:spPr>
          <a:xfrm>
            <a:off x="857702" y="1989138"/>
            <a:ext cx="5020296" cy="3680142"/>
          </a:xfrm>
          <a:prstGeom prst="rect">
            <a:avLst/>
          </a:prstGeom>
        </p:spPr>
        <p:txBody>
          <a:bodyPr/>
          <a:lstStyle>
            <a:lvl1pPr>
              <a:defRPr sz="2400"/>
            </a:lvl1pPr>
            <a:lvl2pPr>
              <a:defRPr sz="2000"/>
            </a:lvl2pPr>
            <a:lvl3pPr>
              <a:defRPr sz="1800"/>
            </a:lvl3pPr>
            <a:lvl4pPr>
              <a:defRPr sz="1400"/>
            </a:lvl4pPr>
            <a:lvl5pPr>
              <a:defRPr sz="1400"/>
            </a:lvl5pPr>
          </a:lstStyle>
          <a:p>
            <a:pPr lvl="0"/>
            <a:r>
              <a:rPr lang="en-GB" noProof="0" dirty="0" err="1"/>
              <a:t>Klicka</a:t>
            </a:r>
            <a:r>
              <a:rPr lang="en-GB" noProof="0" dirty="0"/>
              <a:t> </a:t>
            </a:r>
            <a:r>
              <a:rPr lang="en-GB" noProof="0" dirty="0" err="1"/>
              <a:t>här</a:t>
            </a:r>
            <a:r>
              <a:rPr lang="en-GB" noProof="0" dirty="0"/>
              <a:t> </a:t>
            </a:r>
            <a:r>
              <a:rPr lang="en-GB" noProof="0" dirty="0" err="1"/>
              <a:t>för</a:t>
            </a:r>
            <a:r>
              <a:rPr lang="en-GB" noProof="0" dirty="0"/>
              <a:t> </a:t>
            </a:r>
            <a:r>
              <a:rPr lang="en-GB" noProof="0" dirty="0" err="1"/>
              <a:t>att</a:t>
            </a:r>
            <a:r>
              <a:rPr lang="en-GB" noProof="0" dirty="0"/>
              <a:t> </a:t>
            </a:r>
            <a:r>
              <a:rPr lang="en-GB" noProof="0" dirty="0" err="1"/>
              <a:t>ändra</a:t>
            </a:r>
            <a:r>
              <a:rPr lang="en-GB" noProof="0" dirty="0"/>
              <a:t> format </a:t>
            </a:r>
            <a:r>
              <a:rPr lang="en-GB" noProof="0" dirty="0" err="1"/>
              <a:t>på</a:t>
            </a:r>
            <a:r>
              <a:rPr lang="en-GB" noProof="0" dirty="0"/>
              <a:t> </a:t>
            </a:r>
            <a:r>
              <a:rPr lang="en-GB" noProof="0" dirty="0" err="1"/>
              <a:t>bakgrundstexten</a:t>
            </a:r>
            <a:endParaRPr lang="en-GB" noProof="0" dirty="0"/>
          </a:p>
          <a:p>
            <a:pPr lvl="1"/>
            <a:r>
              <a:rPr lang="en-GB" noProof="0" dirty="0" err="1"/>
              <a:t>Nivå</a:t>
            </a:r>
            <a:r>
              <a:rPr lang="en-GB" noProof="0" dirty="0"/>
              <a:t> </a:t>
            </a:r>
            <a:r>
              <a:rPr lang="en-GB" noProof="0" dirty="0" err="1"/>
              <a:t>två</a:t>
            </a:r>
            <a:endParaRPr lang="en-GB" noProof="0" dirty="0"/>
          </a:p>
          <a:p>
            <a:pPr lvl="2"/>
            <a:r>
              <a:rPr lang="en-GB" noProof="0" dirty="0" err="1"/>
              <a:t>Nivå</a:t>
            </a:r>
            <a:r>
              <a:rPr lang="en-GB" noProof="0" dirty="0"/>
              <a:t> </a:t>
            </a:r>
            <a:r>
              <a:rPr lang="en-GB" noProof="0" dirty="0" err="1"/>
              <a:t>tre</a:t>
            </a:r>
            <a:endParaRPr lang="en-GB" noProof="0" dirty="0"/>
          </a:p>
          <a:p>
            <a:pPr lvl="3"/>
            <a:r>
              <a:rPr lang="en-GB" noProof="0" dirty="0" err="1"/>
              <a:t>Nivå</a:t>
            </a:r>
            <a:r>
              <a:rPr lang="en-GB" noProof="0" dirty="0"/>
              <a:t> </a:t>
            </a:r>
            <a:r>
              <a:rPr lang="en-GB" noProof="0" dirty="0" err="1"/>
              <a:t>fyra</a:t>
            </a:r>
            <a:endParaRPr lang="en-GB" noProof="0" dirty="0"/>
          </a:p>
          <a:p>
            <a:pPr lvl="4"/>
            <a:r>
              <a:rPr lang="en-GB" noProof="0" dirty="0" err="1"/>
              <a:t>Nivå</a:t>
            </a:r>
            <a:r>
              <a:rPr lang="en-GB" noProof="0" dirty="0"/>
              <a:t> fem</a:t>
            </a:r>
          </a:p>
        </p:txBody>
      </p:sp>
      <p:sp>
        <p:nvSpPr>
          <p:cNvPr id="4" name="Platshållare för datum 3"/>
          <p:cNvSpPr>
            <a:spLocks noGrp="1"/>
          </p:cNvSpPr>
          <p:nvPr>
            <p:ph type="dt" sz="half" idx="2"/>
          </p:nvPr>
        </p:nvSpPr>
        <p:spPr>
          <a:xfrm>
            <a:off x="847487" y="6418497"/>
            <a:ext cx="1285664" cy="365125"/>
          </a:xfrm>
          <a:prstGeom prst="rect">
            <a:avLst/>
          </a:prstGeom>
        </p:spPr>
        <p:txBody>
          <a:bodyPr/>
          <a:lstStyle/>
          <a:p>
            <a:pPr>
              <a:defRPr/>
            </a:pPr>
            <a:fld id="{01F9E0C6-1B5D-4B41-8549-889D8ED49987}"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a:xfrm>
            <a:off x="2650820" y="6418497"/>
            <a:ext cx="6747540" cy="365125"/>
          </a:xfrm>
          <a:prstGeom prst="rect">
            <a:avLst/>
          </a:prstGeom>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a:xfrm>
            <a:off x="10112385" y="6418497"/>
            <a:ext cx="1535153" cy="365125"/>
          </a:xfrm>
          <a:prstGeom prst="rect">
            <a:avLst/>
          </a:prstGeom>
        </p:spPr>
        <p:txBody>
          <a:bodyPr/>
          <a:lstStyle/>
          <a:p>
            <a:pPr algn="r">
              <a:defRPr/>
            </a:pPr>
            <a:fld id="{20D37FCA-3DE3-40B4-AA6D-F4C03BA9DED3}" type="slidenum">
              <a:rPr lang="sv-SE" sz="1200" smtClean="0">
                <a:solidFill>
                  <a:srgbClr val="E27F00"/>
                </a:solidFill>
                <a:latin typeface="Bell Gothic Light"/>
              </a:rPr>
              <a:pPr algn="r">
                <a:defRPr/>
              </a:pPr>
              <a:t>‹#›</a:t>
            </a:fld>
            <a:endParaRPr lang="sv-SE" sz="1200" dirty="0">
              <a:solidFill>
                <a:srgbClr val="E27F00"/>
              </a:solidFill>
              <a:latin typeface="Bell Gothic Light"/>
            </a:endParaRPr>
          </a:p>
        </p:txBody>
      </p:sp>
    </p:spTree>
    <p:extLst>
      <p:ext uri="{BB962C8B-B14F-4D97-AF65-F5344CB8AC3E}">
        <p14:creationId xmlns:p14="http://schemas.microsoft.com/office/powerpoint/2010/main" val="3198907449"/>
      </p:ext>
    </p:extLst>
  </p:cSld>
  <p:clrMapOvr>
    <a:masterClrMapping/>
  </p:clrMapOvr>
  <p:extLst>
    <p:ext uri="{DCECCB84-F9BA-43D5-87BE-67443E8EF086}">
      <p15:sldGuideLst xmlns:p15="http://schemas.microsoft.com/office/powerpoint/2012/main">
        <p15:guide id="1" orient="horz" pos="1729">
          <p15:clr>
            <a:srgbClr val="A4A3A4"/>
          </p15:clr>
        </p15:guide>
        <p15:guide id="2" pos="3820">
          <p15:clr>
            <a:srgbClr val="FBAE40"/>
          </p15:clr>
        </p15:guide>
        <p15:guide id="3" pos="531">
          <p15:clr>
            <a:srgbClr val="FBAE40"/>
          </p15:clr>
        </p15:guide>
        <p15:guide id="4" orient="horz" pos="1480">
          <p15:clr>
            <a:srgbClr val="A4A3A4"/>
          </p15:clr>
        </p15:guide>
        <p15:guide id="5" pos="758">
          <p15:clr>
            <a:srgbClr val="A4A3A4"/>
          </p15:clr>
        </p15:guide>
        <p15:guide id="6" orient="horz" pos="1253">
          <p15:clr>
            <a:srgbClr val="F26B43"/>
          </p15:clr>
        </p15:guide>
        <p15:guide id="7" orient="horz" pos="1094">
          <p15:clr>
            <a:srgbClr val="F26B43"/>
          </p15:clr>
        </p15:guide>
        <p15:guide id="8" pos="71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3"/>
          <p:cNvSpPr>
            <a:spLocks noGrp="1"/>
          </p:cNvSpPr>
          <p:nvPr>
            <p:ph type="dt" sz="half" idx="2"/>
          </p:nvPr>
        </p:nvSpPr>
        <p:spPr>
          <a:xfrm>
            <a:off x="847487" y="6418497"/>
            <a:ext cx="1285664" cy="365125"/>
          </a:xfrm>
          <a:prstGeom prst="rect">
            <a:avLst/>
          </a:prstGeom>
        </p:spPr>
        <p:txBody>
          <a:bodyPr/>
          <a:lstStyle/>
          <a:p>
            <a:pPr>
              <a:defRPr/>
            </a:pPr>
            <a:fld id="{016EDC5E-E8DD-4696-BBFB-C99CF26FBD3E}"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3" name="Platshållare för sidfot 4"/>
          <p:cNvSpPr>
            <a:spLocks noGrp="1"/>
          </p:cNvSpPr>
          <p:nvPr>
            <p:ph type="ftr" sz="quarter" idx="3"/>
          </p:nvPr>
        </p:nvSpPr>
        <p:spPr>
          <a:xfrm>
            <a:off x="2650820" y="6418497"/>
            <a:ext cx="6747540" cy="365125"/>
          </a:xfrm>
          <a:prstGeom prst="rect">
            <a:avLst/>
          </a:prstGeom>
        </p:spPr>
        <p:txBody>
          <a:bodyPr/>
          <a:lstStyle/>
          <a:p>
            <a:pPr>
              <a:defRPr/>
            </a:pPr>
            <a:endParaRPr lang="sv-SE" sz="1200" dirty="0">
              <a:solidFill>
                <a:srgbClr val="E27F00"/>
              </a:solidFill>
              <a:latin typeface="Bell Gothic Light"/>
            </a:endParaRPr>
          </a:p>
        </p:txBody>
      </p:sp>
      <p:sp>
        <p:nvSpPr>
          <p:cNvPr id="4" name="Platshållare för bildnummer 5"/>
          <p:cNvSpPr>
            <a:spLocks noGrp="1"/>
          </p:cNvSpPr>
          <p:nvPr>
            <p:ph type="sldNum" sz="quarter" idx="4"/>
          </p:nvPr>
        </p:nvSpPr>
        <p:spPr>
          <a:xfrm>
            <a:off x="10112385" y="6418497"/>
            <a:ext cx="1535153" cy="365125"/>
          </a:xfrm>
          <a:prstGeom prst="rect">
            <a:avLst/>
          </a:prstGeom>
        </p:spPr>
        <p:txBody>
          <a:bodyPr/>
          <a:lstStyle/>
          <a:p>
            <a:pPr algn="r">
              <a:defRPr/>
            </a:pPr>
            <a:fld id="{20D37FCA-3DE3-40B4-AA6D-F4C03BA9DED3}" type="slidenum">
              <a:rPr lang="sv-SE" sz="1200" smtClean="0">
                <a:solidFill>
                  <a:srgbClr val="E27F00"/>
                </a:solidFill>
                <a:latin typeface="Bell Gothic Light"/>
              </a:rPr>
              <a:pPr algn="r">
                <a:defRPr/>
              </a:pPr>
              <a:t>‹#›</a:t>
            </a:fld>
            <a:endParaRPr lang="sv-SE" sz="1200" dirty="0">
              <a:solidFill>
                <a:srgbClr val="E27F00"/>
              </a:solidFill>
              <a:latin typeface="Bell Gothic Light"/>
            </a:endParaRPr>
          </a:p>
        </p:txBody>
      </p:sp>
    </p:spTree>
    <p:extLst>
      <p:ext uri="{BB962C8B-B14F-4D97-AF65-F5344CB8AC3E}">
        <p14:creationId xmlns:p14="http://schemas.microsoft.com/office/powerpoint/2010/main" val="1316995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Rubrik och text">
    <p:spTree>
      <p:nvGrpSpPr>
        <p:cNvPr id="1" name=""/>
        <p:cNvGrpSpPr/>
        <p:nvPr/>
      </p:nvGrpSpPr>
      <p:grpSpPr>
        <a:xfrm>
          <a:off x="0" y="0"/>
          <a:ext cx="0" cy="0"/>
          <a:chOff x="0" y="0"/>
          <a:chExt cx="0" cy="0"/>
        </a:xfrm>
      </p:grpSpPr>
      <p:sp>
        <p:nvSpPr>
          <p:cNvPr id="12" name="Underrubrik 2"/>
          <p:cNvSpPr>
            <a:spLocks noGrp="1"/>
          </p:cNvSpPr>
          <p:nvPr>
            <p:ph type="subTitle" idx="1"/>
          </p:nvPr>
        </p:nvSpPr>
        <p:spPr>
          <a:xfrm>
            <a:off x="859125" y="1989138"/>
            <a:ext cx="9796053" cy="2296160"/>
          </a:xfrm>
          <a:prstGeom prst="rect">
            <a:avLst/>
          </a:prstGeom>
        </p:spPr>
        <p:txBody>
          <a:bodyPr>
            <a:normAutofit/>
          </a:bodyPr>
          <a:lstStyle>
            <a:lvl1pPr marL="0" indent="0" algn="l">
              <a:buNone/>
              <a:defRPr sz="2400">
                <a:solidFill>
                  <a:schemeClr val="tx1"/>
                </a:solidFill>
                <a:latin typeface="Bell Gothic Light"/>
                <a:cs typeface="Bell Gothic Light"/>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3" indent="0" algn="ctr">
              <a:buNone/>
              <a:defRPr>
                <a:solidFill>
                  <a:schemeClr val="tx1">
                    <a:tint val="75000"/>
                  </a:schemeClr>
                </a:solidFill>
              </a:defRPr>
            </a:lvl5pPr>
            <a:lvl6pPr marL="2285691" indent="0" algn="ctr">
              <a:buNone/>
              <a:defRPr>
                <a:solidFill>
                  <a:schemeClr val="tx1">
                    <a:tint val="75000"/>
                  </a:schemeClr>
                </a:solidFill>
              </a:defRPr>
            </a:lvl6pPr>
            <a:lvl7pPr marL="2742828" indent="0" algn="ctr">
              <a:buNone/>
              <a:defRPr>
                <a:solidFill>
                  <a:schemeClr val="tx1">
                    <a:tint val="75000"/>
                  </a:schemeClr>
                </a:solidFill>
              </a:defRPr>
            </a:lvl7pPr>
            <a:lvl8pPr marL="3199965" indent="0" algn="ctr">
              <a:buNone/>
              <a:defRPr>
                <a:solidFill>
                  <a:schemeClr val="tx1">
                    <a:tint val="75000"/>
                  </a:schemeClr>
                </a:solidFill>
              </a:defRPr>
            </a:lvl8pPr>
            <a:lvl9pPr marL="3657104" indent="0" algn="ctr">
              <a:buNone/>
              <a:defRPr>
                <a:solidFill>
                  <a:schemeClr val="tx1">
                    <a:tint val="75000"/>
                  </a:schemeClr>
                </a:solidFill>
              </a:defRPr>
            </a:lvl9pPr>
          </a:lstStyle>
          <a:p>
            <a:r>
              <a:rPr lang="sv-SE" dirty="0"/>
              <a:t>Klicka här för att ändra format på underrubrik i bakgrunden</a:t>
            </a:r>
          </a:p>
        </p:txBody>
      </p:sp>
      <p:sp>
        <p:nvSpPr>
          <p:cNvPr id="13" name="Rubrik 1"/>
          <p:cNvSpPr>
            <a:spLocks noGrp="1"/>
          </p:cNvSpPr>
          <p:nvPr>
            <p:ph type="ctrTitle"/>
          </p:nvPr>
        </p:nvSpPr>
        <p:spPr>
          <a:xfrm>
            <a:off x="857702" y="1240094"/>
            <a:ext cx="9785839" cy="615095"/>
          </a:xfrm>
          <a:prstGeom prst="rect">
            <a:avLst/>
          </a:prstGeom>
        </p:spPr>
        <p:txBody>
          <a:bodyPr/>
          <a:lstStyle>
            <a:lvl1pPr algn="l">
              <a:defRPr sz="3600" b="1">
                <a:solidFill>
                  <a:srgbClr val="E27F00"/>
                </a:solidFill>
                <a:latin typeface="Bell Gothic Black"/>
                <a:cs typeface="Bell Gothic Black"/>
              </a:defRPr>
            </a:lvl1pPr>
          </a:lstStyle>
          <a:p>
            <a:r>
              <a:rPr lang="sv-SE" dirty="0"/>
              <a:t>Klicka här för att ändra format</a:t>
            </a:r>
          </a:p>
        </p:txBody>
      </p:sp>
      <p:sp>
        <p:nvSpPr>
          <p:cNvPr id="4" name="Platshållare för datum 3"/>
          <p:cNvSpPr>
            <a:spLocks noGrp="1"/>
          </p:cNvSpPr>
          <p:nvPr>
            <p:ph type="dt" sz="half" idx="2"/>
          </p:nvPr>
        </p:nvSpPr>
        <p:spPr>
          <a:xfrm>
            <a:off x="847487" y="6418497"/>
            <a:ext cx="1285664" cy="365125"/>
          </a:xfrm>
          <a:prstGeom prst="rect">
            <a:avLst/>
          </a:prstGeom>
        </p:spPr>
        <p:txBody>
          <a:bodyPr/>
          <a:lstStyle/>
          <a:p>
            <a:pPr>
              <a:defRPr/>
            </a:pPr>
            <a:fld id="{A3F7E8E7-CD9F-4A83-865F-3A488ACFA609}"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a:xfrm>
            <a:off x="2650820" y="6418497"/>
            <a:ext cx="6747540" cy="365125"/>
          </a:xfrm>
          <a:prstGeom prst="rect">
            <a:avLst/>
          </a:prstGeom>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a:xfrm>
            <a:off x="10112385" y="6418497"/>
            <a:ext cx="1535153" cy="365125"/>
          </a:xfrm>
          <a:prstGeom prst="rect">
            <a:avLst/>
          </a:prstGeom>
        </p:spPr>
        <p:txBody>
          <a:bodyPr/>
          <a:lstStyle/>
          <a:p>
            <a:pPr algn="r">
              <a:defRPr/>
            </a:pPr>
            <a:fld id="{20D37FCA-3DE3-40B4-AA6D-F4C03BA9DED3}" type="slidenum">
              <a:rPr lang="sv-SE" sz="1200" smtClean="0">
                <a:solidFill>
                  <a:srgbClr val="E27F00"/>
                </a:solidFill>
                <a:latin typeface="Bell Gothic Light"/>
              </a:rPr>
              <a:pPr algn="r">
                <a:defRPr/>
              </a:pPr>
              <a:t>‹#›</a:t>
            </a:fld>
            <a:endParaRPr lang="sv-SE" sz="1200" dirty="0">
              <a:solidFill>
                <a:srgbClr val="E27F00"/>
              </a:solidFill>
              <a:latin typeface="Bell Gothic Light"/>
            </a:endParaRPr>
          </a:p>
        </p:txBody>
      </p:sp>
    </p:spTree>
    <p:extLst>
      <p:ext uri="{BB962C8B-B14F-4D97-AF65-F5344CB8AC3E}">
        <p14:creationId xmlns:p14="http://schemas.microsoft.com/office/powerpoint/2010/main" val="3464981403"/>
      </p:ext>
    </p:extLst>
  </p:cSld>
  <p:clrMapOvr>
    <a:masterClrMapping/>
  </p:clrMapOvr>
  <p:extLst>
    <p:ext uri="{DCECCB84-F9BA-43D5-87BE-67443E8EF086}">
      <p15:sldGuideLst xmlns:p15="http://schemas.microsoft.com/office/powerpoint/2012/main">
        <p15:guide id="1" orient="horz" pos="1729">
          <p15:clr>
            <a:srgbClr val="A4A3A4"/>
          </p15:clr>
        </p15:guide>
        <p15:guide id="2" pos="3820">
          <p15:clr>
            <a:srgbClr val="FBAE40"/>
          </p15:clr>
        </p15:guide>
        <p15:guide id="3" pos="531">
          <p15:clr>
            <a:srgbClr val="FBAE40"/>
          </p15:clr>
        </p15:guide>
        <p15:guide id="4" orient="horz" pos="1480">
          <p15:clr>
            <a:srgbClr val="A4A3A4"/>
          </p15:clr>
        </p15:guide>
        <p15:guide id="5" pos="758">
          <p15:clr>
            <a:srgbClr val="A4A3A4"/>
          </p15:clr>
        </p15:guide>
        <p15:guide id="6" orient="horz" pos="1253">
          <p15:clr>
            <a:srgbClr val="F26B43"/>
          </p15:clr>
        </p15:guide>
        <p15:guide id="7" orient="horz" pos="1094">
          <p15:clr>
            <a:srgbClr val="F26B43"/>
          </p15:clr>
        </p15:guide>
        <p15:guide id="8" pos="71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Rubrik och punktlista">
    <p:spTree>
      <p:nvGrpSpPr>
        <p:cNvPr id="1" name=""/>
        <p:cNvGrpSpPr/>
        <p:nvPr/>
      </p:nvGrpSpPr>
      <p:grpSpPr>
        <a:xfrm>
          <a:off x="0" y="0"/>
          <a:ext cx="0" cy="0"/>
          <a:chOff x="0" y="0"/>
          <a:chExt cx="0" cy="0"/>
        </a:xfrm>
      </p:grpSpPr>
      <p:sp>
        <p:nvSpPr>
          <p:cNvPr id="2" name="Rubrik 1"/>
          <p:cNvSpPr>
            <a:spLocks noGrp="1"/>
          </p:cNvSpPr>
          <p:nvPr>
            <p:ph type="ctrTitle"/>
          </p:nvPr>
        </p:nvSpPr>
        <p:spPr>
          <a:xfrm>
            <a:off x="857702" y="1239521"/>
            <a:ext cx="9785839" cy="624461"/>
          </a:xfrm>
          <a:prstGeom prst="rect">
            <a:avLst/>
          </a:prstGeom>
        </p:spPr>
        <p:txBody>
          <a:bodyPr/>
          <a:lstStyle>
            <a:lvl1pPr algn="l">
              <a:defRPr sz="3600" b="1">
                <a:solidFill>
                  <a:srgbClr val="E27F00"/>
                </a:solidFill>
                <a:latin typeface="Bell Gothic Black"/>
                <a:cs typeface="Bell Gothic Black"/>
              </a:defRPr>
            </a:lvl1pPr>
          </a:lstStyle>
          <a:p>
            <a:r>
              <a:rPr lang="sv-SE" dirty="0"/>
              <a:t>Klicka här för att ändra format</a:t>
            </a:r>
          </a:p>
        </p:txBody>
      </p:sp>
      <p:sp>
        <p:nvSpPr>
          <p:cNvPr id="8" name="Platshållare för innehåll 2"/>
          <p:cNvSpPr>
            <a:spLocks noGrp="1"/>
          </p:cNvSpPr>
          <p:nvPr>
            <p:ph idx="1"/>
          </p:nvPr>
        </p:nvSpPr>
        <p:spPr>
          <a:xfrm>
            <a:off x="857702" y="1989138"/>
            <a:ext cx="9785839" cy="3680142"/>
          </a:xfrm>
          <a:prstGeom prst="rect">
            <a:avLst/>
          </a:prstGeom>
        </p:spPr>
        <p:txBody>
          <a:bodyPr/>
          <a:lstStyle>
            <a:lvl1pPr>
              <a:defRPr sz="2400"/>
            </a:lvl1pPr>
            <a:lvl2pPr>
              <a:defRPr sz="2000"/>
            </a:lvl2pPr>
            <a:lvl3pPr>
              <a:defRPr sz="1800"/>
            </a:lvl3pPr>
            <a:lvl4pPr>
              <a:defRPr sz="1400"/>
            </a:lvl4pPr>
            <a:lvl5pPr>
              <a:defRPr sz="1400"/>
            </a:lvl5pPr>
          </a:lstStyle>
          <a:p>
            <a:pPr lvl="0"/>
            <a:r>
              <a:rPr lang="en-GB" noProof="0" dirty="0" err="1"/>
              <a:t>Klicka</a:t>
            </a:r>
            <a:r>
              <a:rPr lang="en-GB" noProof="0" dirty="0"/>
              <a:t> </a:t>
            </a:r>
            <a:r>
              <a:rPr lang="en-GB" noProof="0" dirty="0" err="1"/>
              <a:t>här</a:t>
            </a:r>
            <a:r>
              <a:rPr lang="en-GB" noProof="0" dirty="0"/>
              <a:t> </a:t>
            </a:r>
            <a:r>
              <a:rPr lang="en-GB" noProof="0" dirty="0" err="1"/>
              <a:t>för</a:t>
            </a:r>
            <a:r>
              <a:rPr lang="en-GB" noProof="0" dirty="0"/>
              <a:t> </a:t>
            </a:r>
            <a:r>
              <a:rPr lang="en-GB" noProof="0" dirty="0" err="1"/>
              <a:t>att</a:t>
            </a:r>
            <a:r>
              <a:rPr lang="en-GB" noProof="0" dirty="0"/>
              <a:t> </a:t>
            </a:r>
            <a:r>
              <a:rPr lang="en-GB" noProof="0" dirty="0" err="1"/>
              <a:t>ändra</a:t>
            </a:r>
            <a:r>
              <a:rPr lang="en-GB" noProof="0" dirty="0"/>
              <a:t> format </a:t>
            </a:r>
            <a:r>
              <a:rPr lang="en-GB" noProof="0" dirty="0" err="1"/>
              <a:t>på</a:t>
            </a:r>
            <a:r>
              <a:rPr lang="en-GB" noProof="0" dirty="0"/>
              <a:t> </a:t>
            </a:r>
            <a:r>
              <a:rPr lang="en-GB" noProof="0" dirty="0" err="1"/>
              <a:t>bakgrundstexten</a:t>
            </a:r>
            <a:endParaRPr lang="en-GB" noProof="0" dirty="0"/>
          </a:p>
          <a:p>
            <a:pPr lvl="1"/>
            <a:r>
              <a:rPr lang="en-GB" noProof="0" dirty="0" err="1"/>
              <a:t>Nivå</a:t>
            </a:r>
            <a:r>
              <a:rPr lang="en-GB" noProof="0" dirty="0"/>
              <a:t> </a:t>
            </a:r>
            <a:r>
              <a:rPr lang="en-GB" noProof="0" dirty="0" err="1"/>
              <a:t>två</a:t>
            </a:r>
            <a:endParaRPr lang="en-GB" noProof="0" dirty="0"/>
          </a:p>
          <a:p>
            <a:pPr lvl="2"/>
            <a:r>
              <a:rPr lang="en-GB" noProof="0" dirty="0" err="1"/>
              <a:t>Nivå</a:t>
            </a:r>
            <a:r>
              <a:rPr lang="en-GB" noProof="0" dirty="0"/>
              <a:t> </a:t>
            </a:r>
            <a:r>
              <a:rPr lang="en-GB" noProof="0" dirty="0" err="1"/>
              <a:t>tre</a:t>
            </a:r>
            <a:endParaRPr lang="en-GB" noProof="0" dirty="0"/>
          </a:p>
          <a:p>
            <a:pPr lvl="3"/>
            <a:r>
              <a:rPr lang="en-GB" noProof="0" dirty="0" err="1"/>
              <a:t>Nivå</a:t>
            </a:r>
            <a:r>
              <a:rPr lang="en-GB" noProof="0" dirty="0"/>
              <a:t> </a:t>
            </a:r>
            <a:r>
              <a:rPr lang="en-GB" noProof="0" dirty="0" err="1"/>
              <a:t>fyra</a:t>
            </a:r>
            <a:endParaRPr lang="en-GB" noProof="0" dirty="0"/>
          </a:p>
          <a:p>
            <a:pPr lvl="4"/>
            <a:r>
              <a:rPr lang="en-GB" noProof="0" dirty="0" err="1"/>
              <a:t>Nivå</a:t>
            </a:r>
            <a:r>
              <a:rPr lang="en-GB" noProof="0" dirty="0"/>
              <a:t> fem</a:t>
            </a:r>
          </a:p>
        </p:txBody>
      </p:sp>
      <p:sp>
        <p:nvSpPr>
          <p:cNvPr id="4" name="Platshållare för datum 3"/>
          <p:cNvSpPr>
            <a:spLocks noGrp="1"/>
          </p:cNvSpPr>
          <p:nvPr>
            <p:ph type="dt" sz="half" idx="2"/>
          </p:nvPr>
        </p:nvSpPr>
        <p:spPr>
          <a:xfrm>
            <a:off x="847487" y="6418497"/>
            <a:ext cx="1285664" cy="365125"/>
          </a:xfrm>
          <a:prstGeom prst="rect">
            <a:avLst/>
          </a:prstGeom>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a:xfrm>
            <a:off x="2650820" y="6418497"/>
            <a:ext cx="6747540" cy="365125"/>
          </a:xfrm>
          <a:prstGeom prst="rect">
            <a:avLst/>
          </a:prstGeom>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a:xfrm>
            <a:off x="10112385" y="6418497"/>
            <a:ext cx="1535153" cy="365125"/>
          </a:xfrm>
          <a:prstGeom prst="rect">
            <a:avLst/>
          </a:prstGeom>
        </p:spPr>
        <p:txBody>
          <a:bodyPr/>
          <a:lstStyle/>
          <a:p>
            <a:pPr algn="r">
              <a:defRPr/>
            </a:pPr>
            <a:fld id="{20D37FCA-3DE3-40B4-AA6D-F4C03BA9DED3}" type="slidenum">
              <a:rPr lang="sv-SE" sz="1200" smtClean="0">
                <a:solidFill>
                  <a:srgbClr val="E27F00"/>
                </a:solidFill>
                <a:latin typeface="Bell Gothic Light"/>
              </a:rPr>
              <a:pPr algn="r">
                <a:defRPr/>
              </a:pPr>
              <a:t>‹#›</a:t>
            </a:fld>
            <a:endParaRPr lang="sv-SE" sz="1200" dirty="0">
              <a:solidFill>
                <a:srgbClr val="E27F00"/>
              </a:solidFill>
              <a:latin typeface="Bell Gothic Light"/>
            </a:endParaRPr>
          </a:p>
        </p:txBody>
      </p:sp>
    </p:spTree>
    <p:extLst>
      <p:ext uri="{BB962C8B-B14F-4D97-AF65-F5344CB8AC3E}">
        <p14:creationId xmlns:p14="http://schemas.microsoft.com/office/powerpoint/2010/main" val="4164777880"/>
      </p:ext>
    </p:extLst>
  </p:cSld>
  <p:clrMapOvr>
    <a:masterClrMapping/>
  </p:clrMapOvr>
  <p:extLst>
    <p:ext uri="{DCECCB84-F9BA-43D5-87BE-67443E8EF086}">
      <p15:sldGuideLst xmlns:p15="http://schemas.microsoft.com/office/powerpoint/2012/main">
        <p15:guide id="1" orient="horz" pos="1729">
          <p15:clr>
            <a:srgbClr val="A4A3A4"/>
          </p15:clr>
        </p15:guide>
        <p15:guide id="2" pos="3820">
          <p15:clr>
            <a:srgbClr val="FBAE40"/>
          </p15:clr>
        </p15:guide>
        <p15:guide id="3" pos="531">
          <p15:clr>
            <a:srgbClr val="FBAE40"/>
          </p15:clr>
        </p15:guide>
        <p15:guide id="4" orient="horz" pos="1480">
          <p15:clr>
            <a:srgbClr val="A4A3A4"/>
          </p15:clr>
        </p15:guide>
        <p15:guide id="5" pos="758">
          <p15:clr>
            <a:srgbClr val="A4A3A4"/>
          </p15:clr>
        </p15:guide>
        <p15:guide id="6" orient="horz" pos="1253">
          <p15:clr>
            <a:srgbClr val="F26B43"/>
          </p15:clr>
        </p15:guide>
        <p15:guide id="7" orient="horz" pos="1094">
          <p15:clr>
            <a:srgbClr val="F26B43"/>
          </p15:clr>
        </p15:guide>
        <p15:guide id="8" pos="71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Endast rubrik">
    <p:spTree>
      <p:nvGrpSpPr>
        <p:cNvPr id="1" name=""/>
        <p:cNvGrpSpPr/>
        <p:nvPr/>
      </p:nvGrpSpPr>
      <p:grpSpPr>
        <a:xfrm>
          <a:off x="0" y="0"/>
          <a:ext cx="0" cy="0"/>
          <a:chOff x="0" y="0"/>
          <a:chExt cx="0" cy="0"/>
        </a:xfrm>
      </p:grpSpPr>
      <p:sp>
        <p:nvSpPr>
          <p:cNvPr id="2" name="Rubrik 1"/>
          <p:cNvSpPr>
            <a:spLocks noGrp="1"/>
          </p:cNvSpPr>
          <p:nvPr>
            <p:ph type="ctrTitle"/>
          </p:nvPr>
        </p:nvSpPr>
        <p:spPr>
          <a:xfrm>
            <a:off x="857702" y="1239521"/>
            <a:ext cx="9785839" cy="624461"/>
          </a:xfrm>
          <a:prstGeom prst="rect">
            <a:avLst/>
          </a:prstGeom>
        </p:spPr>
        <p:txBody>
          <a:bodyPr/>
          <a:lstStyle>
            <a:lvl1pPr algn="l">
              <a:defRPr sz="3600" b="1">
                <a:solidFill>
                  <a:srgbClr val="E27F00"/>
                </a:solidFill>
                <a:latin typeface="Bell Gothic Black"/>
                <a:cs typeface="Bell Gothic Black"/>
              </a:defRPr>
            </a:lvl1pPr>
          </a:lstStyle>
          <a:p>
            <a:r>
              <a:rPr lang="sv-SE" dirty="0"/>
              <a:t>Klicka här för att ändra format</a:t>
            </a:r>
          </a:p>
        </p:txBody>
      </p:sp>
      <p:sp>
        <p:nvSpPr>
          <p:cNvPr id="3" name="Platshållare för datum 3"/>
          <p:cNvSpPr>
            <a:spLocks noGrp="1"/>
          </p:cNvSpPr>
          <p:nvPr>
            <p:ph type="dt" sz="half" idx="2"/>
          </p:nvPr>
        </p:nvSpPr>
        <p:spPr>
          <a:xfrm>
            <a:off x="847487" y="6418497"/>
            <a:ext cx="1285664" cy="365125"/>
          </a:xfrm>
          <a:prstGeom prst="rect">
            <a:avLst/>
          </a:prstGeom>
        </p:spPr>
        <p:txBody>
          <a:bodyPr/>
          <a:lstStyle/>
          <a:p>
            <a:pPr>
              <a:defRPr/>
            </a:pPr>
            <a:fld id="{CD9E4545-62DF-43AA-8436-5A6947A24433}"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4" name="Platshållare för sidfot 4"/>
          <p:cNvSpPr>
            <a:spLocks noGrp="1"/>
          </p:cNvSpPr>
          <p:nvPr>
            <p:ph type="ftr" sz="quarter" idx="3"/>
          </p:nvPr>
        </p:nvSpPr>
        <p:spPr>
          <a:xfrm>
            <a:off x="2650820" y="6418497"/>
            <a:ext cx="6747540" cy="365125"/>
          </a:xfrm>
          <a:prstGeom prst="rect">
            <a:avLst/>
          </a:prstGeom>
        </p:spPr>
        <p:txBody>
          <a:bodyPr/>
          <a:lstStyle/>
          <a:p>
            <a:pPr>
              <a:defRPr/>
            </a:pPr>
            <a:endParaRPr lang="sv-SE" sz="1200" dirty="0">
              <a:solidFill>
                <a:srgbClr val="E27F00"/>
              </a:solidFill>
              <a:latin typeface="Bell Gothic Light"/>
            </a:endParaRPr>
          </a:p>
        </p:txBody>
      </p:sp>
      <p:sp>
        <p:nvSpPr>
          <p:cNvPr id="5" name="Platshållare för bildnummer 5"/>
          <p:cNvSpPr>
            <a:spLocks noGrp="1"/>
          </p:cNvSpPr>
          <p:nvPr>
            <p:ph type="sldNum" sz="quarter" idx="4"/>
          </p:nvPr>
        </p:nvSpPr>
        <p:spPr>
          <a:xfrm>
            <a:off x="10112385" y="6418497"/>
            <a:ext cx="1535153" cy="365125"/>
          </a:xfrm>
          <a:prstGeom prst="rect">
            <a:avLst/>
          </a:prstGeom>
        </p:spPr>
        <p:txBody>
          <a:bodyPr/>
          <a:lstStyle/>
          <a:p>
            <a:pPr algn="r">
              <a:defRPr/>
            </a:pPr>
            <a:fld id="{20D37FCA-3DE3-40B4-AA6D-F4C03BA9DED3}" type="slidenum">
              <a:rPr lang="sv-SE" sz="1200" smtClean="0">
                <a:solidFill>
                  <a:srgbClr val="E27F00"/>
                </a:solidFill>
                <a:latin typeface="Bell Gothic Light"/>
              </a:rPr>
              <a:pPr algn="r">
                <a:defRPr/>
              </a:pPr>
              <a:t>‹#›</a:t>
            </a:fld>
            <a:endParaRPr lang="sv-SE" sz="1200" dirty="0">
              <a:solidFill>
                <a:srgbClr val="E27F00"/>
              </a:solidFill>
              <a:latin typeface="Bell Gothic Light"/>
            </a:endParaRPr>
          </a:p>
        </p:txBody>
      </p:sp>
    </p:spTree>
    <p:extLst>
      <p:ext uri="{BB962C8B-B14F-4D97-AF65-F5344CB8AC3E}">
        <p14:creationId xmlns:p14="http://schemas.microsoft.com/office/powerpoint/2010/main" val="3523069731"/>
      </p:ext>
    </p:extLst>
  </p:cSld>
  <p:clrMapOvr>
    <a:masterClrMapping/>
  </p:clrMapOvr>
  <p:extLst>
    <p:ext uri="{DCECCB84-F9BA-43D5-87BE-67443E8EF086}">
      <p15:sldGuideLst xmlns:p15="http://schemas.microsoft.com/office/powerpoint/2012/main">
        <p15:guide id="1" orient="horz" pos="1729">
          <p15:clr>
            <a:srgbClr val="A4A3A4"/>
          </p15:clr>
        </p15:guide>
        <p15:guide id="2" pos="3820">
          <p15:clr>
            <a:srgbClr val="FBAE40"/>
          </p15:clr>
        </p15:guide>
        <p15:guide id="3" pos="531">
          <p15:clr>
            <a:srgbClr val="FBAE40"/>
          </p15:clr>
        </p15:guide>
        <p15:guide id="4" orient="horz" pos="1480">
          <p15:clr>
            <a:srgbClr val="A4A3A4"/>
          </p15:clr>
        </p15:guide>
        <p15:guide id="5" pos="758">
          <p15:clr>
            <a:srgbClr val="A4A3A4"/>
          </p15:clr>
        </p15:guide>
        <p15:guide id="6" orient="horz" pos="1253">
          <p15:clr>
            <a:srgbClr val="F26B43"/>
          </p15:clr>
        </p15:guide>
        <p15:guide id="7" orient="horz" pos="1094">
          <p15:clr>
            <a:srgbClr val="F26B43"/>
          </p15:clr>
        </p15:guide>
        <p15:guide id="8" pos="71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D3F766B-A331-4D87-A3CF-16D1B9FD6004}" type="datetimeFigureOut">
              <a:rPr lang="sv-SE" smtClean="0"/>
              <a:t>2026-03-26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2BF36F1-0E7B-4D77-9BE7-D0781792D480}" type="slidenum">
              <a:rPr lang="sv-SE" smtClean="0"/>
              <a:t>‹#›</a:t>
            </a:fld>
            <a:endParaRPr lang="sv-SE"/>
          </a:p>
        </p:txBody>
      </p:sp>
    </p:spTree>
    <p:extLst>
      <p:ext uri="{BB962C8B-B14F-4D97-AF65-F5344CB8AC3E}">
        <p14:creationId xmlns:p14="http://schemas.microsoft.com/office/powerpoint/2010/main" val="516537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Rubrik punktlista plats för bild">
    <p:spTree>
      <p:nvGrpSpPr>
        <p:cNvPr id="1" name=""/>
        <p:cNvGrpSpPr/>
        <p:nvPr/>
      </p:nvGrpSpPr>
      <p:grpSpPr>
        <a:xfrm>
          <a:off x="0" y="0"/>
          <a:ext cx="0" cy="0"/>
          <a:chOff x="0" y="0"/>
          <a:chExt cx="0" cy="0"/>
        </a:xfrm>
      </p:grpSpPr>
      <p:sp>
        <p:nvSpPr>
          <p:cNvPr id="2" name="Rubrik 1"/>
          <p:cNvSpPr>
            <a:spLocks noGrp="1"/>
          </p:cNvSpPr>
          <p:nvPr>
            <p:ph type="ctrTitle"/>
          </p:nvPr>
        </p:nvSpPr>
        <p:spPr>
          <a:xfrm>
            <a:off x="857702" y="1239521"/>
            <a:ext cx="9785839" cy="624461"/>
          </a:xfrm>
          <a:prstGeom prst="rect">
            <a:avLst/>
          </a:prstGeom>
        </p:spPr>
        <p:txBody>
          <a:bodyPr/>
          <a:lstStyle>
            <a:lvl1pPr algn="l">
              <a:defRPr sz="3600" b="1">
                <a:solidFill>
                  <a:srgbClr val="E27F00"/>
                </a:solidFill>
                <a:latin typeface="Bell Gothic Black"/>
                <a:cs typeface="Bell Gothic Black"/>
              </a:defRPr>
            </a:lvl1pPr>
          </a:lstStyle>
          <a:p>
            <a:r>
              <a:rPr lang="sv-SE" dirty="0"/>
              <a:t>Klicka här för att ändra format</a:t>
            </a:r>
          </a:p>
        </p:txBody>
      </p:sp>
      <p:sp>
        <p:nvSpPr>
          <p:cNvPr id="8" name="Platshållare för innehåll 2"/>
          <p:cNvSpPr>
            <a:spLocks noGrp="1"/>
          </p:cNvSpPr>
          <p:nvPr>
            <p:ph idx="1"/>
          </p:nvPr>
        </p:nvSpPr>
        <p:spPr>
          <a:xfrm>
            <a:off x="857702" y="1989138"/>
            <a:ext cx="5020296" cy="3680142"/>
          </a:xfrm>
          <a:prstGeom prst="rect">
            <a:avLst/>
          </a:prstGeom>
        </p:spPr>
        <p:txBody>
          <a:bodyPr/>
          <a:lstStyle>
            <a:lvl1pPr>
              <a:defRPr sz="2400"/>
            </a:lvl1pPr>
            <a:lvl2pPr>
              <a:defRPr sz="2000"/>
            </a:lvl2pPr>
            <a:lvl3pPr>
              <a:defRPr sz="1800"/>
            </a:lvl3pPr>
            <a:lvl4pPr>
              <a:defRPr sz="1400"/>
            </a:lvl4pPr>
            <a:lvl5pPr>
              <a:defRPr sz="1400"/>
            </a:lvl5pPr>
          </a:lstStyle>
          <a:p>
            <a:pPr lvl="0"/>
            <a:r>
              <a:rPr lang="en-GB" noProof="0" dirty="0" err="1"/>
              <a:t>Klicka</a:t>
            </a:r>
            <a:r>
              <a:rPr lang="en-GB" noProof="0" dirty="0"/>
              <a:t> </a:t>
            </a:r>
            <a:r>
              <a:rPr lang="en-GB" noProof="0" dirty="0" err="1"/>
              <a:t>här</a:t>
            </a:r>
            <a:r>
              <a:rPr lang="en-GB" noProof="0" dirty="0"/>
              <a:t> </a:t>
            </a:r>
            <a:r>
              <a:rPr lang="en-GB" noProof="0" dirty="0" err="1"/>
              <a:t>för</a:t>
            </a:r>
            <a:r>
              <a:rPr lang="en-GB" noProof="0" dirty="0"/>
              <a:t> </a:t>
            </a:r>
            <a:r>
              <a:rPr lang="en-GB" noProof="0" dirty="0" err="1"/>
              <a:t>att</a:t>
            </a:r>
            <a:r>
              <a:rPr lang="en-GB" noProof="0" dirty="0"/>
              <a:t> </a:t>
            </a:r>
            <a:r>
              <a:rPr lang="en-GB" noProof="0" dirty="0" err="1"/>
              <a:t>ändra</a:t>
            </a:r>
            <a:r>
              <a:rPr lang="en-GB" noProof="0" dirty="0"/>
              <a:t> format </a:t>
            </a:r>
            <a:r>
              <a:rPr lang="en-GB" noProof="0" dirty="0" err="1"/>
              <a:t>på</a:t>
            </a:r>
            <a:r>
              <a:rPr lang="en-GB" noProof="0" dirty="0"/>
              <a:t> </a:t>
            </a:r>
            <a:r>
              <a:rPr lang="en-GB" noProof="0" dirty="0" err="1"/>
              <a:t>bakgrundstexten</a:t>
            </a:r>
            <a:endParaRPr lang="en-GB" noProof="0" dirty="0"/>
          </a:p>
          <a:p>
            <a:pPr lvl="1"/>
            <a:r>
              <a:rPr lang="en-GB" noProof="0" dirty="0" err="1"/>
              <a:t>Nivå</a:t>
            </a:r>
            <a:r>
              <a:rPr lang="en-GB" noProof="0" dirty="0"/>
              <a:t> </a:t>
            </a:r>
            <a:r>
              <a:rPr lang="en-GB" noProof="0" dirty="0" err="1"/>
              <a:t>två</a:t>
            </a:r>
            <a:endParaRPr lang="en-GB" noProof="0" dirty="0"/>
          </a:p>
          <a:p>
            <a:pPr lvl="2"/>
            <a:r>
              <a:rPr lang="en-GB" noProof="0" dirty="0" err="1"/>
              <a:t>Nivå</a:t>
            </a:r>
            <a:r>
              <a:rPr lang="en-GB" noProof="0" dirty="0"/>
              <a:t> </a:t>
            </a:r>
            <a:r>
              <a:rPr lang="en-GB" noProof="0" dirty="0" err="1"/>
              <a:t>tre</a:t>
            </a:r>
            <a:endParaRPr lang="en-GB" noProof="0" dirty="0"/>
          </a:p>
          <a:p>
            <a:pPr lvl="3"/>
            <a:r>
              <a:rPr lang="en-GB" noProof="0" dirty="0" err="1"/>
              <a:t>Nivå</a:t>
            </a:r>
            <a:r>
              <a:rPr lang="en-GB" noProof="0" dirty="0"/>
              <a:t> </a:t>
            </a:r>
            <a:r>
              <a:rPr lang="en-GB" noProof="0" dirty="0" err="1"/>
              <a:t>fyra</a:t>
            </a:r>
            <a:endParaRPr lang="en-GB" noProof="0" dirty="0"/>
          </a:p>
          <a:p>
            <a:pPr lvl="4"/>
            <a:r>
              <a:rPr lang="en-GB" noProof="0" dirty="0" err="1"/>
              <a:t>Nivå</a:t>
            </a:r>
            <a:r>
              <a:rPr lang="en-GB" noProof="0" dirty="0"/>
              <a:t> fem</a:t>
            </a:r>
          </a:p>
        </p:txBody>
      </p:sp>
      <p:sp>
        <p:nvSpPr>
          <p:cNvPr id="4" name="Platshållare för datum 3"/>
          <p:cNvSpPr>
            <a:spLocks noGrp="1"/>
          </p:cNvSpPr>
          <p:nvPr>
            <p:ph type="dt" sz="half" idx="2"/>
          </p:nvPr>
        </p:nvSpPr>
        <p:spPr>
          <a:xfrm>
            <a:off x="847487" y="6418497"/>
            <a:ext cx="1285664" cy="365125"/>
          </a:xfrm>
          <a:prstGeom prst="rect">
            <a:avLst/>
          </a:prstGeom>
        </p:spPr>
        <p:txBody>
          <a:bodyPr/>
          <a:lstStyle/>
          <a:p>
            <a:pPr>
              <a:defRPr/>
            </a:pPr>
            <a:fld id="{01F9E0C6-1B5D-4B41-8549-889D8ED49987}"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a:xfrm>
            <a:off x="2650820" y="6418497"/>
            <a:ext cx="6747540" cy="365125"/>
          </a:xfrm>
          <a:prstGeom prst="rect">
            <a:avLst/>
          </a:prstGeom>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a:xfrm>
            <a:off x="10112385" y="6418497"/>
            <a:ext cx="1535153" cy="365125"/>
          </a:xfrm>
          <a:prstGeom prst="rect">
            <a:avLst/>
          </a:prstGeom>
        </p:spPr>
        <p:txBody>
          <a:bodyPr/>
          <a:lstStyle/>
          <a:p>
            <a:pPr algn="r">
              <a:defRPr/>
            </a:pPr>
            <a:fld id="{20D37FCA-3DE3-40B4-AA6D-F4C03BA9DED3}" type="slidenum">
              <a:rPr lang="sv-SE" sz="1200" smtClean="0">
                <a:solidFill>
                  <a:srgbClr val="E27F00"/>
                </a:solidFill>
                <a:latin typeface="Bell Gothic Light"/>
              </a:rPr>
              <a:pPr algn="r">
                <a:defRPr/>
              </a:pPr>
              <a:t>‹#›</a:t>
            </a:fld>
            <a:endParaRPr lang="sv-SE" sz="1200" dirty="0">
              <a:solidFill>
                <a:srgbClr val="E27F00"/>
              </a:solidFill>
              <a:latin typeface="Bell Gothic Light"/>
            </a:endParaRPr>
          </a:p>
        </p:txBody>
      </p:sp>
    </p:spTree>
    <p:extLst>
      <p:ext uri="{BB962C8B-B14F-4D97-AF65-F5344CB8AC3E}">
        <p14:creationId xmlns:p14="http://schemas.microsoft.com/office/powerpoint/2010/main" val="70851845"/>
      </p:ext>
    </p:extLst>
  </p:cSld>
  <p:clrMapOvr>
    <a:masterClrMapping/>
  </p:clrMapOvr>
  <p:extLst>
    <p:ext uri="{DCECCB84-F9BA-43D5-87BE-67443E8EF086}">
      <p15:sldGuideLst xmlns:p15="http://schemas.microsoft.com/office/powerpoint/2012/main">
        <p15:guide id="1" orient="horz" pos="1729">
          <p15:clr>
            <a:srgbClr val="A4A3A4"/>
          </p15:clr>
        </p15:guide>
        <p15:guide id="2" pos="3820">
          <p15:clr>
            <a:srgbClr val="FBAE40"/>
          </p15:clr>
        </p15:guide>
        <p15:guide id="3" pos="531">
          <p15:clr>
            <a:srgbClr val="FBAE40"/>
          </p15:clr>
        </p15:guide>
        <p15:guide id="4" orient="horz" pos="1480">
          <p15:clr>
            <a:srgbClr val="A4A3A4"/>
          </p15:clr>
        </p15:guide>
        <p15:guide id="5" pos="758">
          <p15:clr>
            <a:srgbClr val="A4A3A4"/>
          </p15:clr>
        </p15:guide>
        <p15:guide id="6" orient="horz" pos="1253">
          <p15:clr>
            <a:srgbClr val="F26B43"/>
          </p15:clr>
        </p15:guide>
        <p15:guide id="7" orient="horz" pos="1094">
          <p15:clr>
            <a:srgbClr val="F26B43"/>
          </p15:clr>
        </p15:guide>
        <p15:guide id="8" pos="710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3"/>
          <p:cNvSpPr>
            <a:spLocks noGrp="1"/>
          </p:cNvSpPr>
          <p:nvPr>
            <p:ph type="dt" sz="half" idx="2"/>
          </p:nvPr>
        </p:nvSpPr>
        <p:spPr>
          <a:xfrm>
            <a:off x="847487" y="6418497"/>
            <a:ext cx="1285664" cy="365125"/>
          </a:xfrm>
          <a:prstGeom prst="rect">
            <a:avLst/>
          </a:prstGeom>
        </p:spPr>
        <p:txBody>
          <a:bodyPr/>
          <a:lstStyle/>
          <a:p>
            <a:pPr>
              <a:defRPr/>
            </a:pPr>
            <a:fld id="{016EDC5E-E8DD-4696-BBFB-C99CF26FBD3E}"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3" name="Platshållare för sidfot 4"/>
          <p:cNvSpPr>
            <a:spLocks noGrp="1"/>
          </p:cNvSpPr>
          <p:nvPr>
            <p:ph type="ftr" sz="quarter" idx="3"/>
          </p:nvPr>
        </p:nvSpPr>
        <p:spPr>
          <a:xfrm>
            <a:off x="2650820" y="6418497"/>
            <a:ext cx="6747540" cy="365125"/>
          </a:xfrm>
          <a:prstGeom prst="rect">
            <a:avLst/>
          </a:prstGeom>
        </p:spPr>
        <p:txBody>
          <a:bodyPr/>
          <a:lstStyle/>
          <a:p>
            <a:pPr>
              <a:defRPr/>
            </a:pPr>
            <a:endParaRPr lang="sv-SE" sz="1200" dirty="0">
              <a:solidFill>
                <a:srgbClr val="E27F00"/>
              </a:solidFill>
              <a:latin typeface="Bell Gothic Light"/>
            </a:endParaRPr>
          </a:p>
        </p:txBody>
      </p:sp>
      <p:sp>
        <p:nvSpPr>
          <p:cNvPr id="4" name="Platshållare för bildnummer 5"/>
          <p:cNvSpPr>
            <a:spLocks noGrp="1"/>
          </p:cNvSpPr>
          <p:nvPr>
            <p:ph type="sldNum" sz="quarter" idx="4"/>
          </p:nvPr>
        </p:nvSpPr>
        <p:spPr>
          <a:xfrm>
            <a:off x="10112385" y="6418497"/>
            <a:ext cx="1535153" cy="365125"/>
          </a:xfrm>
          <a:prstGeom prst="rect">
            <a:avLst/>
          </a:prstGeom>
        </p:spPr>
        <p:txBody>
          <a:bodyPr/>
          <a:lstStyle/>
          <a:p>
            <a:pPr algn="r">
              <a:defRPr/>
            </a:pPr>
            <a:fld id="{20D37FCA-3DE3-40B4-AA6D-F4C03BA9DED3}" type="slidenum">
              <a:rPr lang="sv-SE" sz="1200" smtClean="0">
                <a:solidFill>
                  <a:srgbClr val="E27F00"/>
                </a:solidFill>
                <a:latin typeface="Bell Gothic Light"/>
              </a:rPr>
              <a:pPr algn="r">
                <a:defRPr/>
              </a:pPr>
              <a:t>‹#›</a:t>
            </a:fld>
            <a:endParaRPr lang="sv-SE" sz="1200" dirty="0">
              <a:solidFill>
                <a:srgbClr val="E27F00"/>
              </a:solidFill>
              <a:latin typeface="Bell Gothic Light"/>
            </a:endParaRPr>
          </a:p>
        </p:txBody>
      </p:sp>
    </p:spTree>
    <p:extLst>
      <p:ext uri="{BB962C8B-B14F-4D97-AF65-F5344CB8AC3E}">
        <p14:creationId xmlns:p14="http://schemas.microsoft.com/office/powerpoint/2010/main" val="1160148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AD3F766B-A331-4D87-A3CF-16D1B9FD6004}" type="datetimeFigureOut">
              <a:rPr lang="sv-SE" smtClean="0"/>
              <a:t>2026-03-26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2BF36F1-0E7B-4D77-9BE7-D0781792D480}" type="slidenum">
              <a:rPr lang="sv-SE" smtClean="0"/>
              <a:t>‹#›</a:t>
            </a:fld>
            <a:endParaRPr lang="sv-SE"/>
          </a:p>
        </p:txBody>
      </p:sp>
    </p:spTree>
    <p:extLst>
      <p:ext uri="{BB962C8B-B14F-4D97-AF65-F5344CB8AC3E}">
        <p14:creationId xmlns:p14="http://schemas.microsoft.com/office/powerpoint/2010/main" val="81908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AD3F766B-A331-4D87-A3CF-16D1B9FD6004}" type="datetimeFigureOut">
              <a:rPr lang="sv-SE" smtClean="0"/>
              <a:t>2026-03-26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2BF36F1-0E7B-4D77-9BE7-D0781792D480}" type="slidenum">
              <a:rPr lang="sv-SE" smtClean="0"/>
              <a:t>‹#›</a:t>
            </a:fld>
            <a:endParaRPr lang="sv-SE"/>
          </a:p>
        </p:txBody>
      </p:sp>
    </p:spTree>
    <p:extLst>
      <p:ext uri="{BB962C8B-B14F-4D97-AF65-F5344CB8AC3E}">
        <p14:creationId xmlns:p14="http://schemas.microsoft.com/office/powerpoint/2010/main" val="301602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AD3F766B-A331-4D87-A3CF-16D1B9FD6004}" type="datetimeFigureOut">
              <a:rPr lang="sv-SE" smtClean="0"/>
              <a:t>2026-03-26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2BF36F1-0E7B-4D77-9BE7-D0781792D480}" type="slidenum">
              <a:rPr lang="sv-SE" smtClean="0"/>
              <a:t>‹#›</a:t>
            </a:fld>
            <a:endParaRPr lang="sv-SE"/>
          </a:p>
        </p:txBody>
      </p:sp>
    </p:spTree>
    <p:extLst>
      <p:ext uri="{BB962C8B-B14F-4D97-AF65-F5344CB8AC3E}">
        <p14:creationId xmlns:p14="http://schemas.microsoft.com/office/powerpoint/2010/main" val="303688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AD3F766B-A331-4D87-A3CF-16D1B9FD6004}" type="datetimeFigureOut">
              <a:rPr lang="sv-SE" smtClean="0"/>
              <a:t>2026-03-26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2BF36F1-0E7B-4D77-9BE7-D0781792D480}" type="slidenum">
              <a:rPr lang="sv-SE" smtClean="0"/>
              <a:t>‹#›</a:t>
            </a:fld>
            <a:endParaRPr lang="sv-SE"/>
          </a:p>
        </p:txBody>
      </p:sp>
    </p:spTree>
    <p:extLst>
      <p:ext uri="{BB962C8B-B14F-4D97-AF65-F5344CB8AC3E}">
        <p14:creationId xmlns:p14="http://schemas.microsoft.com/office/powerpoint/2010/main" val="3379263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D3F766B-A331-4D87-A3CF-16D1B9FD6004}" type="datetimeFigureOut">
              <a:rPr lang="sv-SE" smtClean="0"/>
              <a:t>2026-03-26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2BF36F1-0E7B-4D77-9BE7-D0781792D480}" type="slidenum">
              <a:rPr lang="sv-SE" smtClean="0"/>
              <a:t>‹#›</a:t>
            </a:fld>
            <a:endParaRPr lang="sv-SE"/>
          </a:p>
        </p:txBody>
      </p:sp>
    </p:spTree>
    <p:extLst>
      <p:ext uri="{BB962C8B-B14F-4D97-AF65-F5344CB8AC3E}">
        <p14:creationId xmlns:p14="http://schemas.microsoft.com/office/powerpoint/2010/main" val="269400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AD3F766B-A331-4D87-A3CF-16D1B9FD6004}" type="datetimeFigureOut">
              <a:rPr lang="sv-SE" smtClean="0"/>
              <a:t>2026-03-26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2BF36F1-0E7B-4D77-9BE7-D0781792D480}" type="slidenum">
              <a:rPr lang="sv-SE" smtClean="0"/>
              <a:t>‹#›</a:t>
            </a:fld>
            <a:endParaRPr lang="sv-SE"/>
          </a:p>
        </p:txBody>
      </p:sp>
    </p:spTree>
    <p:extLst>
      <p:ext uri="{BB962C8B-B14F-4D97-AF65-F5344CB8AC3E}">
        <p14:creationId xmlns:p14="http://schemas.microsoft.com/office/powerpoint/2010/main" val="2235013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AD3F766B-A331-4D87-A3CF-16D1B9FD6004}" type="datetimeFigureOut">
              <a:rPr lang="sv-SE" smtClean="0"/>
              <a:t>2026-03-26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2BF36F1-0E7B-4D77-9BE7-D0781792D480}" type="slidenum">
              <a:rPr lang="sv-SE" smtClean="0"/>
              <a:t>‹#›</a:t>
            </a:fld>
            <a:endParaRPr lang="sv-SE"/>
          </a:p>
        </p:txBody>
      </p:sp>
    </p:spTree>
    <p:extLst>
      <p:ext uri="{BB962C8B-B14F-4D97-AF65-F5344CB8AC3E}">
        <p14:creationId xmlns:p14="http://schemas.microsoft.com/office/powerpoint/2010/main" val="134381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F766B-A331-4D87-A3CF-16D1B9FD6004}" type="datetimeFigureOut">
              <a:rPr lang="sv-SE" smtClean="0"/>
              <a:t>2026-03-26</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F36F1-0E7B-4D77-9BE7-D0781792D480}" type="slidenum">
              <a:rPr lang="sv-SE" smtClean="0"/>
              <a:t>‹#›</a:t>
            </a:fld>
            <a:endParaRPr lang="sv-SE"/>
          </a:p>
        </p:txBody>
      </p:sp>
    </p:spTree>
    <p:extLst>
      <p:ext uri="{BB962C8B-B14F-4D97-AF65-F5344CB8AC3E}">
        <p14:creationId xmlns:p14="http://schemas.microsoft.com/office/powerpoint/2010/main" val="24004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dobjekt 3"/>
          <p:cNvPicPr>
            <a:picLocks noChangeAspect="1"/>
          </p:cNvPicPr>
          <p:nvPr userDrawn="1"/>
        </p:nvPicPr>
        <p:blipFill rotWithShape="1">
          <a:blip r:embed="rId7">
            <a:extLst>
              <a:ext uri="{28A0092B-C50C-407E-A947-70E740481C1C}">
                <a14:useLocalDpi xmlns:a14="http://schemas.microsoft.com/office/drawing/2010/main" val="0"/>
              </a:ext>
            </a:extLst>
          </a:blip>
          <a:srcRect l="16808" r="-1"/>
          <a:stretch/>
        </p:blipFill>
        <p:spPr>
          <a:xfrm>
            <a:off x="-28431" y="6302788"/>
            <a:ext cx="12220431" cy="555212"/>
          </a:xfrm>
          <a:prstGeom prst="rect">
            <a:avLst/>
          </a:prstGeom>
        </p:spPr>
      </p:pic>
      <p:pic>
        <p:nvPicPr>
          <p:cNvPr id="7" name="Bildobjekt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35747" y="182517"/>
            <a:ext cx="1217532" cy="1191939"/>
          </a:xfrm>
          <a:prstGeom prst="rect">
            <a:avLst/>
          </a:prstGeom>
        </p:spPr>
      </p:pic>
    </p:spTree>
    <p:extLst>
      <p:ext uri="{BB962C8B-B14F-4D97-AF65-F5344CB8AC3E}">
        <p14:creationId xmlns:p14="http://schemas.microsoft.com/office/powerpoint/2010/main" val="35605246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p:txStyles>
    <p:titleStyle>
      <a:lvl1pPr algn="ctr" defTabSz="457138" rtl="0" eaLnBrk="0" fontAlgn="base" hangingPunct="0">
        <a:spcBef>
          <a:spcPct val="0"/>
        </a:spcBef>
        <a:spcAft>
          <a:spcPct val="0"/>
        </a:spcAft>
        <a:defRPr sz="4400" kern="1200">
          <a:solidFill>
            <a:schemeClr val="tx1"/>
          </a:solidFill>
          <a:latin typeface="+mj-lt"/>
          <a:ea typeface="ＭＳ Ｐゴシック" pitchFamily="31" charset="-128"/>
          <a:cs typeface="ＭＳ Ｐゴシック"/>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p:titleStyle>
    <p:bodyStyle>
      <a:lvl1pPr marL="342854" indent="-342854" algn="l" defTabSz="457138" rtl="0" eaLnBrk="0" fontAlgn="base" hangingPunct="0">
        <a:spcBef>
          <a:spcPct val="20000"/>
        </a:spcBef>
        <a:spcAft>
          <a:spcPct val="0"/>
        </a:spcAft>
        <a:buFont typeface="Arial" charset="0"/>
        <a:buChar char="•"/>
        <a:defRPr sz="3200" kern="1200">
          <a:solidFill>
            <a:schemeClr val="tx1"/>
          </a:solidFill>
          <a:latin typeface="Bell Gothic Light"/>
          <a:ea typeface="ＭＳ Ｐゴシック" pitchFamily="31" charset="-128"/>
          <a:cs typeface="Bell Gothic Light"/>
        </a:defRPr>
      </a:lvl1pPr>
      <a:lvl2pPr marL="742848" indent="-285711" algn="l" defTabSz="457138" rtl="0" eaLnBrk="0" fontAlgn="base" hangingPunct="0">
        <a:spcBef>
          <a:spcPct val="20000"/>
        </a:spcBef>
        <a:spcAft>
          <a:spcPct val="0"/>
        </a:spcAft>
        <a:buFont typeface="Arial" charset="0"/>
        <a:buChar char="–"/>
        <a:defRPr sz="2800" kern="1200">
          <a:solidFill>
            <a:schemeClr val="tx1"/>
          </a:solidFill>
          <a:latin typeface="Bell Gothic Light"/>
          <a:ea typeface="ＭＳ Ｐゴシック" pitchFamily="31" charset="-128"/>
          <a:cs typeface="Bell Gothic Light"/>
        </a:defRPr>
      </a:lvl2pPr>
      <a:lvl3pPr marL="1142845" indent="-228568" algn="l" defTabSz="457138" rtl="0" eaLnBrk="0" fontAlgn="base" hangingPunct="0">
        <a:spcBef>
          <a:spcPct val="20000"/>
        </a:spcBef>
        <a:spcAft>
          <a:spcPct val="0"/>
        </a:spcAft>
        <a:buFont typeface="Arial" charset="0"/>
        <a:buChar char="•"/>
        <a:defRPr sz="2400" kern="1200">
          <a:solidFill>
            <a:schemeClr val="tx1"/>
          </a:solidFill>
          <a:latin typeface="Bell Gothic Light"/>
          <a:ea typeface="ＭＳ Ｐゴシック" pitchFamily="31" charset="-128"/>
          <a:cs typeface="Bell Gothic Light"/>
        </a:defRPr>
      </a:lvl3pPr>
      <a:lvl4pPr marL="1599982" indent="-228568" algn="l" defTabSz="457138" rtl="0" eaLnBrk="0" fontAlgn="base" hangingPunct="0">
        <a:spcBef>
          <a:spcPct val="20000"/>
        </a:spcBef>
        <a:spcAft>
          <a:spcPct val="0"/>
        </a:spcAft>
        <a:buFont typeface="Arial" charset="0"/>
        <a:buChar char="–"/>
        <a:defRPr sz="2000" kern="1200">
          <a:solidFill>
            <a:schemeClr val="tx1"/>
          </a:solidFill>
          <a:latin typeface="Bell Gothic Light"/>
          <a:ea typeface="ＭＳ Ｐゴシック" pitchFamily="31" charset="-128"/>
          <a:cs typeface="Bell Gothic Light"/>
        </a:defRPr>
      </a:lvl4pPr>
      <a:lvl5pPr marL="2057121" indent="-228568" algn="l" defTabSz="457138" rtl="0" eaLnBrk="0" fontAlgn="base" hangingPunct="0">
        <a:spcBef>
          <a:spcPct val="20000"/>
        </a:spcBef>
        <a:spcAft>
          <a:spcPct val="0"/>
        </a:spcAft>
        <a:buFont typeface="Arial" charset="0"/>
        <a:buChar char="»"/>
        <a:defRPr sz="2000" kern="1200">
          <a:solidFill>
            <a:schemeClr val="tx1"/>
          </a:solidFill>
          <a:latin typeface="Bell Gothic Light"/>
          <a:ea typeface="ＭＳ Ｐゴシック" pitchFamily="31" charset="-128"/>
          <a:cs typeface="Bell Gothic Light"/>
        </a:defRPr>
      </a:lvl5pPr>
      <a:lvl6pPr marL="2514261" indent="-228568" algn="l" defTabSz="457138" rtl="0" eaLnBrk="1" latinLnBrk="0" hangingPunct="1">
        <a:spcBef>
          <a:spcPct val="20000"/>
        </a:spcBef>
        <a:buFont typeface="Arial"/>
        <a:buChar char="•"/>
        <a:defRPr sz="2000" kern="1200">
          <a:solidFill>
            <a:schemeClr val="tx1"/>
          </a:solidFill>
          <a:latin typeface="+mn-lt"/>
          <a:ea typeface="+mn-ea"/>
          <a:cs typeface="+mn-cs"/>
        </a:defRPr>
      </a:lvl6pPr>
      <a:lvl7pPr marL="2971396" indent="-228568" algn="l" defTabSz="457138" rtl="0" eaLnBrk="1" latinLnBrk="0" hangingPunct="1">
        <a:spcBef>
          <a:spcPct val="20000"/>
        </a:spcBef>
        <a:buFont typeface="Arial"/>
        <a:buChar char="•"/>
        <a:defRPr sz="2000" kern="1200">
          <a:solidFill>
            <a:schemeClr val="tx1"/>
          </a:solidFill>
          <a:latin typeface="+mn-lt"/>
          <a:ea typeface="+mn-ea"/>
          <a:cs typeface="+mn-cs"/>
        </a:defRPr>
      </a:lvl7pPr>
      <a:lvl8pPr marL="3428535" indent="-228568" algn="l" defTabSz="457138" rtl="0" eaLnBrk="1" latinLnBrk="0" hangingPunct="1">
        <a:spcBef>
          <a:spcPct val="20000"/>
        </a:spcBef>
        <a:buFont typeface="Arial"/>
        <a:buChar char="•"/>
        <a:defRPr sz="2000" kern="1200">
          <a:solidFill>
            <a:schemeClr val="tx1"/>
          </a:solidFill>
          <a:latin typeface="+mn-lt"/>
          <a:ea typeface="+mn-ea"/>
          <a:cs typeface="+mn-cs"/>
        </a:defRPr>
      </a:lvl8pPr>
      <a:lvl9pPr marL="3885673" indent="-228568" algn="l" defTabSz="45713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38" rtl="0" eaLnBrk="1" latinLnBrk="0" hangingPunct="1">
        <a:defRPr sz="1800" kern="1200">
          <a:solidFill>
            <a:schemeClr val="tx1"/>
          </a:solidFill>
          <a:latin typeface="+mn-lt"/>
          <a:ea typeface="+mn-ea"/>
          <a:cs typeface="+mn-cs"/>
        </a:defRPr>
      </a:lvl1pPr>
      <a:lvl2pPr marL="457138" algn="l" defTabSz="457138" rtl="0" eaLnBrk="1" latinLnBrk="0" hangingPunct="1">
        <a:defRPr sz="1800" kern="1200">
          <a:solidFill>
            <a:schemeClr val="tx1"/>
          </a:solidFill>
          <a:latin typeface="+mn-lt"/>
          <a:ea typeface="+mn-ea"/>
          <a:cs typeface="+mn-cs"/>
        </a:defRPr>
      </a:lvl2pPr>
      <a:lvl3pPr marL="914276" algn="l" defTabSz="457138" rtl="0" eaLnBrk="1" latinLnBrk="0" hangingPunct="1">
        <a:defRPr sz="1800" kern="1200">
          <a:solidFill>
            <a:schemeClr val="tx1"/>
          </a:solidFill>
          <a:latin typeface="+mn-lt"/>
          <a:ea typeface="+mn-ea"/>
          <a:cs typeface="+mn-cs"/>
        </a:defRPr>
      </a:lvl3pPr>
      <a:lvl4pPr marL="1371414" algn="l" defTabSz="457138" rtl="0" eaLnBrk="1" latinLnBrk="0" hangingPunct="1">
        <a:defRPr sz="1800" kern="1200">
          <a:solidFill>
            <a:schemeClr val="tx1"/>
          </a:solidFill>
          <a:latin typeface="+mn-lt"/>
          <a:ea typeface="+mn-ea"/>
          <a:cs typeface="+mn-cs"/>
        </a:defRPr>
      </a:lvl4pPr>
      <a:lvl5pPr marL="1828553" algn="l" defTabSz="457138" rtl="0" eaLnBrk="1" latinLnBrk="0" hangingPunct="1">
        <a:defRPr sz="1800" kern="1200">
          <a:solidFill>
            <a:schemeClr val="tx1"/>
          </a:solidFill>
          <a:latin typeface="+mn-lt"/>
          <a:ea typeface="+mn-ea"/>
          <a:cs typeface="+mn-cs"/>
        </a:defRPr>
      </a:lvl5pPr>
      <a:lvl6pPr marL="2285691" algn="l" defTabSz="457138" rtl="0" eaLnBrk="1" latinLnBrk="0" hangingPunct="1">
        <a:defRPr sz="1800" kern="1200">
          <a:solidFill>
            <a:schemeClr val="tx1"/>
          </a:solidFill>
          <a:latin typeface="+mn-lt"/>
          <a:ea typeface="+mn-ea"/>
          <a:cs typeface="+mn-cs"/>
        </a:defRPr>
      </a:lvl6pPr>
      <a:lvl7pPr marL="2742828" algn="l" defTabSz="457138" rtl="0" eaLnBrk="1" latinLnBrk="0" hangingPunct="1">
        <a:defRPr sz="1800" kern="1200">
          <a:solidFill>
            <a:schemeClr val="tx1"/>
          </a:solidFill>
          <a:latin typeface="+mn-lt"/>
          <a:ea typeface="+mn-ea"/>
          <a:cs typeface="+mn-cs"/>
        </a:defRPr>
      </a:lvl7pPr>
      <a:lvl8pPr marL="3199965" algn="l" defTabSz="457138" rtl="0" eaLnBrk="1" latinLnBrk="0" hangingPunct="1">
        <a:defRPr sz="1800" kern="1200">
          <a:solidFill>
            <a:schemeClr val="tx1"/>
          </a:solidFill>
          <a:latin typeface="+mn-lt"/>
          <a:ea typeface="+mn-ea"/>
          <a:cs typeface="+mn-cs"/>
        </a:defRPr>
      </a:lvl8pPr>
      <a:lvl9pPr marL="3657104" algn="l" defTabSz="45713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dobjekt 3"/>
          <p:cNvPicPr>
            <a:picLocks noChangeAspect="1"/>
          </p:cNvPicPr>
          <p:nvPr userDrawn="1"/>
        </p:nvPicPr>
        <p:blipFill rotWithShape="1">
          <a:blip r:embed="rId7">
            <a:extLst>
              <a:ext uri="{28A0092B-C50C-407E-A947-70E740481C1C}">
                <a14:useLocalDpi xmlns:a14="http://schemas.microsoft.com/office/drawing/2010/main" val="0"/>
              </a:ext>
            </a:extLst>
          </a:blip>
          <a:srcRect l="16808" r="-1"/>
          <a:stretch/>
        </p:blipFill>
        <p:spPr>
          <a:xfrm>
            <a:off x="-28431" y="6302788"/>
            <a:ext cx="12220431" cy="555212"/>
          </a:xfrm>
          <a:prstGeom prst="rect">
            <a:avLst/>
          </a:prstGeom>
        </p:spPr>
      </p:pic>
      <p:pic>
        <p:nvPicPr>
          <p:cNvPr id="7" name="Bildobjekt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35747" y="182517"/>
            <a:ext cx="1217532" cy="1191939"/>
          </a:xfrm>
          <a:prstGeom prst="rect">
            <a:avLst/>
          </a:prstGeom>
        </p:spPr>
      </p:pic>
    </p:spTree>
    <p:extLst>
      <p:ext uri="{BB962C8B-B14F-4D97-AF65-F5344CB8AC3E}">
        <p14:creationId xmlns:p14="http://schemas.microsoft.com/office/powerpoint/2010/main" val="3604288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p:txStyles>
    <p:titleStyle>
      <a:lvl1pPr algn="ctr" defTabSz="457138" rtl="0" eaLnBrk="0" fontAlgn="base" hangingPunct="0">
        <a:spcBef>
          <a:spcPct val="0"/>
        </a:spcBef>
        <a:spcAft>
          <a:spcPct val="0"/>
        </a:spcAft>
        <a:defRPr sz="4400" kern="1200">
          <a:solidFill>
            <a:schemeClr val="tx1"/>
          </a:solidFill>
          <a:latin typeface="+mj-lt"/>
          <a:ea typeface="ＭＳ Ｐゴシック" pitchFamily="31" charset="-128"/>
          <a:cs typeface="ＭＳ Ｐゴシック"/>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p:titleStyle>
    <p:bodyStyle>
      <a:lvl1pPr marL="342854" indent="-342854" algn="l" defTabSz="457138" rtl="0" eaLnBrk="0" fontAlgn="base" hangingPunct="0">
        <a:spcBef>
          <a:spcPct val="20000"/>
        </a:spcBef>
        <a:spcAft>
          <a:spcPct val="0"/>
        </a:spcAft>
        <a:buFont typeface="Arial" charset="0"/>
        <a:buChar char="•"/>
        <a:defRPr sz="3200" kern="1200">
          <a:solidFill>
            <a:schemeClr val="tx1"/>
          </a:solidFill>
          <a:latin typeface="Bell Gothic Light"/>
          <a:ea typeface="ＭＳ Ｐゴシック" pitchFamily="31" charset="-128"/>
          <a:cs typeface="Bell Gothic Light"/>
        </a:defRPr>
      </a:lvl1pPr>
      <a:lvl2pPr marL="742848" indent="-285711" algn="l" defTabSz="457138" rtl="0" eaLnBrk="0" fontAlgn="base" hangingPunct="0">
        <a:spcBef>
          <a:spcPct val="20000"/>
        </a:spcBef>
        <a:spcAft>
          <a:spcPct val="0"/>
        </a:spcAft>
        <a:buFont typeface="Arial" charset="0"/>
        <a:buChar char="–"/>
        <a:defRPr sz="2800" kern="1200">
          <a:solidFill>
            <a:schemeClr val="tx1"/>
          </a:solidFill>
          <a:latin typeface="Bell Gothic Light"/>
          <a:ea typeface="ＭＳ Ｐゴシック" pitchFamily="31" charset="-128"/>
          <a:cs typeface="Bell Gothic Light"/>
        </a:defRPr>
      </a:lvl2pPr>
      <a:lvl3pPr marL="1142845" indent="-228568" algn="l" defTabSz="457138" rtl="0" eaLnBrk="0" fontAlgn="base" hangingPunct="0">
        <a:spcBef>
          <a:spcPct val="20000"/>
        </a:spcBef>
        <a:spcAft>
          <a:spcPct val="0"/>
        </a:spcAft>
        <a:buFont typeface="Arial" charset="0"/>
        <a:buChar char="•"/>
        <a:defRPr sz="2400" kern="1200">
          <a:solidFill>
            <a:schemeClr val="tx1"/>
          </a:solidFill>
          <a:latin typeface="Bell Gothic Light"/>
          <a:ea typeface="ＭＳ Ｐゴシック" pitchFamily="31" charset="-128"/>
          <a:cs typeface="Bell Gothic Light"/>
        </a:defRPr>
      </a:lvl3pPr>
      <a:lvl4pPr marL="1599982" indent="-228568" algn="l" defTabSz="457138" rtl="0" eaLnBrk="0" fontAlgn="base" hangingPunct="0">
        <a:spcBef>
          <a:spcPct val="20000"/>
        </a:spcBef>
        <a:spcAft>
          <a:spcPct val="0"/>
        </a:spcAft>
        <a:buFont typeface="Arial" charset="0"/>
        <a:buChar char="–"/>
        <a:defRPr sz="2000" kern="1200">
          <a:solidFill>
            <a:schemeClr val="tx1"/>
          </a:solidFill>
          <a:latin typeface="Bell Gothic Light"/>
          <a:ea typeface="ＭＳ Ｐゴシック" pitchFamily="31" charset="-128"/>
          <a:cs typeface="Bell Gothic Light"/>
        </a:defRPr>
      </a:lvl4pPr>
      <a:lvl5pPr marL="2057121" indent="-228568" algn="l" defTabSz="457138" rtl="0" eaLnBrk="0" fontAlgn="base" hangingPunct="0">
        <a:spcBef>
          <a:spcPct val="20000"/>
        </a:spcBef>
        <a:spcAft>
          <a:spcPct val="0"/>
        </a:spcAft>
        <a:buFont typeface="Arial" charset="0"/>
        <a:buChar char="»"/>
        <a:defRPr sz="2000" kern="1200">
          <a:solidFill>
            <a:schemeClr val="tx1"/>
          </a:solidFill>
          <a:latin typeface="Bell Gothic Light"/>
          <a:ea typeface="ＭＳ Ｐゴシック" pitchFamily="31" charset="-128"/>
          <a:cs typeface="Bell Gothic Light"/>
        </a:defRPr>
      </a:lvl5pPr>
      <a:lvl6pPr marL="2514261" indent="-228568" algn="l" defTabSz="457138" rtl="0" eaLnBrk="1" latinLnBrk="0" hangingPunct="1">
        <a:spcBef>
          <a:spcPct val="20000"/>
        </a:spcBef>
        <a:buFont typeface="Arial"/>
        <a:buChar char="•"/>
        <a:defRPr sz="2000" kern="1200">
          <a:solidFill>
            <a:schemeClr val="tx1"/>
          </a:solidFill>
          <a:latin typeface="+mn-lt"/>
          <a:ea typeface="+mn-ea"/>
          <a:cs typeface="+mn-cs"/>
        </a:defRPr>
      </a:lvl6pPr>
      <a:lvl7pPr marL="2971396" indent="-228568" algn="l" defTabSz="457138" rtl="0" eaLnBrk="1" latinLnBrk="0" hangingPunct="1">
        <a:spcBef>
          <a:spcPct val="20000"/>
        </a:spcBef>
        <a:buFont typeface="Arial"/>
        <a:buChar char="•"/>
        <a:defRPr sz="2000" kern="1200">
          <a:solidFill>
            <a:schemeClr val="tx1"/>
          </a:solidFill>
          <a:latin typeface="+mn-lt"/>
          <a:ea typeface="+mn-ea"/>
          <a:cs typeface="+mn-cs"/>
        </a:defRPr>
      </a:lvl7pPr>
      <a:lvl8pPr marL="3428535" indent="-228568" algn="l" defTabSz="457138" rtl="0" eaLnBrk="1" latinLnBrk="0" hangingPunct="1">
        <a:spcBef>
          <a:spcPct val="20000"/>
        </a:spcBef>
        <a:buFont typeface="Arial"/>
        <a:buChar char="•"/>
        <a:defRPr sz="2000" kern="1200">
          <a:solidFill>
            <a:schemeClr val="tx1"/>
          </a:solidFill>
          <a:latin typeface="+mn-lt"/>
          <a:ea typeface="+mn-ea"/>
          <a:cs typeface="+mn-cs"/>
        </a:defRPr>
      </a:lvl8pPr>
      <a:lvl9pPr marL="3885673" indent="-228568" algn="l" defTabSz="45713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38" rtl="0" eaLnBrk="1" latinLnBrk="0" hangingPunct="1">
        <a:defRPr sz="1800" kern="1200">
          <a:solidFill>
            <a:schemeClr val="tx1"/>
          </a:solidFill>
          <a:latin typeface="+mn-lt"/>
          <a:ea typeface="+mn-ea"/>
          <a:cs typeface="+mn-cs"/>
        </a:defRPr>
      </a:lvl1pPr>
      <a:lvl2pPr marL="457138" algn="l" defTabSz="457138" rtl="0" eaLnBrk="1" latinLnBrk="0" hangingPunct="1">
        <a:defRPr sz="1800" kern="1200">
          <a:solidFill>
            <a:schemeClr val="tx1"/>
          </a:solidFill>
          <a:latin typeface="+mn-lt"/>
          <a:ea typeface="+mn-ea"/>
          <a:cs typeface="+mn-cs"/>
        </a:defRPr>
      </a:lvl2pPr>
      <a:lvl3pPr marL="914276" algn="l" defTabSz="457138" rtl="0" eaLnBrk="1" latinLnBrk="0" hangingPunct="1">
        <a:defRPr sz="1800" kern="1200">
          <a:solidFill>
            <a:schemeClr val="tx1"/>
          </a:solidFill>
          <a:latin typeface="+mn-lt"/>
          <a:ea typeface="+mn-ea"/>
          <a:cs typeface="+mn-cs"/>
        </a:defRPr>
      </a:lvl3pPr>
      <a:lvl4pPr marL="1371414" algn="l" defTabSz="457138" rtl="0" eaLnBrk="1" latinLnBrk="0" hangingPunct="1">
        <a:defRPr sz="1800" kern="1200">
          <a:solidFill>
            <a:schemeClr val="tx1"/>
          </a:solidFill>
          <a:latin typeface="+mn-lt"/>
          <a:ea typeface="+mn-ea"/>
          <a:cs typeface="+mn-cs"/>
        </a:defRPr>
      </a:lvl4pPr>
      <a:lvl5pPr marL="1828553" algn="l" defTabSz="457138" rtl="0" eaLnBrk="1" latinLnBrk="0" hangingPunct="1">
        <a:defRPr sz="1800" kern="1200">
          <a:solidFill>
            <a:schemeClr val="tx1"/>
          </a:solidFill>
          <a:latin typeface="+mn-lt"/>
          <a:ea typeface="+mn-ea"/>
          <a:cs typeface="+mn-cs"/>
        </a:defRPr>
      </a:lvl5pPr>
      <a:lvl6pPr marL="2285691" algn="l" defTabSz="457138" rtl="0" eaLnBrk="1" latinLnBrk="0" hangingPunct="1">
        <a:defRPr sz="1800" kern="1200">
          <a:solidFill>
            <a:schemeClr val="tx1"/>
          </a:solidFill>
          <a:latin typeface="+mn-lt"/>
          <a:ea typeface="+mn-ea"/>
          <a:cs typeface="+mn-cs"/>
        </a:defRPr>
      </a:lvl6pPr>
      <a:lvl7pPr marL="2742828" algn="l" defTabSz="457138" rtl="0" eaLnBrk="1" latinLnBrk="0" hangingPunct="1">
        <a:defRPr sz="1800" kern="1200">
          <a:solidFill>
            <a:schemeClr val="tx1"/>
          </a:solidFill>
          <a:latin typeface="+mn-lt"/>
          <a:ea typeface="+mn-ea"/>
          <a:cs typeface="+mn-cs"/>
        </a:defRPr>
      </a:lvl7pPr>
      <a:lvl8pPr marL="3199965" algn="l" defTabSz="457138" rtl="0" eaLnBrk="1" latinLnBrk="0" hangingPunct="1">
        <a:defRPr sz="1800" kern="1200">
          <a:solidFill>
            <a:schemeClr val="tx1"/>
          </a:solidFill>
          <a:latin typeface="+mn-lt"/>
          <a:ea typeface="+mn-ea"/>
          <a:cs typeface="+mn-cs"/>
        </a:defRPr>
      </a:lvl8pPr>
      <a:lvl9pPr marL="3657104" algn="l" defTabSz="45713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slide" Target="slide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17.xml"/><Relationship Id="rId7" Type="http://schemas.openxmlformats.org/officeDocument/2006/relationships/image" Target="../media/image20.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9.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slide" Target="slide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s://www.nvdb.se/sv/dokumentation/specifikationer-och-stodjande-dokument/"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s://bransch.trafikverket.se/TrvSeFiler/Dataproduktspecifikationer/V%C3%A4gdataprodukter/DPS_C-D/1085Det_svenska_v%C3%A4gn%C3%A4tet.pdf" TargetMode="External"/><Relationship Id="rId5" Type="http://schemas.openxmlformats.org/officeDocument/2006/relationships/hyperlink" Target="https://trvdokument.trafikverket.se/Versioner.aspx?spid=5519&amp;dokumentId=TDOK%202021%3a0028" TargetMode="External"/><Relationship Id="rId4" Type="http://schemas.openxmlformats.org/officeDocument/2006/relationships/hyperlink" Target="https://trvdokument.trafikverket.se/Versioner.aspx?spid=5518&amp;dokumentId=TDOK%202021%3a0029" TargetMode="Externa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slide" Target="slide4.xml"/><Relationship Id="rId5" Type="http://schemas.openxmlformats.org/officeDocument/2006/relationships/image" Target="../media/image23.wmf"/><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4.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4.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4.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62.xml"/><Relationship Id="rId3" Type="http://schemas.openxmlformats.org/officeDocument/2006/relationships/slide" Target="slide5.xml"/><Relationship Id="rId7" Type="http://schemas.openxmlformats.org/officeDocument/2006/relationships/slide" Target="slide14.xml"/><Relationship Id="rId12" Type="http://schemas.openxmlformats.org/officeDocument/2006/relationships/slide" Target="slide84.xml"/><Relationship Id="rId2" Type="http://schemas.openxmlformats.org/officeDocument/2006/relationships/notesSlide" Target="../notesSlides/notesSlide4.xml"/><Relationship Id="rId16"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slide" Target="slide61.xml"/><Relationship Id="rId5" Type="http://schemas.openxmlformats.org/officeDocument/2006/relationships/slide" Target="slide9.xml"/><Relationship Id="rId15" Type="http://schemas.openxmlformats.org/officeDocument/2006/relationships/slide" Target="slide81.xml"/><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slide" Target="slide57.xml"/><Relationship Id="rId14" Type="http://schemas.openxmlformats.org/officeDocument/2006/relationships/slide" Target="slide79.xml"/></Relationships>
</file>

<file path=ppt/slides/_rels/slide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4.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4.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slide" Target="slide4.xml"/></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63.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slide" Target="slide4.xml"/><Relationship Id="rId5" Type="http://schemas.openxmlformats.org/officeDocument/2006/relationships/image" Target="../media/image77.jpeg"/><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65.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0.w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6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slide" Target="slide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slide" Target="slide4.xml"/><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slide" Target="slide4.xml"/><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slide" Target="slide4.xml"/><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15.xml"/><Relationship Id="rId5" Type="http://schemas.openxmlformats.org/officeDocument/2006/relationships/slide" Target="slide4.xml"/><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8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slide" Target="slide4.xml"/><Relationship Id="rId4" Type="http://schemas.openxmlformats.org/officeDocument/2006/relationships/image" Target="../media/image98.png"/></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8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75557" y="-98735"/>
            <a:ext cx="5235878" cy="1327758"/>
          </a:xfrm>
        </p:spPr>
        <p:txBody>
          <a:bodyPr>
            <a:normAutofit/>
          </a:bodyPr>
          <a:lstStyle/>
          <a:p>
            <a:pPr algn="ctr"/>
            <a:r>
              <a:rPr lang="sv-SE" sz="3600" b="1" dirty="0"/>
              <a:t>NVDB Utbildning block 2 -    Vägnätsredigering</a:t>
            </a:r>
            <a:r>
              <a:rPr lang="sv-SE" sz="4000" b="1" dirty="0"/>
              <a:t> </a:t>
            </a:r>
          </a:p>
        </p:txBody>
      </p:sp>
      <p:pic>
        <p:nvPicPr>
          <p:cNvPr id="6" name="Platshållare för bild 5"/>
          <p:cNvPicPr>
            <a:picLocks noGrp="1" noChangeAspect="1"/>
          </p:cNvPicPr>
          <p:nvPr>
            <p:ph type="pic" idx="1"/>
          </p:nvPr>
        </p:nvPicPr>
        <p:blipFill>
          <a:blip r:embed="rId3"/>
          <a:srcRect l="14213" r="14213"/>
          <a:stretch>
            <a:fillRect/>
          </a:stretch>
        </p:blipFill>
        <p:spPr>
          <a:xfrm>
            <a:off x="2129425" y="1214846"/>
            <a:ext cx="7528142" cy="5643154"/>
          </a:xfrm>
          <a:prstGeom prst="rect">
            <a:avLst/>
          </a:prstGeom>
        </p:spPr>
      </p:pic>
      <p:sp>
        <p:nvSpPr>
          <p:cNvPr id="4" name="Platshållare för text 3"/>
          <p:cNvSpPr>
            <a:spLocks noGrp="1"/>
          </p:cNvSpPr>
          <p:nvPr>
            <p:ph type="body" sz="half" idx="2"/>
          </p:nvPr>
        </p:nvSpPr>
        <p:spPr>
          <a:xfrm>
            <a:off x="8693062" y="5674290"/>
            <a:ext cx="2367419" cy="355807"/>
          </a:xfrm>
        </p:spPr>
        <p:txBody>
          <a:bodyPr/>
          <a:lstStyle/>
          <a:p>
            <a:r>
              <a:rPr lang="sv-SE" dirty="0"/>
              <a:t>Version 2026-03-26</a:t>
            </a:r>
          </a:p>
        </p:txBody>
      </p:sp>
      <p:sp>
        <p:nvSpPr>
          <p:cNvPr id="5" name="Platshållare för bild 2"/>
          <p:cNvSpPr txBox="1">
            <a:spLocks/>
          </p:cNvSpPr>
          <p:nvPr/>
        </p:nvSpPr>
        <p:spPr>
          <a:xfrm>
            <a:off x="5195714" y="995363"/>
            <a:ext cx="6172200" cy="4873625"/>
          </a:xfrm>
          <a:prstGeom prst="rect">
            <a:avLst/>
          </a:prstGeom>
        </p:spPr>
      </p:sp>
    </p:spTree>
    <p:extLst>
      <p:ext uri="{BB962C8B-B14F-4D97-AF65-F5344CB8AC3E}">
        <p14:creationId xmlns:p14="http://schemas.microsoft.com/office/powerpoint/2010/main" val="3176068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7" y="611880"/>
            <a:ext cx="9946787" cy="729866"/>
          </a:xfrm>
        </p:spPr>
        <p:txBody>
          <a:bodyPr/>
          <a:lstStyle/>
          <a:p>
            <a:pPr marL="342900" lvl="0" indent="-342900" defTabSz="914400">
              <a:spcBef>
                <a:spcPct val="20000"/>
              </a:spcBef>
            </a:pPr>
            <a:r>
              <a:rPr lang="sv-SE" dirty="0"/>
              <a:t>Vägnätsmodellen ska kunna</a:t>
            </a:r>
            <a:br>
              <a:rPr lang="sv-SE" dirty="0"/>
            </a:br>
            <a:endParaRPr lang="sv-SE" sz="3200" dirty="0"/>
          </a:p>
        </p:txBody>
      </p:sp>
      <p:sp>
        <p:nvSpPr>
          <p:cNvPr id="3" name="Platshållare för innehåll 2"/>
          <p:cNvSpPr>
            <a:spLocks noGrp="1"/>
          </p:cNvSpPr>
          <p:nvPr>
            <p:ph idx="1"/>
          </p:nvPr>
        </p:nvSpPr>
        <p:spPr>
          <a:xfrm>
            <a:off x="999459" y="1841304"/>
            <a:ext cx="7844338" cy="3680142"/>
          </a:xfrm>
        </p:spPr>
        <p:txBody>
          <a:bodyPr/>
          <a:lstStyle/>
          <a:p>
            <a:pPr marL="342900" indent="-342900">
              <a:buFontTx/>
              <a:buChar char="•"/>
            </a:pPr>
            <a:r>
              <a:rPr lang="sv-SE" sz="1800" dirty="0">
                <a:cs typeface="Times New Roman" pitchFamily="18" charset="0"/>
              </a:rPr>
              <a:t>möjliggöra både geometrisk och topologisk beskrivning.</a:t>
            </a:r>
          </a:p>
          <a:p>
            <a:pPr marL="342900" indent="-342900">
              <a:buFontTx/>
              <a:buChar char="•"/>
            </a:pPr>
            <a:r>
              <a:rPr lang="sv-SE" sz="1800" dirty="0">
                <a:cs typeface="Times New Roman" pitchFamily="18" charset="0"/>
              </a:rPr>
              <a:t>knyta objekt och dess egenskaper till ett valfritt vägavsnitt.</a:t>
            </a:r>
          </a:p>
          <a:p>
            <a:pPr marL="342900" indent="-342900">
              <a:buFontTx/>
              <a:buChar char="•"/>
            </a:pPr>
            <a:r>
              <a:rPr lang="sv-SE" sz="1800" dirty="0">
                <a:cs typeface="Times New Roman" pitchFamily="18" charset="0"/>
              </a:rPr>
              <a:t>lagra vägnät och vägnätsanknutna objekt oberoende av varandra.</a:t>
            </a:r>
          </a:p>
          <a:p>
            <a:pPr marL="342900" indent="-342900">
              <a:buFontTx/>
              <a:buChar char="•"/>
            </a:pPr>
            <a:r>
              <a:rPr lang="sv-SE" sz="1800" dirty="0">
                <a:cs typeface="Times New Roman" pitchFamily="18" charset="0"/>
              </a:rPr>
              <a:t>hantera förändringar över tiden. (historik)</a:t>
            </a:r>
          </a:p>
          <a:p>
            <a:pPr marL="342900" indent="-342900">
              <a:buFontTx/>
              <a:buChar char="•"/>
            </a:pPr>
            <a:r>
              <a:rPr lang="sv-SE" sz="1800" dirty="0">
                <a:cs typeface="Times New Roman" pitchFamily="18" charset="0"/>
              </a:rPr>
              <a:t>hantera olika typer av vägnät. </a:t>
            </a:r>
            <a:br>
              <a:rPr lang="sv-SE" sz="1800" dirty="0">
                <a:cs typeface="Times New Roman" pitchFamily="18" charset="0"/>
              </a:rPr>
            </a:br>
            <a:r>
              <a:rPr lang="sv-SE" sz="1800" dirty="0">
                <a:cs typeface="Times New Roman" pitchFamily="18" charset="0"/>
              </a:rPr>
              <a:t>(bilnät, cykelnät, gångnät)</a:t>
            </a:r>
          </a:p>
          <a:p>
            <a:pPr marL="342900" indent="-342900">
              <a:buFontTx/>
              <a:buChar char="•"/>
            </a:pPr>
            <a:r>
              <a:rPr lang="sv-SE" sz="1800" dirty="0">
                <a:cs typeface="Times New Roman" pitchFamily="18" charset="0"/>
              </a:rPr>
              <a:t>beskriva kvalitetsuppgifter för lagrade data.</a:t>
            </a:r>
          </a:p>
          <a:p>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10</a:t>
            </a:fld>
            <a:endParaRPr lang="sv-SE" sz="1200" dirty="0">
              <a:solidFill>
                <a:srgbClr val="E27F00"/>
              </a:solidFill>
              <a:latin typeface="Bell Gothic Light"/>
            </a:endParaRPr>
          </a:p>
        </p:txBody>
      </p:sp>
      <p:pic>
        <p:nvPicPr>
          <p:cNvPr id="7" name="Bildobjekt 6"/>
          <p:cNvPicPr>
            <a:picLocks noChangeAspect="1"/>
          </p:cNvPicPr>
          <p:nvPr/>
        </p:nvPicPr>
        <p:blipFill>
          <a:blip r:embed="rId3"/>
          <a:stretch>
            <a:fillRect/>
          </a:stretch>
        </p:blipFill>
        <p:spPr>
          <a:xfrm>
            <a:off x="8364113" y="1841304"/>
            <a:ext cx="3008864" cy="2494573"/>
          </a:xfrm>
          <a:prstGeom prst="rect">
            <a:avLst/>
          </a:prstGeom>
        </p:spPr>
      </p:pic>
      <p:sp>
        <p:nvSpPr>
          <p:cNvPr id="8" name="Återgå 7">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9" name="textruta 8">
            <a:extLst>
              <a:ext uri="{FF2B5EF4-FFF2-40B4-BE49-F238E27FC236}">
                <a16:creationId xmlns:a16="http://schemas.microsoft.com/office/drawing/2014/main" id="{6B5A5220-8468-4C3C-8753-467BEA6DD76F}"/>
              </a:ext>
            </a:extLst>
          </p:cNvPr>
          <p:cNvSpPr txBox="1"/>
          <p:nvPr/>
        </p:nvSpPr>
        <p:spPr>
          <a:xfrm>
            <a:off x="326064" y="198474"/>
            <a:ext cx="1346791" cy="246221"/>
          </a:xfrm>
          <a:prstGeom prst="rect">
            <a:avLst/>
          </a:prstGeom>
          <a:noFill/>
        </p:spPr>
        <p:txBody>
          <a:bodyPr wrap="square" rtlCol="0">
            <a:spAutoFit/>
          </a:bodyPr>
          <a:lstStyle/>
          <a:p>
            <a:r>
              <a:rPr lang="sv-SE" sz="1000" dirty="0"/>
              <a:t>Modell</a:t>
            </a:r>
          </a:p>
        </p:txBody>
      </p:sp>
    </p:spTree>
    <p:extLst>
      <p:ext uri="{BB962C8B-B14F-4D97-AF65-F5344CB8AC3E}">
        <p14:creationId xmlns:p14="http://schemas.microsoft.com/office/powerpoint/2010/main" val="2869650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7" y="476760"/>
            <a:ext cx="9946787" cy="624461"/>
          </a:xfrm>
        </p:spPr>
        <p:txBody>
          <a:bodyPr/>
          <a:lstStyle/>
          <a:p>
            <a:r>
              <a:rPr lang="sv-SE" dirty="0"/>
              <a:t>Vad är topologi?</a:t>
            </a:r>
          </a:p>
        </p:txBody>
      </p:sp>
      <p:sp>
        <p:nvSpPr>
          <p:cNvPr id="3" name="Platshållare för innehåll 2"/>
          <p:cNvSpPr>
            <a:spLocks noGrp="1"/>
          </p:cNvSpPr>
          <p:nvPr>
            <p:ph idx="1"/>
          </p:nvPr>
        </p:nvSpPr>
        <p:spPr>
          <a:xfrm>
            <a:off x="847488" y="1390273"/>
            <a:ext cx="6833472" cy="2792210"/>
          </a:xfrm>
        </p:spPr>
        <p:txBody>
          <a:bodyPr/>
          <a:lstStyle/>
          <a:p>
            <a:pPr marL="0" lvl="0" indent="0" defTabSz="457200">
              <a:buNone/>
              <a:defRPr/>
            </a:pPr>
            <a:r>
              <a:rPr lang="sv-SE" sz="1800" dirty="0">
                <a:solidFill>
                  <a:prstClr val="black"/>
                </a:solidFill>
              </a:rPr>
              <a:t>Topologin talar om vilka förbindelser som finns</a:t>
            </a:r>
            <a:br>
              <a:rPr lang="sv-SE" sz="1800" dirty="0">
                <a:solidFill>
                  <a:prstClr val="black"/>
                </a:solidFill>
              </a:rPr>
            </a:br>
            <a:r>
              <a:rPr lang="sv-SE" sz="1800" dirty="0">
                <a:solidFill>
                  <a:prstClr val="black"/>
                </a:solidFill>
              </a:rPr>
              <a:t>i nätverket. Dvs. i vilka punkter kan man göra ett vägval?</a:t>
            </a:r>
            <a:br>
              <a:rPr lang="sv-SE" sz="1800" dirty="0">
                <a:solidFill>
                  <a:prstClr val="black"/>
                </a:solidFill>
              </a:rPr>
            </a:br>
            <a:endParaRPr lang="sv-SE" sz="1800" dirty="0">
              <a:solidFill>
                <a:prstClr val="black"/>
              </a:solidFill>
            </a:endParaRPr>
          </a:p>
          <a:p>
            <a:pPr marL="0" lvl="0" indent="0" defTabSz="457200">
              <a:buNone/>
              <a:defRPr/>
            </a:pPr>
            <a:r>
              <a:rPr lang="sv-SE" sz="1800" dirty="0">
                <a:solidFill>
                  <a:prstClr val="black"/>
                </a:solidFill>
              </a:rPr>
              <a:t>Exempel: Stockholms T-banekarta visar stationer där man kan stiga på och av samt var man kan byta mellan olika linjer. Linjernas sträckning svarar dock inte mot verkligheten. Det är alltså en topologisk modell och inte geometrisk.</a:t>
            </a:r>
            <a:br>
              <a:rPr lang="sv-SE" sz="1800" dirty="0">
                <a:solidFill>
                  <a:prstClr val="black"/>
                </a:solidFill>
              </a:rPr>
            </a:br>
            <a:endParaRPr lang="sv-SE" sz="1800" dirty="0">
              <a:solidFill>
                <a:prstClr val="black"/>
              </a:solidFill>
            </a:endParaRPr>
          </a:p>
          <a:p>
            <a:pPr marL="0" lvl="0" indent="0" defTabSz="457200">
              <a:buNone/>
              <a:defRPr/>
            </a:pPr>
            <a:r>
              <a:rPr lang="sv-SE" sz="1800" dirty="0">
                <a:solidFill>
                  <a:prstClr val="black"/>
                </a:solidFill>
              </a:rPr>
              <a:t>Det måste finnas en nod där två vägar korsar varandra för att man ska kunna göra ett vägval. Saknas noden är det en planskild korsning där man inte kan ta sig från den ena vägen till den andra.</a:t>
            </a:r>
          </a:p>
          <a:p>
            <a:pPr marL="0" indent="0">
              <a:buNone/>
            </a:pPr>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11</a:t>
            </a:fld>
            <a:endParaRPr lang="sv-SE" sz="1200" dirty="0">
              <a:solidFill>
                <a:srgbClr val="E27F00"/>
              </a:solidFill>
              <a:latin typeface="Bell Gothic Light"/>
            </a:endParaRPr>
          </a:p>
        </p:txBody>
      </p:sp>
      <p:sp>
        <p:nvSpPr>
          <p:cNvPr id="8" name="Återgå 7">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7" name="Bildobjekt 6"/>
          <p:cNvPicPr>
            <a:picLocks noChangeAspect="1"/>
          </p:cNvPicPr>
          <p:nvPr/>
        </p:nvPicPr>
        <p:blipFill>
          <a:blip r:embed="rId3"/>
          <a:stretch>
            <a:fillRect/>
          </a:stretch>
        </p:blipFill>
        <p:spPr>
          <a:xfrm>
            <a:off x="8542519" y="3512302"/>
            <a:ext cx="3353091" cy="2792210"/>
          </a:xfrm>
          <a:prstGeom prst="rect">
            <a:avLst/>
          </a:prstGeom>
        </p:spPr>
      </p:pic>
      <p:sp>
        <p:nvSpPr>
          <p:cNvPr id="9" name="textruta 8">
            <a:extLst>
              <a:ext uri="{FF2B5EF4-FFF2-40B4-BE49-F238E27FC236}">
                <a16:creationId xmlns:a16="http://schemas.microsoft.com/office/drawing/2014/main" id="{49CB7A03-FC71-4DD9-932A-8D9DB7D31C9A}"/>
              </a:ext>
            </a:extLst>
          </p:cNvPr>
          <p:cNvSpPr txBox="1"/>
          <p:nvPr/>
        </p:nvSpPr>
        <p:spPr>
          <a:xfrm>
            <a:off x="326064" y="198474"/>
            <a:ext cx="1346791" cy="246221"/>
          </a:xfrm>
          <a:prstGeom prst="rect">
            <a:avLst/>
          </a:prstGeom>
          <a:noFill/>
        </p:spPr>
        <p:txBody>
          <a:bodyPr wrap="square" rtlCol="0">
            <a:spAutoFit/>
          </a:bodyPr>
          <a:lstStyle/>
          <a:p>
            <a:r>
              <a:rPr lang="sv-SE" sz="1000" dirty="0"/>
              <a:t>Modell</a:t>
            </a:r>
          </a:p>
        </p:txBody>
      </p:sp>
    </p:spTree>
    <p:extLst>
      <p:ext uri="{BB962C8B-B14F-4D97-AF65-F5344CB8AC3E}">
        <p14:creationId xmlns:p14="http://schemas.microsoft.com/office/powerpoint/2010/main" val="3912336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002079" y="444695"/>
            <a:ext cx="9785839" cy="697831"/>
          </a:xfrm>
        </p:spPr>
        <p:txBody>
          <a:bodyPr/>
          <a:lstStyle/>
          <a:p>
            <a:r>
              <a:rPr lang="sv-SE" dirty="0"/>
              <a:t>Tidsdimensionen</a:t>
            </a:r>
          </a:p>
        </p:txBody>
      </p:sp>
      <p:sp>
        <p:nvSpPr>
          <p:cNvPr id="3" name="Platshållare för innehåll 2"/>
          <p:cNvSpPr>
            <a:spLocks noGrp="1"/>
          </p:cNvSpPr>
          <p:nvPr>
            <p:ph idx="1"/>
          </p:nvPr>
        </p:nvSpPr>
        <p:spPr>
          <a:xfrm>
            <a:off x="999459" y="1588929"/>
            <a:ext cx="9785839" cy="3680142"/>
          </a:xfrm>
        </p:spPr>
        <p:txBody>
          <a:bodyPr/>
          <a:lstStyle/>
          <a:p>
            <a:pPr marL="0" lvl="0" indent="0" defTabSz="457200">
              <a:buNone/>
            </a:pPr>
            <a:r>
              <a:rPr lang="sv-SE" sz="1800" dirty="0">
                <a:solidFill>
                  <a:prstClr val="black"/>
                </a:solidFill>
              </a:rPr>
              <a:t>Allt data i NVDB har sin egen tidsdimension. Ett från-datum och ett till-datum anges för varje vägsträcka. Dessa datum återspeglar den period då vägsträckan är öppen för trafik. </a:t>
            </a:r>
            <a:br>
              <a:rPr lang="sv-SE" sz="1800" dirty="0">
                <a:solidFill>
                  <a:prstClr val="black"/>
                </a:solidFill>
              </a:rPr>
            </a:br>
            <a:r>
              <a:rPr lang="sv-SE" sz="1800" dirty="0">
                <a:solidFill>
                  <a:prstClr val="black"/>
                </a:solidFill>
              </a:rPr>
              <a:t>Med från-datum avses egentligen från-och-med-datum. </a:t>
            </a:r>
            <a:br>
              <a:rPr lang="sv-SE" sz="1800" dirty="0">
                <a:solidFill>
                  <a:prstClr val="black"/>
                </a:solidFill>
              </a:rPr>
            </a:br>
            <a:br>
              <a:rPr lang="sv-SE" sz="1800" dirty="0">
                <a:solidFill>
                  <a:prstClr val="black"/>
                </a:solidFill>
              </a:rPr>
            </a:br>
            <a:r>
              <a:rPr lang="sv-SE" sz="1800" dirty="0">
                <a:solidFill>
                  <a:prstClr val="black"/>
                </a:solidFill>
              </a:rPr>
              <a:t>Delar av en vägsträcka kan vara giltiga i olika perioder. Delarna tilldelas ett från- och till-datum.</a:t>
            </a:r>
            <a:br>
              <a:rPr lang="sv-SE" sz="1800" dirty="0">
                <a:solidFill>
                  <a:prstClr val="black"/>
                </a:solidFill>
              </a:rPr>
            </a:br>
            <a:endParaRPr lang="sv-SE" sz="1800" dirty="0">
              <a:solidFill>
                <a:prstClr val="black"/>
              </a:solidFill>
            </a:endParaRPr>
          </a:p>
          <a:p>
            <a:pPr marL="0" lvl="0" indent="0" defTabSz="457200">
              <a:buNone/>
            </a:pPr>
            <a:r>
              <a:rPr lang="sv-SE" sz="1800" dirty="0">
                <a:solidFill>
                  <a:prstClr val="black"/>
                </a:solidFill>
              </a:rPr>
              <a:t>För vägsträckor som tas ur trafik anges ett till-datum. Detta benämns att vägsträckan avslutas. </a:t>
            </a:r>
          </a:p>
          <a:p>
            <a:pPr marL="0" lvl="0" indent="0" defTabSz="457200">
              <a:buNone/>
            </a:pPr>
            <a:endParaRPr lang="sv-SE" sz="1800" dirty="0">
              <a:solidFill>
                <a:prstClr val="black"/>
              </a:solidFill>
            </a:endParaRPr>
          </a:p>
          <a:p>
            <a:pPr marL="0" lvl="0" indent="0" defTabSz="457200">
              <a:buNone/>
            </a:pPr>
            <a:r>
              <a:rPr lang="sv-SE" sz="1800" dirty="0">
                <a:solidFill>
                  <a:prstClr val="black"/>
                </a:solidFill>
              </a:rPr>
              <a:t>Vägnätsdelarnas olika giltighetstider medför att datauttag visar hur vägnätet såg ut vid valfritt betraktelsedatum.</a:t>
            </a:r>
          </a:p>
          <a:p>
            <a:pPr marL="0" lvl="0" indent="0" defTabSz="457200">
              <a:buNone/>
            </a:pPr>
            <a:endParaRPr lang="sv-SE" sz="1800" dirty="0">
              <a:solidFill>
                <a:prstClr val="black"/>
              </a:solidFill>
            </a:endParaRPr>
          </a:p>
          <a:p>
            <a:pPr marL="0" lvl="0" indent="0" defTabSz="457200">
              <a:buNone/>
            </a:pPr>
            <a:r>
              <a:rPr lang="sv-SE" sz="1800" dirty="0">
                <a:solidFill>
                  <a:prstClr val="black"/>
                </a:solidFill>
              </a:rPr>
              <a:t>Om från-datum ännu inte inträffat betyder det att vägen kommer att öppnas vid ett framtida datum. </a:t>
            </a:r>
          </a:p>
          <a:p>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12</a:t>
            </a:fld>
            <a:endParaRPr lang="sv-SE" sz="1200" dirty="0">
              <a:solidFill>
                <a:srgbClr val="E27F00"/>
              </a:solidFill>
              <a:latin typeface="Bell Gothic Light"/>
            </a:endParaRPr>
          </a:p>
        </p:txBody>
      </p:sp>
      <p:pic>
        <p:nvPicPr>
          <p:cNvPr id="7" name="Bildobjekt 6"/>
          <p:cNvPicPr>
            <a:picLocks noChangeAspect="1"/>
          </p:cNvPicPr>
          <p:nvPr/>
        </p:nvPicPr>
        <p:blipFill>
          <a:blip r:embed="rId3"/>
          <a:stretch>
            <a:fillRect/>
          </a:stretch>
        </p:blipFill>
        <p:spPr>
          <a:xfrm>
            <a:off x="10885472" y="2683143"/>
            <a:ext cx="762066" cy="1347333"/>
          </a:xfrm>
          <a:prstGeom prst="rect">
            <a:avLst/>
          </a:prstGeom>
        </p:spPr>
      </p:pic>
      <p:sp>
        <p:nvSpPr>
          <p:cNvPr id="8" name="Återgå 7">
            <a:hlinkClick r:id="rId4" action="ppaction://hlinksldjump" highlightClick="1"/>
          </p:cNvPr>
          <p:cNvSpPr/>
          <p:nvPr/>
        </p:nvSpPr>
        <p:spPr>
          <a:xfrm>
            <a:off x="10394186" y="6286818"/>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9" name="textruta 8">
            <a:extLst>
              <a:ext uri="{FF2B5EF4-FFF2-40B4-BE49-F238E27FC236}">
                <a16:creationId xmlns:a16="http://schemas.microsoft.com/office/drawing/2014/main" id="{8B1692A1-E686-4334-8737-6414EF4A0AD7}"/>
              </a:ext>
            </a:extLst>
          </p:cNvPr>
          <p:cNvSpPr txBox="1"/>
          <p:nvPr/>
        </p:nvSpPr>
        <p:spPr>
          <a:xfrm>
            <a:off x="326064" y="198474"/>
            <a:ext cx="1346791" cy="246221"/>
          </a:xfrm>
          <a:prstGeom prst="rect">
            <a:avLst/>
          </a:prstGeom>
          <a:noFill/>
        </p:spPr>
        <p:txBody>
          <a:bodyPr wrap="square" rtlCol="0">
            <a:spAutoFit/>
          </a:bodyPr>
          <a:lstStyle/>
          <a:p>
            <a:r>
              <a:rPr lang="sv-SE" sz="1000" dirty="0"/>
              <a:t>Modell</a:t>
            </a:r>
          </a:p>
        </p:txBody>
      </p:sp>
    </p:spTree>
    <p:extLst>
      <p:ext uri="{BB962C8B-B14F-4D97-AF65-F5344CB8AC3E}">
        <p14:creationId xmlns:p14="http://schemas.microsoft.com/office/powerpoint/2010/main" val="3044891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7" y="485185"/>
            <a:ext cx="9946787" cy="818148"/>
          </a:xfrm>
        </p:spPr>
        <p:txBody>
          <a:bodyPr/>
          <a:lstStyle/>
          <a:p>
            <a:r>
              <a:rPr lang="sv-SE" dirty="0"/>
              <a:t>Vägnätsmodellen </a:t>
            </a:r>
            <a:br>
              <a:rPr lang="sv-SE" dirty="0"/>
            </a:br>
            <a:endParaRPr lang="sv-SE" dirty="0"/>
          </a:p>
        </p:txBody>
      </p:sp>
      <p:sp>
        <p:nvSpPr>
          <p:cNvPr id="3" name="Platshållare för innehåll 2"/>
          <p:cNvSpPr>
            <a:spLocks noGrp="1"/>
          </p:cNvSpPr>
          <p:nvPr>
            <p:ph idx="1"/>
          </p:nvPr>
        </p:nvSpPr>
        <p:spPr>
          <a:xfrm>
            <a:off x="847487" y="1449383"/>
            <a:ext cx="9785839" cy="3680142"/>
          </a:xfrm>
        </p:spPr>
        <p:txBody>
          <a:bodyPr/>
          <a:lstStyle/>
          <a:p>
            <a:pPr marL="342900" indent="-342900">
              <a:lnSpc>
                <a:spcPct val="90000"/>
              </a:lnSpc>
            </a:pPr>
            <a:r>
              <a:rPr lang="sv-SE" sz="1800" dirty="0">
                <a:solidFill>
                  <a:prstClr val="black"/>
                </a:solidFill>
              </a:rPr>
              <a:t>Begrepp som förklaras nedan (nätelement):</a:t>
            </a:r>
          </a:p>
          <a:p>
            <a:pPr marL="742950" lvl="1" indent="-285750">
              <a:lnSpc>
                <a:spcPct val="90000"/>
              </a:lnSpc>
              <a:buFontTx/>
              <a:buChar char="–"/>
            </a:pPr>
            <a:r>
              <a:rPr lang="sv-SE" sz="1800" dirty="0">
                <a:solidFill>
                  <a:prstClr val="black"/>
                </a:solidFill>
              </a:rPr>
              <a:t>Nod </a:t>
            </a:r>
          </a:p>
          <a:p>
            <a:pPr marL="742950" lvl="1" indent="-285750">
              <a:lnSpc>
                <a:spcPct val="90000"/>
              </a:lnSpc>
              <a:buFontTx/>
              <a:buChar char="–"/>
            </a:pPr>
            <a:r>
              <a:rPr lang="sv-SE" sz="1800" dirty="0">
                <a:solidFill>
                  <a:prstClr val="black"/>
                </a:solidFill>
              </a:rPr>
              <a:t>Referenslänk</a:t>
            </a:r>
          </a:p>
          <a:p>
            <a:pPr marL="742950" lvl="1" indent="-285750">
              <a:lnSpc>
                <a:spcPct val="90000"/>
              </a:lnSpc>
              <a:buFontTx/>
              <a:buChar char="–"/>
            </a:pPr>
            <a:r>
              <a:rPr lang="sv-SE" sz="1800" dirty="0">
                <a:solidFill>
                  <a:prstClr val="black"/>
                </a:solidFill>
              </a:rPr>
              <a:t>Referenslänkdel</a:t>
            </a:r>
          </a:p>
          <a:p>
            <a:pPr marL="742950" lvl="1" indent="-285750">
              <a:lnSpc>
                <a:spcPct val="90000"/>
              </a:lnSpc>
              <a:buFontTx/>
              <a:buChar char="–"/>
            </a:pPr>
            <a:r>
              <a:rPr lang="sv-SE" sz="1800" dirty="0">
                <a:solidFill>
                  <a:prstClr val="black"/>
                </a:solidFill>
              </a:rPr>
              <a:t>Port</a:t>
            </a:r>
          </a:p>
          <a:p>
            <a:pPr marL="742950" lvl="1" indent="-285750">
              <a:lnSpc>
                <a:spcPct val="90000"/>
              </a:lnSpc>
              <a:buFontTx/>
              <a:buChar char="–"/>
            </a:pPr>
            <a:r>
              <a:rPr lang="sv-SE" sz="1800" dirty="0">
                <a:solidFill>
                  <a:prstClr val="black"/>
                </a:solidFill>
              </a:rPr>
              <a:t>Element och portmappning</a:t>
            </a:r>
          </a:p>
          <a:p>
            <a:endParaRPr lang="sv-SE" sz="1800" dirty="0">
              <a:solidFill>
                <a:prstClr val="black"/>
              </a:solidFill>
            </a:endParaRPr>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13</a:t>
            </a:fld>
            <a:endParaRPr lang="sv-SE" sz="1200" dirty="0">
              <a:solidFill>
                <a:srgbClr val="E27F00"/>
              </a:solidFill>
              <a:latin typeface="Bell Gothic Light"/>
            </a:endParaRPr>
          </a:p>
        </p:txBody>
      </p:sp>
      <p:pic>
        <p:nvPicPr>
          <p:cNvPr id="7" name="Bildobjekt 6"/>
          <p:cNvPicPr>
            <a:picLocks noChangeAspect="1"/>
          </p:cNvPicPr>
          <p:nvPr/>
        </p:nvPicPr>
        <p:blipFill>
          <a:blip r:embed="rId3"/>
          <a:stretch>
            <a:fillRect/>
          </a:stretch>
        </p:blipFill>
        <p:spPr>
          <a:xfrm>
            <a:off x="7565061" y="2273153"/>
            <a:ext cx="2743438" cy="1780186"/>
          </a:xfrm>
          <a:prstGeom prst="rect">
            <a:avLst/>
          </a:prstGeom>
        </p:spPr>
      </p:pic>
      <p:sp>
        <p:nvSpPr>
          <p:cNvPr id="8" name="Återgå 7">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9" name="textruta 8">
            <a:extLst>
              <a:ext uri="{FF2B5EF4-FFF2-40B4-BE49-F238E27FC236}">
                <a16:creationId xmlns:a16="http://schemas.microsoft.com/office/drawing/2014/main" id="{BA717CE9-E6F8-420D-A708-24F110EA8997}"/>
              </a:ext>
            </a:extLst>
          </p:cNvPr>
          <p:cNvSpPr txBox="1"/>
          <p:nvPr/>
        </p:nvSpPr>
        <p:spPr>
          <a:xfrm>
            <a:off x="344725" y="163032"/>
            <a:ext cx="1346791" cy="246221"/>
          </a:xfrm>
          <a:prstGeom prst="rect">
            <a:avLst/>
          </a:prstGeom>
          <a:noFill/>
        </p:spPr>
        <p:txBody>
          <a:bodyPr wrap="square" rtlCol="0">
            <a:spAutoFit/>
          </a:bodyPr>
          <a:lstStyle/>
          <a:p>
            <a:r>
              <a:rPr lang="sv-SE" sz="1000" dirty="0"/>
              <a:t>Modell</a:t>
            </a:r>
          </a:p>
        </p:txBody>
      </p:sp>
      <p:sp>
        <p:nvSpPr>
          <p:cNvPr id="11" name="textruta 10">
            <a:extLst>
              <a:ext uri="{FF2B5EF4-FFF2-40B4-BE49-F238E27FC236}">
                <a16:creationId xmlns:a16="http://schemas.microsoft.com/office/drawing/2014/main" id="{834F7BB9-8C06-4872-BCD3-E86B851B2996}"/>
              </a:ext>
            </a:extLst>
          </p:cNvPr>
          <p:cNvSpPr txBox="1"/>
          <p:nvPr/>
        </p:nvSpPr>
        <p:spPr>
          <a:xfrm>
            <a:off x="1018120" y="4223658"/>
            <a:ext cx="9711081"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prstClr val="black"/>
                </a:solidFill>
                <a:latin typeface="Bell Gothic Light"/>
                <a:ea typeface="ＭＳ Ｐゴシック" pitchFamily="31" charset="-128"/>
              </a:rPr>
              <a:t>Dessa vägnätsbegrepp är relativt teoretiska och det mesta sköter systemen om själva. Systemet skapar objekten samtidigt som vägnätet konstrueras. Det viktiga är att tänka på att vägnätet konstrueras på ett korrekt sätt. Anledningen att det är bra känna till detta är att det vid vissa tillfällen kan dyka upp felmeddelande att referenslänksdelen inte är avslutad eller att portmappningen inte ser ut som den ska. </a:t>
            </a:r>
          </a:p>
        </p:txBody>
      </p:sp>
    </p:spTree>
    <p:extLst>
      <p:ext uri="{BB962C8B-B14F-4D97-AF65-F5344CB8AC3E}">
        <p14:creationId xmlns:p14="http://schemas.microsoft.com/office/powerpoint/2010/main" val="327393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99460" y="981366"/>
            <a:ext cx="9714260" cy="633164"/>
          </a:xfrm>
        </p:spPr>
        <p:txBody>
          <a:bodyPr/>
          <a:lstStyle/>
          <a:p>
            <a:r>
              <a:rPr lang="sv-SE" dirty="0"/>
              <a:t>Nod</a:t>
            </a:r>
          </a:p>
        </p:txBody>
      </p:sp>
      <p:sp>
        <p:nvSpPr>
          <p:cNvPr id="3" name="Platshållare för innehåll 2"/>
          <p:cNvSpPr>
            <a:spLocks noGrp="1"/>
          </p:cNvSpPr>
          <p:nvPr>
            <p:ph idx="1"/>
          </p:nvPr>
        </p:nvSpPr>
        <p:spPr>
          <a:xfrm>
            <a:off x="1094122" y="1945858"/>
            <a:ext cx="9785839" cy="3680142"/>
          </a:xfrm>
        </p:spPr>
        <p:txBody>
          <a:bodyPr/>
          <a:lstStyle/>
          <a:p>
            <a:r>
              <a:rPr lang="sv-SE" sz="2800" dirty="0">
                <a:ea typeface="ＭＳ Ｐゴシック"/>
                <a:cs typeface="Times New Roman" pitchFamily="18" charset="0"/>
              </a:rPr>
              <a:t>Plankorsning mellan vägsträckor</a:t>
            </a:r>
          </a:p>
          <a:p>
            <a:pPr lvl="1"/>
            <a:r>
              <a:rPr lang="sv-SE" sz="1800" dirty="0">
                <a:ea typeface="ＭＳ Ｐゴシック"/>
                <a:cs typeface="Times New Roman" pitchFamily="18" charset="0"/>
              </a:rPr>
              <a:t>Hopkoppling av flera referenslänkar i en och samma punkt</a:t>
            </a:r>
          </a:p>
          <a:p>
            <a:pPr lvl="1"/>
            <a:r>
              <a:rPr lang="sv-SE" sz="1800" dirty="0">
                <a:ea typeface="ＭＳ Ｐゴシック"/>
                <a:cs typeface="Times New Roman" pitchFamily="18" charset="0"/>
              </a:rPr>
              <a:t>Ger en topologisk koppling </a:t>
            </a:r>
          </a:p>
          <a:p>
            <a:pPr marL="457137" lvl="1" indent="0">
              <a:buNone/>
            </a:pPr>
            <a:endParaRPr lang="sv-SE" sz="1800" dirty="0">
              <a:ea typeface="ＭＳ Ｐゴシック"/>
              <a:cs typeface="Times New Roman" pitchFamily="18" charset="0"/>
            </a:endParaRPr>
          </a:p>
          <a:p>
            <a:r>
              <a:rPr lang="sv-SE" sz="2800" dirty="0">
                <a:ea typeface="ＭＳ Ｐゴシック"/>
              </a:rPr>
              <a:t>Slutet på en vägsträcka</a:t>
            </a:r>
            <a:endParaRPr lang="sv-SE" sz="2800" dirty="0">
              <a:ea typeface="ＭＳ Ｐゴシック"/>
              <a:cs typeface="Times New Roman" pitchFamily="18" charset="0"/>
            </a:endParaRPr>
          </a:p>
          <a:p>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14</a:t>
            </a:fld>
            <a:endParaRPr lang="sv-SE" sz="1200" dirty="0">
              <a:solidFill>
                <a:srgbClr val="E27F00"/>
              </a:solidFill>
              <a:latin typeface="Bell Gothic Light"/>
            </a:endParaRPr>
          </a:p>
        </p:txBody>
      </p:sp>
      <p:pic>
        <p:nvPicPr>
          <p:cNvPr id="8" name="Bildobjekt 7"/>
          <p:cNvPicPr>
            <a:picLocks noChangeAspect="1"/>
          </p:cNvPicPr>
          <p:nvPr/>
        </p:nvPicPr>
        <p:blipFill>
          <a:blip r:embed="rId3"/>
          <a:stretch>
            <a:fillRect/>
          </a:stretch>
        </p:blipFill>
        <p:spPr>
          <a:xfrm>
            <a:off x="8988465" y="1922927"/>
            <a:ext cx="1987468" cy="1926503"/>
          </a:xfrm>
          <a:prstGeom prst="rect">
            <a:avLst/>
          </a:prstGeom>
        </p:spPr>
      </p:pic>
      <p:grpSp>
        <p:nvGrpSpPr>
          <p:cNvPr id="9" name="Group 23"/>
          <p:cNvGrpSpPr>
            <a:grpSpLocks/>
          </p:cNvGrpSpPr>
          <p:nvPr/>
        </p:nvGrpSpPr>
        <p:grpSpPr bwMode="auto">
          <a:xfrm>
            <a:off x="5987041" y="3694489"/>
            <a:ext cx="1219200" cy="927100"/>
            <a:chOff x="4152" y="640"/>
            <a:chExt cx="768" cy="584"/>
          </a:xfrm>
        </p:grpSpPr>
        <p:sp>
          <p:nvSpPr>
            <p:cNvPr id="10" name="Line 24"/>
            <p:cNvSpPr>
              <a:spLocks noChangeShapeType="1"/>
            </p:cNvSpPr>
            <p:nvPr/>
          </p:nvSpPr>
          <p:spPr bwMode="auto">
            <a:xfrm flipV="1">
              <a:off x="4464" y="712"/>
              <a:ext cx="408" cy="240"/>
            </a:xfrm>
            <a:prstGeom prst="line">
              <a:avLst/>
            </a:prstGeom>
            <a:noFill/>
            <a:ln w="38100">
              <a:solidFill>
                <a:srgbClr val="0066FF"/>
              </a:solidFill>
              <a:round/>
              <a:headEnd type="none" w="sm" len="sm"/>
              <a:tailEnd type="none" w="sm" len="sm"/>
            </a:ln>
          </p:spPr>
          <p:txBody>
            <a:bodyPr wrap="none" anchor="ctr"/>
            <a:lstStyle/>
            <a:p>
              <a:endParaRPr lang="sv-SE"/>
            </a:p>
          </p:txBody>
        </p:sp>
        <p:sp>
          <p:nvSpPr>
            <p:cNvPr id="11" name="Line 25"/>
            <p:cNvSpPr>
              <a:spLocks noChangeShapeType="1"/>
            </p:cNvSpPr>
            <p:nvPr/>
          </p:nvSpPr>
          <p:spPr bwMode="auto">
            <a:xfrm>
              <a:off x="4152" y="640"/>
              <a:ext cx="584" cy="584"/>
            </a:xfrm>
            <a:prstGeom prst="line">
              <a:avLst/>
            </a:prstGeom>
            <a:noFill/>
            <a:ln w="38100">
              <a:solidFill>
                <a:srgbClr val="0066FF"/>
              </a:solidFill>
              <a:round/>
              <a:headEnd type="none" w="sm" len="sm"/>
              <a:tailEnd type="none" w="sm" len="sm"/>
            </a:ln>
          </p:spPr>
          <p:txBody>
            <a:bodyPr wrap="none" anchor="ctr"/>
            <a:lstStyle/>
            <a:p>
              <a:endParaRPr lang="sv-SE"/>
            </a:p>
          </p:txBody>
        </p:sp>
        <p:sp>
          <p:nvSpPr>
            <p:cNvPr id="12" name="Oval 26"/>
            <p:cNvSpPr>
              <a:spLocks noChangeArrowheads="1"/>
            </p:cNvSpPr>
            <p:nvPr/>
          </p:nvSpPr>
          <p:spPr bwMode="auto">
            <a:xfrm>
              <a:off x="4402" y="907"/>
              <a:ext cx="91" cy="97"/>
            </a:xfrm>
            <a:prstGeom prst="ellipse">
              <a:avLst/>
            </a:prstGeom>
            <a:solidFill>
              <a:srgbClr val="FF3300"/>
            </a:solidFill>
            <a:ln w="9525">
              <a:solidFill>
                <a:srgbClr val="FF3300"/>
              </a:solidFill>
              <a:round/>
              <a:headEnd/>
              <a:tailEnd/>
            </a:ln>
          </p:spPr>
          <p:txBody>
            <a:bodyPr/>
            <a:lstStyle/>
            <a:p>
              <a:pPr eaLnBrk="0" hangingPunct="0">
                <a:lnSpc>
                  <a:spcPct val="90000"/>
                </a:lnSpc>
                <a:spcBef>
                  <a:spcPct val="20000"/>
                </a:spcBef>
                <a:buFontTx/>
                <a:buChar char="–"/>
              </a:pPr>
              <a:endParaRPr lang="sv-SE" sz="2000">
                <a:cs typeface="Times New Roman" pitchFamily="18" charset="0"/>
              </a:endParaRPr>
            </a:p>
          </p:txBody>
        </p:sp>
        <p:sp>
          <p:nvSpPr>
            <p:cNvPr id="13" name="Oval 27"/>
            <p:cNvSpPr>
              <a:spLocks noChangeArrowheads="1"/>
            </p:cNvSpPr>
            <p:nvPr/>
          </p:nvSpPr>
          <p:spPr bwMode="auto">
            <a:xfrm>
              <a:off x="4829" y="655"/>
              <a:ext cx="91" cy="97"/>
            </a:xfrm>
            <a:prstGeom prst="ellipse">
              <a:avLst/>
            </a:prstGeom>
            <a:solidFill>
              <a:srgbClr val="FF3300"/>
            </a:solidFill>
            <a:ln w="9525">
              <a:solidFill>
                <a:srgbClr val="FF3300"/>
              </a:solidFill>
              <a:round/>
              <a:headEnd/>
              <a:tailEnd/>
            </a:ln>
          </p:spPr>
          <p:txBody>
            <a:bodyPr/>
            <a:lstStyle/>
            <a:p>
              <a:pPr eaLnBrk="0" hangingPunct="0">
                <a:lnSpc>
                  <a:spcPct val="90000"/>
                </a:lnSpc>
                <a:spcBef>
                  <a:spcPct val="20000"/>
                </a:spcBef>
                <a:buFontTx/>
                <a:buChar char="–"/>
              </a:pPr>
              <a:endParaRPr lang="sv-SE" sz="2000">
                <a:cs typeface="Times New Roman" pitchFamily="18" charset="0"/>
              </a:endParaRPr>
            </a:p>
          </p:txBody>
        </p:sp>
      </p:grpSp>
      <p:sp>
        <p:nvSpPr>
          <p:cNvPr id="14" name="Återgå 13">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5" name="textruta 14">
            <a:extLst>
              <a:ext uri="{FF2B5EF4-FFF2-40B4-BE49-F238E27FC236}">
                <a16:creationId xmlns:a16="http://schemas.microsoft.com/office/drawing/2014/main" id="{95EB0FC0-5965-4FFF-8227-741885C948AA}"/>
              </a:ext>
            </a:extLst>
          </p:cNvPr>
          <p:cNvSpPr txBox="1"/>
          <p:nvPr/>
        </p:nvSpPr>
        <p:spPr>
          <a:xfrm>
            <a:off x="326064" y="198474"/>
            <a:ext cx="1346791" cy="246221"/>
          </a:xfrm>
          <a:prstGeom prst="rect">
            <a:avLst/>
          </a:prstGeom>
          <a:noFill/>
        </p:spPr>
        <p:txBody>
          <a:bodyPr wrap="square" rtlCol="0">
            <a:spAutoFit/>
          </a:bodyPr>
          <a:lstStyle/>
          <a:p>
            <a:r>
              <a:rPr lang="sv-SE" sz="1000" dirty="0"/>
              <a:t>Nätelement</a:t>
            </a:r>
          </a:p>
        </p:txBody>
      </p:sp>
      <p:sp>
        <p:nvSpPr>
          <p:cNvPr id="16" name="Rubrik 1">
            <a:extLst>
              <a:ext uri="{FF2B5EF4-FFF2-40B4-BE49-F238E27FC236}">
                <a16:creationId xmlns:a16="http://schemas.microsoft.com/office/drawing/2014/main" id="{0B307678-855B-40EA-8F07-D17916106489}"/>
              </a:ext>
            </a:extLst>
          </p:cNvPr>
          <p:cNvSpPr txBox="1">
            <a:spLocks/>
          </p:cNvSpPr>
          <p:nvPr/>
        </p:nvSpPr>
        <p:spPr>
          <a:xfrm>
            <a:off x="999459" y="203800"/>
            <a:ext cx="9785839" cy="805348"/>
          </a:xfrm>
          <a:prstGeom prst="rect">
            <a:avLst/>
          </a:prstGeom>
        </p:spPr>
        <p:txBody>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pPr algn="ctr"/>
            <a:r>
              <a:rPr lang="sv-SE" sz="4800" u="sng" dirty="0"/>
              <a:t>Nätelement</a:t>
            </a:r>
          </a:p>
        </p:txBody>
      </p:sp>
    </p:spTree>
    <p:extLst>
      <p:ext uri="{BB962C8B-B14F-4D97-AF65-F5344CB8AC3E}">
        <p14:creationId xmlns:p14="http://schemas.microsoft.com/office/powerpoint/2010/main" val="537816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stretch>
            <a:fillRect/>
          </a:stretch>
        </p:blipFill>
        <p:spPr>
          <a:xfrm>
            <a:off x="10136540" y="2122854"/>
            <a:ext cx="1780186" cy="1804572"/>
          </a:xfrm>
          <a:prstGeom prst="rect">
            <a:avLst/>
          </a:prstGeom>
        </p:spPr>
      </p:pic>
      <p:sp>
        <p:nvSpPr>
          <p:cNvPr id="2" name="Rubrik 1"/>
          <p:cNvSpPr>
            <a:spLocks noGrp="1"/>
          </p:cNvSpPr>
          <p:nvPr>
            <p:ph type="ctrTitle"/>
          </p:nvPr>
        </p:nvSpPr>
        <p:spPr>
          <a:xfrm>
            <a:off x="847487" y="505995"/>
            <a:ext cx="9858613" cy="685800"/>
          </a:xfrm>
        </p:spPr>
        <p:txBody>
          <a:bodyPr/>
          <a:lstStyle/>
          <a:p>
            <a:r>
              <a:rPr lang="sv-SE" dirty="0"/>
              <a:t>Referenslänk</a:t>
            </a:r>
          </a:p>
        </p:txBody>
      </p:sp>
      <p:sp>
        <p:nvSpPr>
          <p:cNvPr id="3" name="Platshållare för innehåll 2"/>
          <p:cNvSpPr>
            <a:spLocks noGrp="1"/>
          </p:cNvSpPr>
          <p:nvPr>
            <p:ph idx="1"/>
          </p:nvPr>
        </p:nvSpPr>
        <p:spPr>
          <a:xfrm>
            <a:off x="999459" y="1779800"/>
            <a:ext cx="8646221" cy="3680142"/>
          </a:xfrm>
        </p:spPr>
        <p:txBody>
          <a:bodyPr/>
          <a:lstStyle/>
          <a:p>
            <a:r>
              <a:rPr lang="sv-SE" sz="1800" dirty="0">
                <a:solidFill>
                  <a:prstClr val="black"/>
                </a:solidFill>
                <a:cs typeface="+mn-cs"/>
              </a:rPr>
              <a:t>Representerar en </a:t>
            </a:r>
            <a:r>
              <a:rPr lang="sv-SE" sz="1800" u="sng" dirty="0">
                <a:solidFill>
                  <a:prstClr val="black"/>
                </a:solidFill>
                <a:cs typeface="+mn-cs"/>
              </a:rPr>
              <a:t>fysisk vägsträcka </a:t>
            </a:r>
          </a:p>
          <a:p>
            <a:r>
              <a:rPr lang="sv-SE" sz="1800" dirty="0">
                <a:solidFill>
                  <a:prstClr val="black"/>
                </a:solidFill>
                <a:cs typeface="+mn-cs"/>
              </a:rPr>
              <a:t>En stabil entitet, dvs något som existerar oberoende av sina attribut, väl lämpad för vägnätsanknytning av information</a:t>
            </a:r>
          </a:p>
          <a:p>
            <a:r>
              <a:rPr lang="sv-SE" sz="1800" dirty="0">
                <a:solidFill>
                  <a:prstClr val="black"/>
                </a:solidFill>
                <a:cs typeface="+mn-cs"/>
              </a:rPr>
              <a:t>Bär det linjära referenssystemet </a:t>
            </a:r>
          </a:p>
          <a:p>
            <a:r>
              <a:rPr lang="sv-SE" sz="1800" dirty="0">
                <a:solidFill>
                  <a:prstClr val="black"/>
                </a:solidFill>
                <a:cs typeface="+mn-cs"/>
              </a:rPr>
              <a:t>Kan ha två eller flera noder anslutna</a:t>
            </a:r>
          </a:p>
          <a:p>
            <a:r>
              <a:rPr lang="sv-SE" sz="1800" dirty="0">
                <a:solidFill>
                  <a:prstClr val="black"/>
                </a:solidFill>
                <a:cs typeface="+mn-cs"/>
              </a:rPr>
              <a:t>Har en riktning, i bilden nedan är vägsträckan digitaliserad från N1 till N2</a:t>
            </a:r>
          </a:p>
          <a:p>
            <a:endParaRPr lang="sv-SE" dirty="0">
              <a:ea typeface="ＭＳ Ｐゴシック"/>
            </a:endParaRPr>
          </a:p>
          <a:p>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15</a:t>
            </a:fld>
            <a:endParaRPr lang="sv-SE" sz="1200" dirty="0">
              <a:solidFill>
                <a:srgbClr val="E27F00"/>
              </a:solidFill>
              <a:latin typeface="Bell Gothic Light"/>
            </a:endParaRPr>
          </a:p>
        </p:txBody>
      </p:sp>
      <p:pic>
        <p:nvPicPr>
          <p:cNvPr id="8" name="Bildobjekt 7"/>
          <p:cNvPicPr>
            <a:picLocks noChangeAspect="1"/>
          </p:cNvPicPr>
          <p:nvPr/>
        </p:nvPicPr>
        <p:blipFill>
          <a:blip r:embed="rId4"/>
          <a:stretch>
            <a:fillRect/>
          </a:stretch>
        </p:blipFill>
        <p:spPr>
          <a:xfrm>
            <a:off x="4014035" y="4720415"/>
            <a:ext cx="4163929" cy="1323474"/>
          </a:xfrm>
          <a:prstGeom prst="rect">
            <a:avLst/>
          </a:prstGeom>
        </p:spPr>
      </p:pic>
      <p:sp>
        <p:nvSpPr>
          <p:cNvPr id="9" name="Återgå 8">
            <a:hlinkClick r:id="rId5"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0" name="textruta 9">
            <a:extLst>
              <a:ext uri="{FF2B5EF4-FFF2-40B4-BE49-F238E27FC236}">
                <a16:creationId xmlns:a16="http://schemas.microsoft.com/office/drawing/2014/main" id="{F5DDD6A1-AF2A-4946-B859-699D29129BC3}"/>
              </a:ext>
            </a:extLst>
          </p:cNvPr>
          <p:cNvSpPr txBox="1"/>
          <p:nvPr/>
        </p:nvSpPr>
        <p:spPr>
          <a:xfrm>
            <a:off x="326064" y="198474"/>
            <a:ext cx="1346791" cy="246221"/>
          </a:xfrm>
          <a:prstGeom prst="rect">
            <a:avLst/>
          </a:prstGeom>
          <a:noFill/>
        </p:spPr>
        <p:txBody>
          <a:bodyPr wrap="square" rtlCol="0">
            <a:spAutoFit/>
          </a:bodyPr>
          <a:lstStyle/>
          <a:p>
            <a:r>
              <a:rPr lang="sv-SE" sz="1000" dirty="0"/>
              <a:t>Nätelement</a:t>
            </a:r>
          </a:p>
        </p:txBody>
      </p:sp>
    </p:spTree>
    <p:extLst>
      <p:ext uri="{BB962C8B-B14F-4D97-AF65-F5344CB8AC3E}">
        <p14:creationId xmlns:p14="http://schemas.microsoft.com/office/powerpoint/2010/main" val="3326349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999459" y="1802242"/>
            <a:ext cx="9785839" cy="3680142"/>
          </a:xfrm>
        </p:spPr>
        <p:txBody>
          <a:bodyPr/>
          <a:lstStyle/>
          <a:p>
            <a:pPr marL="342900" lvl="0" indent="-342900" defTabSz="457200">
              <a:lnSpc>
                <a:spcPct val="90000"/>
              </a:lnSpc>
            </a:pPr>
            <a:r>
              <a:rPr lang="sv-SE" sz="1800" dirty="0">
                <a:solidFill>
                  <a:prstClr val="black"/>
                </a:solidFill>
                <a:cs typeface="+mn-cs"/>
              </a:rPr>
              <a:t>En referenslänk har en geometri.</a:t>
            </a:r>
          </a:p>
          <a:p>
            <a:pPr marL="342900" lvl="0" indent="-342900" defTabSz="457200">
              <a:lnSpc>
                <a:spcPct val="90000"/>
              </a:lnSpc>
            </a:pPr>
            <a:r>
              <a:rPr lang="sv-SE" sz="1800" dirty="0">
                <a:solidFill>
                  <a:prstClr val="black"/>
                </a:solidFill>
                <a:cs typeface="+mn-cs"/>
              </a:rPr>
              <a:t>Referenslänkens geometriska beskrivning kallas referenslinje.</a:t>
            </a:r>
          </a:p>
          <a:p>
            <a:pPr marL="342900" lvl="0" indent="-342900" defTabSz="457200">
              <a:lnSpc>
                <a:spcPct val="90000"/>
              </a:lnSpc>
            </a:pPr>
            <a:r>
              <a:rPr lang="sv-SE" sz="1800" dirty="0">
                <a:solidFill>
                  <a:prstClr val="black"/>
                </a:solidFill>
                <a:cs typeface="+mn-cs"/>
              </a:rPr>
              <a:t>Behåller sin unika objektidentitet (OID) även då geometrin förändras.</a:t>
            </a:r>
          </a:p>
          <a:p>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16</a:t>
            </a:fld>
            <a:endParaRPr lang="sv-SE" sz="1200" dirty="0">
              <a:solidFill>
                <a:srgbClr val="E27F00"/>
              </a:solidFill>
              <a:latin typeface="Bell Gothic Light"/>
            </a:endParaRPr>
          </a:p>
        </p:txBody>
      </p:sp>
      <p:grpSp>
        <p:nvGrpSpPr>
          <p:cNvPr id="19" name="Group 4"/>
          <p:cNvGrpSpPr>
            <a:grpSpLocks/>
          </p:cNvGrpSpPr>
          <p:nvPr/>
        </p:nvGrpSpPr>
        <p:grpSpPr bwMode="auto">
          <a:xfrm>
            <a:off x="3689350" y="4106069"/>
            <a:ext cx="4162425" cy="1162050"/>
            <a:chOff x="1541" y="2990"/>
            <a:chExt cx="2622" cy="732"/>
          </a:xfrm>
        </p:grpSpPr>
        <p:sp>
          <p:nvSpPr>
            <p:cNvPr id="20" name="Freeform 5"/>
            <p:cNvSpPr>
              <a:spLocks/>
            </p:cNvSpPr>
            <p:nvPr/>
          </p:nvSpPr>
          <p:spPr bwMode="auto">
            <a:xfrm>
              <a:off x="1698" y="3200"/>
              <a:ext cx="2268" cy="237"/>
            </a:xfrm>
            <a:custGeom>
              <a:avLst/>
              <a:gdLst>
                <a:gd name="T0" fmla="*/ 0 w 2268"/>
                <a:gd name="T1" fmla="*/ 232 h 237"/>
                <a:gd name="T2" fmla="*/ 222 w 2268"/>
                <a:gd name="T3" fmla="*/ 220 h 237"/>
                <a:gd name="T4" fmla="*/ 594 w 2268"/>
                <a:gd name="T5" fmla="*/ 130 h 237"/>
                <a:gd name="T6" fmla="*/ 876 w 2268"/>
                <a:gd name="T7" fmla="*/ 40 h 237"/>
                <a:gd name="T8" fmla="*/ 1230 w 2268"/>
                <a:gd name="T9" fmla="*/ 58 h 237"/>
                <a:gd name="T10" fmla="*/ 1566 w 2268"/>
                <a:gd name="T11" fmla="*/ 22 h 237"/>
                <a:gd name="T12" fmla="*/ 1896 w 2268"/>
                <a:gd name="T13" fmla="*/ 190 h 237"/>
                <a:gd name="T14" fmla="*/ 2268 w 2268"/>
                <a:gd name="T15" fmla="*/ 232 h 237"/>
                <a:gd name="T16" fmla="*/ 0 60000 65536"/>
                <a:gd name="T17" fmla="*/ 0 60000 65536"/>
                <a:gd name="T18" fmla="*/ 0 60000 65536"/>
                <a:gd name="T19" fmla="*/ 0 60000 65536"/>
                <a:gd name="T20" fmla="*/ 0 60000 65536"/>
                <a:gd name="T21" fmla="*/ 0 60000 65536"/>
                <a:gd name="T22" fmla="*/ 0 60000 65536"/>
                <a:gd name="T23" fmla="*/ 0 60000 65536"/>
                <a:gd name="T24" fmla="*/ 0 w 2268"/>
                <a:gd name="T25" fmla="*/ 0 h 237"/>
                <a:gd name="T26" fmla="*/ 2268 w 2268"/>
                <a:gd name="T27" fmla="*/ 237 h 2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8" h="237">
                  <a:moveTo>
                    <a:pt x="0" y="232"/>
                  </a:moveTo>
                  <a:cubicBezTo>
                    <a:pt x="61" y="234"/>
                    <a:pt x="123" y="237"/>
                    <a:pt x="222" y="220"/>
                  </a:cubicBezTo>
                  <a:cubicBezTo>
                    <a:pt x="321" y="203"/>
                    <a:pt x="485" y="160"/>
                    <a:pt x="594" y="130"/>
                  </a:cubicBezTo>
                  <a:cubicBezTo>
                    <a:pt x="703" y="100"/>
                    <a:pt x="770" y="52"/>
                    <a:pt x="876" y="40"/>
                  </a:cubicBezTo>
                  <a:cubicBezTo>
                    <a:pt x="982" y="28"/>
                    <a:pt x="1115" y="61"/>
                    <a:pt x="1230" y="58"/>
                  </a:cubicBezTo>
                  <a:cubicBezTo>
                    <a:pt x="1345" y="55"/>
                    <a:pt x="1455" y="0"/>
                    <a:pt x="1566" y="22"/>
                  </a:cubicBezTo>
                  <a:cubicBezTo>
                    <a:pt x="1677" y="44"/>
                    <a:pt x="1779" y="155"/>
                    <a:pt x="1896" y="190"/>
                  </a:cubicBezTo>
                  <a:cubicBezTo>
                    <a:pt x="2013" y="225"/>
                    <a:pt x="2140" y="228"/>
                    <a:pt x="2268" y="232"/>
                  </a:cubicBezTo>
                </a:path>
              </a:pathLst>
            </a:custGeom>
            <a:noFill/>
            <a:ln w="38100">
              <a:solidFill>
                <a:srgbClr val="0066FF"/>
              </a:solidFill>
              <a:round/>
              <a:headEnd type="none" w="sm" len="sm"/>
              <a:tailEnd type="none" w="sm" len="sm"/>
            </a:ln>
          </p:spPr>
          <p:txBody>
            <a:bodyPr wrap="none" anchor="ctr"/>
            <a:lstStyle/>
            <a:p>
              <a:pPr eaLnBrk="0" hangingPunct="0">
                <a:lnSpc>
                  <a:spcPct val="90000"/>
                </a:lnSpc>
                <a:spcBef>
                  <a:spcPct val="20000"/>
                </a:spcBef>
                <a:buFontTx/>
                <a:buChar char="–"/>
              </a:pPr>
              <a:endParaRPr lang="sv-SE" sz="2000">
                <a:cs typeface="Times New Roman" pitchFamily="18" charset="0"/>
              </a:endParaRPr>
            </a:p>
          </p:txBody>
        </p:sp>
        <p:sp>
          <p:nvSpPr>
            <p:cNvPr id="21" name="Oval 6"/>
            <p:cNvSpPr>
              <a:spLocks noChangeArrowheads="1"/>
            </p:cNvSpPr>
            <p:nvPr/>
          </p:nvSpPr>
          <p:spPr bwMode="auto">
            <a:xfrm>
              <a:off x="1636" y="3387"/>
              <a:ext cx="91" cy="97"/>
            </a:xfrm>
            <a:prstGeom prst="ellipse">
              <a:avLst/>
            </a:prstGeom>
            <a:solidFill>
              <a:srgbClr val="FF3300"/>
            </a:solidFill>
            <a:ln w="9525">
              <a:solidFill>
                <a:srgbClr val="FF3300"/>
              </a:solidFill>
              <a:round/>
              <a:headEnd/>
              <a:tailEnd/>
            </a:ln>
          </p:spPr>
          <p:txBody>
            <a:bodyPr/>
            <a:lstStyle/>
            <a:p>
              <a:pPr eaLnBrk="0" hangingPunct="0">
                <a:lnSpc>
                  <a:spcPct val="90000"/>
                </a:lnSpc>
                <a:spcBef>
                  <a:spcPct val="20000"/>
                </a:spcBef>
                <a:buFontTx/>
                <a:buChar char="–"/>
              </a:pPr>
              <a:endParaRPr lang="sv-SE" sz="2000">
                <a:cs typeface="Times New Roman" pitchFamily="18" charset="0"/>
              </a:endParaRPr>
            </a:p>
          </p:txBody>
        </p:sp>
        <p:sp>
          <p:nvSpPr>
            <p:cNvPr id="22" name="Oval 7"/>
            <p:cNvSpPr>
              <a:spLocks noChangeArrowheads="1"/>
            </p:cNvSpPr>
            <p:nvPr/>
          </p:nvSpPr>
          <p:spPr bwMode="auto">
            <a:xfrm>
              <a:off x="3922" y="3387"/>
              <a:ext cx="91" cy="97"/>
            </a:xfrm>
            <a:prstGeom prst="ellipse">
              <a:avLst/>
            </a:prstGeom>
            <a:solidFill>
              <a:srgbClr val="FF3300"/>
            </a:solidFill>
            <a:ln w="9525">
              <a:solidFill>
                <a:srgbClr val="FF3300"/>
              </a:solidFill>
              <a:round/>
              <a:headEnd/>
              <a:tailEnd/>
            </a:ln>
          </p:spPr>
          <p:txBody>
            <a:bodyPr/>
            <a:lstStyle/>
            <a:p>
              <a:pPr eaLnBrk="0" hangingPunct="0">
                <a:lnSpc>
                  <a:spcPct val="90000"/>
                </a:lnSpc>
                <a:spcBef>
                  <a:spcPct val="20000"/>
                </a:spcBef>
                <a:buFontTx/>
                <a:buChar char="–"/>
              </a:pPr>
              <a:endParaRPr lang="sv-SE" sz="2000">
                <a:cs typeface="Times New Roman" pitchFamily="18" charset="0"/>
              </a:endParaRPr>
            </a:p>
          </p:txBody>
        </p:sp>
        <p:sp>
          <p:nvSpPr>
            <p:cNvPr id="23" name="Rectangle 8"/>
            <p:cNvSpPr>
              <a:spLocks noChangeArrowheads="1"/>
            </p:cNvSpPr>
            <p:nvPr/>
          </p:nvSpPr>
          <p:spPr bwMode="auto">
            <a:xfrm>
              <a:off x="2506" y="2990"/>
              <a:ext cx="742" cy="214"/>
            </a:xfrm>
            <a:prstGeom prst="rect">
              <a:avLst/>
            </a:prstGeom>
            <a:noFill/>
            <a:ln w="9525">
              <a:noFill/>
              <a:miter lim="800000"/>
              <a:headEnd/>
              <a:tailEnd/>
            </a:ln>
          </p:spPr>
          <p:txBody>
            <a:bodyPr/>
            <a:lstStyle/>
            <a:p>
              <a:pPr eaLnBrk="0" hangingPunct="0">
                <a:lnSpc>
                  <a:spcPct val="90000"/>
                </a:lnSpc>
                <a:spcBef>
                  <a:spcPct val="20000"/>
                </a:spcBef>
                <a:buFontTx/>
                <a:buChar char="–"/>
              </a:pPr>
              <a:endParaRPr lang="sv-SE" sz="2000">
                <a:cs typeface="Times New Roman" pitchFamily="18" charset="0"/>
              </a:endParaRPr>
            </a:p>
          </p:txBody>
        </p:sp>
        <p:sp>
          <p:nvSpPr>
            <p:cNvPr id="24" name="Rectangle 9"/>
            <p:cNvSpPr>
              <a:spLocks noChangeArrowheads="1"/>
            </p:cNvSpPr>
            <p:nvPr/>
          </p:nvSpPr>
          <p:spPr bwMode="auto">
            <a:xfrm>
              <a:off x="2787" y="3024"/>
              <a:ext cx="227" cy="154"/>
            </a:xfrm>
            <a:prstGeom prst="rect">
              <a:avLst/>
            </a:prstGeom>
            <a:noFill/>
            <a:ln w="9525">
              <a:noFill/>
              <a:miter lim="800000"/>
              <a:headEnd/>
              <a:tailEnd/>
            </a:ln>
          </p:spPr>
          <p:txBody>
            <a:bodyPr wrap="none" lIns="0" tIns="0" rIns="0" bIns="0">
              <a:spAutoFit/>
            </a:bodyPr>
            <a:lstStyle/>
            <a:p>
              <a:pPr algn="ctr" eaLnBrk="0" hangingPunct="0"/>
              <a:r>
                <a:rPr lang="sv-SE" sz="1600">
                  <a:solidFill>
                    <a:srgbClr val="0000FF"/>
                  </a:solidFill>
                  <a:latin typeface="Times New Roman" pitchFamily="18" charset="0"/>
                  <a:cs typeface="Times New Roman" pitchFamily="18" charset="0"/>
                </a:rPr>
                <a:t>RL1</a:t>
              </a:r>
              <a:endParaRPr lang="sv-SE" sz="2400">
                <a:latin typeface="Times New Roman" pitchFamily="18" charset="0"/>
                <a:cs typeface="Times New Roman" pitchFamily="18" charset="0"/>
              </a:endParaRPr>
            </a:p>
          </p:txBody>
        </p:sp>
        <p:sp>
          <p:nvSpPr>
            <p:cNvPr id="25" name="Rectangle 10"/>
            <p:cNvSpPr>
              <a:spLocks noChangeArrowheads="1"/>
            </p:cNvSpPr>
            <p:nvPr/>
          </p:nvSpPr>
          <p:spPr bwMode="auto">
            <a:xfrm>
              <a:off x="1541" y="3509"/>
              <a:ext cx="390" cy="213"/>
            </a:xfrm>
            <a:prstGeom prst="rect">
              <a:avLst/>
            </a:prstGeom>
            <a:noFill/>
            <a:ln w="9525">
              <a:noFill/>
              <a:miter lim="800000"/>
              <a:headEnd/>
              <a:tailEnd/>
            </a:ln>
          </p:spPr>
          <p:txBody>
            <a:bodyPr/>
            <a:lstStyle/>
            <a:p>
              <a:pPr eaLnBrk="0" hangingPunct="0">
                <a:lnSpc>
                  <a:spcPct val="90000"/>
                </a:lnSpc>
                <a:spcBef>
                  <a:spcPct val="20000"/>
                </a:spcBef>
                <a:buFontTx/>
                <a:buChar char="–"/>
              </a:pPr>
              <a:endParaRPr lang="sv-SE" sz="2000">
                <a:cs typeface="Times New Roman" pitchFamily="18" charset="0"/>
              </a:endParaRPr>
            </a:p>
          </p:txBody>
        </p:sp>
        <p:sp>
          <p:nvSpPr>
            <p:cNvPr id="26" name="Rectangle 11"/>
            <p:cNvSpPr>
              <a:spLocks noChangeArrowheads="1"/>
            </p:cNvSpPr>
            <p:nvPr/>
          </p:nvSpPr>
          <p:spPr bwMode="auto">
            <a:xfrm>
              <a:off x="1682" y="3543"/>
              <a:ext cx="156" cy="154"/>
            </a:xfrm>
            <a:prstGeom prst="rect">
              <a:avLst/>
            </a:prstGeom>
            <a:noFill/>
            <a:ln w="9525">
              <a:noFill/>
              <a:miter lim="800000"/>
              <a:headEnd/>
              <a:tailEnd/>
            </a:ln>
          </p:spPr>
          <p:txBody>
            <a:bodyPr wrap="none" lIns="0" tIns="0" rIns="0" bIns="0">
              <a:spAutoFit/>
            </a:bodyPr>
            <a:lstStyle/>
            <a:p>
              <a:pPr algn="ctr" eaLnBrk="0" hangingPunct="0"/>
              <a:r>
                <a:rPr lang="sv-SE" sz="1600">
                  <a:solidFill>
                    <a:srgbClr val="FF0000"/>
                  </a:solidFill>
                  <a:latin typeface="Times New Roman" pitchFamily="18" charset="0"/>
                  <a:cs typeface="Times New Roman" pitchFamily="18" charset="0"/>
                </a:rPr>
                <a:t>N1</a:t>
              </a:r>
              <a:endParaRPr lang="sv-SE" sz="2400">
                <a:latin typeface="Times New Roman" pitchFamily="18" charset="0"/>
                <a:cs typeface="Times New Roman" pitchFamily="18" charset="0"/>
              </a:endParaRPr>
            </a:p>
          </p:txBody>
        </p:sp>
        <p:sp>
          <p:nvSpPr>
            <p:cNvPr id="27" name="Rectangle 12"/>
            <p:cNvSpPr>
              <a:spLocks noChangeArrowheads="1"/>
            </p:cNvSpPr>
            <p:nvPr/>
          </p:nvSpPr>
          <p:spPr bwMode="auto">
            <a:xfrm>
              <a:off x="3773" y="3509"/>
              <a:ext cx="390" cy="213"/>
            </a:xfrm>
            <a:prstGeom prst="rect">
              <a:avLst/>
            </a:prstGeom>
            <a:noFill/>
            <a:ln w="9525">
              <a:noFill/>
              <a:miter lim="800000"/>
              <a:headEnd/>
              <a:tailEnd/>
            </a:ln>
          </p:spPr>
          <p:txBody>
            <a:bodyPr/>
            <a:lstStyle/>
            <a:p>
              <a:pPr eaLnBrk="0" hangingPunct="0">
                <a:lnSpc>
                  <a:spcPct val="90000"/>
                </a:lnSpc>
                <a:spcBef>
                  <a:spcPct val="20000"/>
                </a:spcBef>
                <a:buFontTx/>
                <a:buChar char="–"/>
              </a:pPr>
              <a:endParaRPr lang="sv-SE" sz="2000">
                <a:cs typeface="Times New Roman" pitchFamily="18" charset="0"/>
              </a:endParaRPr>
            </a:p>
          </p:txBody>
        </p:sp>
        <p:sp>
          <p:nvSpPr>
            <p:cNvPr id="28" name="Rectangle 13"/>
            <p:cNvSpPr>
              <a:spLocks noChangeArrowheads="1"/>
            </p:cNvSpPr>
            <p:nvPr/>
          </p:nvSpPr>
          <p:spPr bwMode="auto">
            <a:xfrm>
              <a:off x="3914" y="3543"/>
              <a:ext cx="156" cy="154"/>
            </a:xfrm>
            <a:prstGeom prst="rect">
              <a:avLst/>
            </a:prstGeom>
            <a:noFill/>
            <a:ln w="9525">
              <a:noFill/>
              <a:miter lim="800000"/>
              <a:headEnd/>
              <a:tailEnd/>
            </a:ln>
          </p:spPr>
          <p:txBody>
            <a:bodyPr wrap="none" lIns="0" tIns="0" rIns="0" bIns="0">
              <a:spAutoFit/>
            </a:bodyPr>
            <a:lstStyle/>
            <a:p>
              <a:pPr algn="ctr" eaLnBrk="0" hangingPunct="0"/>
              <a:r>
                <a:rPr lang="sv-SE" sz="1600">
                  <a:solidFill>
                    <a:srgbClr val="FF0000"/>
                  </a:solidFill>
                  <a:latin typeface="Times New Roman" pitchFamily="18" charset="0"/>
                  <a:cs typeface="Times New Roman" pitchFamily="18" charset="0"/>
                </a:rPr>
                <a:t>N2</a:t>
              </a:r>
              <a:endParaRPr lang="sv-SE" sz="2400">
                <a:latin typeface="Times New Roman" pitchFamily="18" charset="0"/>
                <a:cs typeface="Times New Roman" pitchFamily="18" charset="0"/>
              </a:endParaRPr>
            </a:p>
          </p:txBody>
        </p:sp>
      </p:grpSp>
      <p:sp>
        <p:nvSpPr>
          <p:cNvPr id="29" name="Freeform 14"/>
          <p:cNvSpPr>
            <a:spLocks/>
          </p:cNvSpPr>
          <p:nvPr/>
        </p:nvSpPr>
        <p:spPr bwMode="auto">
          <a:xfrm>
            <a:off x="3960813" y="4459288"/>
            <a:ext cx="3619500" cy="455612"/>
          </a:xfrm>
          <a:custGeom>
            <a:avLst/>
            <a:gdLst>
              <a:gd name="T0" fmla="*/ 0 w 2280"/>
              <a:gd name="T1" fmla="*/ 409575 h 287"/>
              <a:gd name="T2" fmla="*/ 285750 w 2280"/>
              <a:gd name="T3" fmla="*/ 447675 h 287"/>
              <a:gd name="T4" fmla="*/ 600075 w 2280"/>
              <a:gd name="T5" fmla="*/ 361950 h 287"/>
              <a:gd name="T6" fmla="*/ 704850 w 2280"/>
              <a:gd name="T7" fmla="*/ 219075 h 287"/>
              <a:gd name="T8" fmla="*/ 990600 w 2280"/>
              <a:gd name="T9" fmla="*/ 133350 h 287"/>
              <a:gd name="T10" fmla="*/ 1257300 w 2280"/>
              <a:gd name="T11" fmla="*/ 38100 h 287"/>
              <a:gd name="T12" fmla="*/ 1495425 w 2280"/>
              <a:gd name="T13" fmla="*/ 38100 h 287"/>
              <a:gd name="T14" fmla="*/ 2095500 w 2280"/>
              <a:gd name="T15" fmla="*/ 38100 h 287"/>
              <a:gd name="T16" fmla="*/ 2752725 w 2280"/>
              <a:gd name="T17" fmla="*/ 266700 h 287"/>
              <a:gd name="T18" fmla="*/ 3019424 w 2280"/>
              <a:gd name="T19" fmla="*/ 371475 h 287"/>
              <a:gd name="T20" fmla="*/ 3371850 w 2280"/>
              <a:gd name="T21" fmla="*/ 438150 h 287"/>
              <a:gd name="T22" fmla="*/ 3619500 w 2280"/>
              <a:gd name="T23" fmla="*/ 400049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0"/>
              <a:gd name="T37" fmla="*/ 0 h 287"/>
              <a:gd name="T38" fmla="*/ 2280 w 2280"/>
              <a:gd name="T39" fmla="*/ 287 h 2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0" h="287">
                <a:moveTo>
                  <a:pt x="0" y="258"/>
                </a:moveTo>
                <a:cubicBezTo>
                  <a:pt x="58" y="272"/>
                  <a:pt x="117" y="287"/>
                  <a:pt x="180" y="282"/>
                </a:cubicBezTo>
                <a:cubicBezTo>
                  <a:pt x="243" y="277"/>
                  <a:pt x="334" y="252"/>
                  <a:pt x="378" y="228"/>
                </a:cubicBezTo>
                <a:cubicBezTo>
                  <a:pt x="422" y="204"/>
                  <a:pt x="403" y="162"/>
                  <a:pt x="444" y="138"/>
                </a:cubicBezTo>
                <a:cubicBezTo>
                  <a:pt x="485" y="114"/>
                  <a:pt x="566" y="103"/>
                  <a:pt x="624" y="84"/>
                </a:cubicBezTo>
                <a:cubicBezTo>
                  <a:pt x="682" y="65"/>
                  <a:pt x="739" y="34"/>
                  <a:pt x="792" y="24"/>
                </a:cubicBezTo>
                <a:cubicBezTo>
                  <a:pt x="845" y="14"/>
                  <a:pt x="854" y="24"/>
                  <a:pt x="942" y="24"/>
                </a:cubicBezTo>
                <a:cubicBezTo>
                  <a:pt x="1030" y="24"/>
                  <a:pt x="1188" y="0"/>
                  <a:pt x="1320" y="24"/>
                </a:cubicBezTo>
                <a:cubicBezTo>
                  <a:pt x="1452" y="48"/>
                  <a:pt x="1637" y="133"/>
                  <a:pt x="1734" y="168"/>
                </a:cubicBezTo>
                <a:cubicBezTo>
                  <a:pt x="1831" y="203"/>
                  <a:pt x="1837" y="216"/>
                  <a:pt x="1902" y="234"/>
                </a:cubicBezTo>
                <a:cubicBezTo>
                  <a:pt x="1967" y="252"/>
                  <a:pt x="2061" y="273"/>
                  <a:pt x="2124" y="276"/>
                </a:cubicBezTo>
                <a:cubicBezTo>
                  <a:pt x="2187" y="279"/>
                  <a:pt x="2233" y="265"/>
                  <a:pt x="2280" y="252"/>
                </a:cubicBezTo>
              </a:path>
            </a:pathLst>
          </a:custGeom>
          <a:noFill/>
          <a:ln w="38100">
            <a:solidFill>
              <a:srgbClr val="0066FF"/>
            </a:solidFill>
            <a:prstDash val="sysDot"/>
            <a:round/>
            <a:headEnd type="none" w="sm" len="sm"/>
            <a:tailEnd type="none" w="sm" len="sm"/>
          </a:ln>
        </p:spPr>
        <p:txBody>
          <a:bodyPr wrap="none" anchor="ctr"/>
          <a:lstStyle/>
          <a:p>
            <a:pPr eaLnBrk="0" hangingPunct="0">
              <a:lnSpc>
                <a:spcPct val="90000"/>
              </a:lnSpc>
              <a:spcBef>
                <a:spcPct val="20000"/>
              </a:spcBef>
              <a:buFontTx/>
              <a:buChar char="–"/>
            </a:pPr>
            <a:endParaRPr lang="sv-SE" sz="2000">
              <a:cs typeface="Times New Roman" pitchFamily="18" charset="0"/>
            </a:endParaRPr>
          </a:p>
        </p:txBody>
      </p:sp>
      <p:sp>
        <p:nvSpPr>
          <p:cNvPr id="30" name="Rubrik 1"/>
          <p:cNvSpPr>
            <a:spLocks noGrp="1"/>
          </p:cNvSpPr>
          <p:nvPr>
            <p:ph type="ctrTitle"/>
          </p:nvPr>
        </p:nvSpPr>
        <p:spPr>
          <a:xfrm>
            <a:off x="847488" y="548958"/>
            <a:ext cx="9889092" cy="685800"/>
          </a:xfrm>
        </p:spPr>
        <p:txBody>
          <a:bodyPr/>
          <a:lstStyle/>
          <a:p>
            <a:r>
              <a:rPr lang="sv-SE" dirty="0"/>
              <a:t>Referenslänk</a:t>
            </a:r>
          </a:p>
        </p:txBody>
      </p:sp>
      <p:sp>
        <p:nvSpPr>
          <p:cNvPr id="18" name="Återgå 17">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31" name="textruta 30">
            <a:extLst>
              <a:ext uri="{FF2B5EF4-FFF2-40B4-BE49-F238E27FC236}">
                <a16:creationId xmlns:a16="http://schemas.microsoft.com/office/drawing/2014/main" id="{A460AB67-1413-4290-81F9-67D537D12CD5}"/>
              </a:ext>
            </a:extLst>
          </p:cNvPr>
          <p:cNvSpPr txBox="1"/>
          <p:nvPr/>
        </p:nvSpPr>
        <p:spPr>
          <a:xfrm>
            <a:off x="326064" y="198474"/>
            <a:ext cx="1346791" cy="246221"/>
          </a:xfrm>
          <a:prstGeom prst="rect">
            <a:avLst/>
          </a:prstGeom>
          <a:noFill/>
        </p:spPr>
        <p:txBody>
          <a:bodyPr wrap="square" rtlCol="0">
            <a:spAutoFit/>
          </a:bodyPr>
          <a:lstStyle/>
          <a:p>
            <a:r>
              <a:rPr lang="sv-SE" sz="1000" dirty="0"/>
              <a:t>Nätelement</a:t>
            </a:r>
          </a:p>
        </p:txBody>
      </p:sp>
    </p:spTree>
    <p:extLst>
      <p:ext uri="{BB962C8B-B14F-4D97-AF65-F5344CB8AC3E}">
        <p14:creationId xmlns:p14="http://schemas.microsoft.com/office/powerpoint/2010/main" val="296982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950741" y="1518921"/>
            <a:ext cx="9785839" cy="3680142"/>
          </a:xfrm>
        </p:spPr>
        <p:txBody>
          <a:bodyPr/>
          <a:lstStyle/>
          <a:p>
            <a:r>
              <a:rPr lang="sv-SE" sz="1800" dirty="0">
                <a:solidFill>
                  <a:prstClr val="black"/>
                </a:solidFill>
                <a:cs typeface="+mn-cs"/>
              </a:rPr>
              <a:t>Stabil identitet, dvs. den kommer alltid att finnas kvar i NVDB oavsett om den används eller om den inte används. </a:t>
            </a:r>
          </a:p>
          <a:p>
            <a:pPr lvl="1"/>
            <a:r>
              <a:rPr lang="sv-SE" sz="1800" dirty="0">
                <a:solidFill>
                  <a:prstClr val="black"/>
                </a:solidFill>
                <a:cs typeface="+mn-cs"/>
              </a:rPr>
              <a:t>En vägsträcka som finns eller har funnits. Kan även vara en vägsträcka som ännu inte öppnats för trafik s.k. framtida vägnät.</a:t>
            </a:r>
          </a:p>
          <a:p>
            <a:pPr lvl="1"/>
            <a:r>
              <a:rPr lang="sv-SE" sz="1800" dirty="0">
                <a:solidFill>
                  <a:prstClr val="black"/>
                </a:solidFill>
                <a:cs typeface="+mn-cs"/>
              </a:rPr>
              <a:t>Vägdelar behålls i databasen även om de inte längre används.</a:t>
            </a:r>
          </a:p>
          <a:p>
            <a:pPr marL="342900" lvl="0" indent="-342900" defTabSz="457200">
              <a:lnSpc>
                <a:spcPct val="90000"/>
              </a:lnSpc>
            </a:pPr>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17</a:t>
            </a:fld>
            <a:endParaRPr lang="sv-SE" sz="1200" dirty="0">
              <a:solidFill>
                <a:srgbClr val="E27F00"/>
              </a:solidFill>
              <a:latin typeface="Bell Gothic Light"/>
            </a:endParaRPr>
          </a:p>
        </p:txBody>
      </p:sp>
      <p:sp>
        <p:nvSpPr>
          <p:cNvPr id="7" name="Freeform 13"/>
          <p:cNvSpPr>
            <a:spLocks/>
          </p:cNvSpPr>
          <p:nvPr/>
        </p:nvSpPr>
        <p:spPr bwMode="auto">
          <a:xfrm>
            <a:off x="3571875" y="4765675"/>
            <a:ext cx="3632200" cy="407988"/>
          </a:xfrm>
          <a:custGeom>
            <a:avLst/>
            <a:gdLst>
              <a:gd name="T0" fmla="*/ 0 w 2288"/>
              <a:gd name="T1" fmla="*/ 12700 h 257"/>
              <a:gd name="T2" fmla="*/ 800100 w 2288"/>
              <a:gd name="T3" fmla="*/ 241300 h 257"/>
              <a:gd name="T4" fmla="*/ 2171700 w 2288"/>
              <a:gd name="T5" fmla="*/ 368300 h 257"/>
              <a:gd name="T6" fmla="*/ 3632200 w 2288"/>
              <a:gd name="T7" fmla="*/ 0 h 257"/>
              <a:gd name="T8" fmla="*/ 0 60000 65536"/>
              <a:gd name="T9" fmla="*/ 0 60000 65536"/>
              <a:gd name="T10" fmla="*/ 0 60000 65536"/>
              <a:gd name="T11" fmla="*/ 0 60000 65536"/>
              <a:gd name="T12" fmla="*/ 0 w 2288"/>
              <a:gd name="T13" fmla="*/ 0 h 257"/>
              <a:gd name="T14" fmla="*/ 2288 w 2288"/>
              <a:gd name="T15" fmla="*/ 257 h 257"/>
            </a:gdLst>
            <a:ahLst/>
            <a:cxnLst>
              <a:cxn ang="T8">
                <a:pos x="T0" y="T1"/>
              </a:cxn>
              <a:cxn ang="T9">
                <a:pos x="T2" y="T3"/>
              </a:cxn>
              <a:cxn ang="T10">
                <a:pos x="T4" y="T5"/>
              </a:cxn>
              <a:cxn ang="T11">
                <a:pos x="T6" y="T7"/>
              </a:cxn>
            </a:cxnLst>
            <a:rect l="T12" t="T13" r="T14" b="T15"/>
            <a:pathLst>
              <a:path w="2288" h="257">
                <a:moveTo>
                  <a:pt x="0" y="8"/>
                </a:moveTo>
                <a:cubicBezTo>
                  <a:pt x="138" y="61"/>
                  <a:pt x="276" y="115"/>
                  <a:pt x="504" y="152"/>
                </a:cubicBezTo>
                <a:cubicBezTo>
                  <a:pt x="732" y="189"/>
                  <a:pt x="1071" y="257"/>
                  <a:pt x="1368" y="232"/>
                </a:cubicBezTo>
                <a:cubicBezTo>
                  <a:pt x="1665" y="207"/>
                  <a:pt x="1976" y="103"/>
                  <a:pt x="2288" y="0"/>
                </a:cubicBezTo>
              </a:path>
            </a:pathLst>
          </a:custGeom>
          <a:noFill/>
          <a:ln w="38100">
            <a:solidFill>
              <a:srgbClr val="0066FF"/>
            </a:solidFill>
            <a:round/>
            <a:headEnd type="none" w="sm" len="sm"/>
            <a:tailEnd type="none" w="sm" len="sm"/>
          </a:ln>
        </p:spPr>
        <p:txBody>
          <a:bodyPr wrap="none" anchor="ctr"/>
          <a:lstStyle/>
          <a:p>
            <a:pPr eaLnBrk="0" hangingPunct="0">
              <a:lnSpc>
                <a:spcPct val="90000"/>
              </a:lnSpc>
              <a:spcBef>
                <a:spcPct val="20000"/>
              </a:spcBef>
              <a:buFontTx/>
              <a:buChar char="–"/>
            </a:pPr>
            <a:endParaRPr lang="sv-SE" sz="2000">
              <a:cs typeface="Times New Roman" pitchFamily="18" charset="0"/>
            </a:endParaRPr>
          </a:p>
        </p:txBody>
      </p:sp>
      <p:sp>
        <p:nvSpPr>
          <p:cNvPr id="8" name="Rectangle 10"/>
          <p:cNvSpPr>
            <a:spLocks noChangeArrowheads="1"/>
          </p:cNvSpPr>
          <p:nvPr/>
        </p:nvSpPr>
        <p:spPr bwMode="auto">
          <a:xfrm>
            <a:off x="3575050" y="4954588"/>
            <a:ext cx="247650" cy="244475"/>
          </a:xfrm>
          <a:prstGeom prst="rect">
            <a:avLst/>
          </a:prstGeom>
          <a:noFill/>
          <a:ln w="9525">
            <a:noFill/>
            <a:miter lim="800000"/>
            <a:headEnd/>
            <a:tailEnd/>
          </a:ln>
        </p:spPr>
        <p:txBody>
          <a:bodyPr wrap="none" lIns="0" tIns="0" rIns="0" bIns="0">
            <a:spAutoFit/>
          </a:bodyPr>
          <a:lstStyle/>
          <a:p>
            <a:pPr algn="ctr" eaLnBrk="0" hangingPunct="0"/>
            <a:r>
              <a:rPr lang="sv-SE" sz="1600" dirty="0">
                <a:solidFill>
                  <a:srgbClr val="FF0000"/>
                </a:solidFill>
                <a:latin typeface="Times New Roman" pitchFamily="18" charset="0"/>
                <a:cs typeface="Times New Roman" pitchFamily="18" charset="0"/>
              </a:rPr>
              <a:t>N1</a:t>
            </a:r>
            <a:endParaRPr lang="sv-SE" sz="2400" dirty="0">
              <a:latin typeface="Times New Roman" pitchFamily="18" charset="0"/>
              <a:cs typeface="Times New Roman" pitchFamily="18" charset="0"/>
            </a:endParaRPr>
          </a:p>
        </p:txBody>
      </p:sp>
      <p:sp>
        <p:nvSpPr>
          <p:cNvPr id="9" name="Rectangle 12"/>
          <p:cNvSpPr>
            <a:spLocks noChangeArrowheads="1"/>
          </p:cNvSpPr>
          <p:nvPr/>
        </p:nvSpPr>
        <p:spPr bwMode="auto">
          <a:xfrm>
            <a:off x="7118350" y="4954588"/>
            <a:ext cx="247650" cy="244475"/>
          </a:xfrm>
          <a:prstGeom prst="rect">
            <a:avLst/>
          </a:prstGeom>
          <a:noFill/>
          <a:ln w="9525">
            <a:noFill/>
            <a:miter lim="800000"/>
            <a:headEnd/>
            <a:tailEnd/>
          </a:ln>
        </p:spPr>
        <p:txBody>
          <a:bodyPr wrap="none" lIns="0" tIns="0" rIns="0" bIns="0">
            <a:spAutoFit/>
          </a:bodyPr>
          <a:lstStyle/>
          <a:p>
            <a:pPr algn="ctr" eaLnBrk="0" hangingPunct="0"/>
            <a:r>
              <a:rPr lang="sv-SE" sz="1600" dirty="0">
                <a:solidFill>
                  <a:srgbClr val="FF0000"/>
                </a:solidFill>
                <a:latin typeface="Times New Roman" pitchFamily="18" charset="0"/>
                <a:cs typeface="Times New Roman" pitchFamily="18" charset="0"/>
              </a:rPr>
              <a:t>N2</a:t>
            </a:r>
            <a:endParaRPr lang="sv-SE" sz="2400" dirty="0">
              <a:latin typeface="Times New Roman" pitchFamily="18" charset="0"/>
              <a:cs typeface="Times New Roman" pitchFamily="18" charset="0"/>
            </a:endParaRPr>
          </a:p>
        </p:txBody>
      </p:sp>
      <p:sp>
        <p:nvSpPr>
          <p:cNvPr id="10" name="Freeform 4"/>
          <p:cNvSpPr>
            <a:spLocks/>
          </p:cNvSpPr>
          <p:nvPr/>
        </p:nvSpPr>
        <p:spPr bwMode="auto">
          <a:xfrm>
            <a:off x="3590925" y="4387850"/>
            <a:ext cx="3619500" cy="403225"/>
          </a:xfrm>
          <a:custGeom>
            <a:avLst/>
            <a:gdLst>
              <a:gd name="T0" fmla="*/ 0 w 2280"/>
              <a:gd name="T1" fmla="*/ 409575 h 287"/>
              <a:gd name="T2" fmla="*/ 285750 w 2280"/>
              <a:gd name="T3" fmla="*/ 447675 h 287"/>
              <a:gd name="T4" fmla="*/ 600075 w 2280"/>
              <a:gd name="T5" fmla="*/ 361950 h 287"/>
              <a:gd name="T6" fmla="*/ 704850 w 2280"/>
              <a:gd name="T7" fmla="*/ 219075 h 287"/>
              <a:gd name="T8" fmla="*/ 990600 w 2280"/>
              <a:gd name="T9" fmla="*/ 133350 h 287"/>
              <a:gd name="T10" fmla="*/ 1257300 w 2280"/>
              <a:gd name="T11" fmla="*/ 38100 h 287"/>
              <a:gd name="T12" fmla="*/ 1495425 w 2280"/>
              <a:gd name="T13" fmla="*/ 38100 h 287"/>
              <a:gd name="T14" fmla="*/ 2095500 w 2280"/>
              <a:gd name="T15" fmla="*/ 38100 h 287"/>
              <a:gd name="T16" fmla="*/ 2752725 w 2280"/>
              <a:gd name="T17" fmla="*/ 266700 h 287"/>
              <a:gd name="T18" fmla="*/ 3019424 w 2280"/>
              <a:gd name="T19" fmla="*/ 371475 h 287"/>
              <a:gd name="T20" fmla="*/ 3371850 w 2280"/>
              <a:gd name="T21" fmla="*/ 438150 h 287"/>
              <a:gd name="T22" fmla="*/ 3619500 w 2280"/>
              <a:gd name="T23" fmla="*/ 400050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0"/>
              <a:gd name="T37" fmla="*/ 0 h 287"/>
              <a:gd name="T38" fmla="*/ 2280 w 2280"/>
              <a:gd name="T39" fmla="*/ 287 h 2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0" h="287">
                <a:moveTo>
                  <a:pt x="0" y="258"/>
                </a:moveTo>
                <a:cubicBezTo>
                  <a:pt x="58" y="272"/>
                  <a:pt x="117" y="287"/>
                  <a:pt x="180" y="282"/>
                </a:cubicBezTo>
                <a:cubicBezTo>
                  <a:pt x="243" y="277"/>
                  <a:pt x="334" y="252"/>
                  <a:pt x="378" y="228"/>
                </a:cubicBezTo>
                <a:cubicBezTo>
                  <a:pt x="422" y="204"/>
                  <a:pt x="403" y="162"/>
                  <a:pt x="444" y="138"/>
                </a:cubicBezTo>
                <a:cubicBezTo>
                  <a:pt x="485" y="114"/>
                  <a:pt x="566" y="103"/>
                  <a:pt x="624" y="84"/>
                </a:cubicBezTo>
                <a:cubicBezTo>
                  <a:pt x="682" y="65"/>
                  <a:pt x="739" y="34"/>
                  <a:pt x="792" y="24"/>
                </a:cubicBezTo>
                <a:cubicBezTo>
                  <a:pt x="845" y="14"/>
                  <a:pt x="854" y="24"/>
                  <a:pt x="942" y="24"/>
                </a:cubicBezTo>
                <a:cubicBezTo>
                  <a:pt x="1030" y="24"/>
                  <a:pt x="1188" y="0"/>
                  <a:pt x="1320" y="24"/>
                </a:cubicBezTo>
                <a:cubicBezTo>
                  <a:pt x="1452" y="48"/>
                  <a:pt x="1637" y="133"/>
                  <a:pt x="1734" y="168"/>
                </a:cubicBezTo>
                <a:cubicBezTo>
                  <a:pt x="1831" y="203"/>
                  <a:pt x="1837" y="216"/>
                  <a:pt x="1902" y="234"/>
                </a:cubicBezTo>
                <a:cubicBezTo>
                  <a:pt x="1967" y="252"/>
                  <a:pt x="2061" y="273"/>
                  <a:pt x="2124" y="276"/>
                </a:cubicBezTo>
                <a:cubicBezTo>
                  <a:pt x="2187" y="279"/>
                  <a:pt x="2233" y="265"/>
                  <a:pt x="2280" y="252"/>
                </a:cubicBezTo>
              </a:path>
            </a:pathLst>
          </a:custGeom>
          <a:noFill/>
          <a:ln w="38100">
            <a:solidFill>
              <a:srgbClr val="0066FF"/>
            </a:solidFill>
            <a:prstDash val="lgDash"/>
            <a:round/>
            <a:headEnd type="none" w="sm" len="sm"/>
            <a:tailEnd type="none" w="sm" len="sm"/>
          </a:ln>
        </p:spPr>
        <p:txBody>
          <a:bodyPr wrap="none" anchor="ctr"/>
          <a:lstStyle/>
          <a:p>
            <a:pPr eaLnBrk="0" hangingPunct="0">
              <a:lnSpc>
                <a:spcPct val="90000"/>
              </a:lnSpc>
              <a:spcBef>
                <a:spcPct val="20000"/>
              </a:spcBef>
              <a:buFontTx/>
              <a:buChar char="–"/>
            </a:pPr>
            <a:endParaRPr lang="sv-SE" sz="2000">
              <a:cs typeface="Times New Roman" pitchFamily="18" charset="0"/>
            </a:endParaRPr>
          </a:p>
        </p:txBody>
      </p:sp>
      <p:sp>
        <p:nvSpPr>
          <p:cNvPr id="12" name="Rectangle 14"/>
          <p:cNvSpPr>
            <a:spLocks noChangeArrowheads="1"/>
          </p:cNvSpPr>
          <p:nvPr/>
        </p:nvSpPr>
        <p:spPr bwMode="auto">
          <a:xfrm>
            <a:off x="5362252" y="4823153"/>
            <a:ext cx="360362" cy="244475"/>
          </a:xfrm>
          <a:prstGeom prst="rect">
            <a:avLst/>
          </a:prstGeom>
          <a:noFill/>
          <a:ln w="9525">
            <a:noFill/>
            <a:miter lim="800000"/>
            <a:headEnd/>
            <a:tailEnd/>
          </a:ln>
        </p:spPr>
        <p:txBody>
          <a:bodyPr wrap="none" lIns="0" tIns="0" rIns="0" bIns="0">
            <a:spAutoFit/>
          </a:bodyPr>
          <a:lstStyle/>
          <a:p>
            <a:pPr algn="ctr" eaLnBrk="0" hangingPunct="0"/>
            <a:r>
              <a:rPr lang="sv-SE" sz="1600" dirty="0">
                <a:solidFill>
                  <a:srgbClr val="0000FF"/>
                </a:solidFill>
                <a:latin typeface="Times New Roman" pitchFamily="18" charset="0"/>
                <a:cs typeface="Times New Roman" pitchFamily="18" charset="0"/>
              </a:rPr>
              <a:t>RL2</a:t>
            </a:r>
            <a:endParaRPr lang="sv-SE" sz="2400" dirty="0">
              <a:latin typeface="Times New Roman" pitchFamily="18" charset="0"/>
              <a:cs typeface="Times New Roman" pitchFamily="18" charset="0"/>
            </a:endParaRPr>
          </a:p>
        </p:txBody>
      </p:sp>
      <p:sp>
        <p:nvSpPr>
          <p:cNvPr id="13" name="Rectangle 8"/>
          <p:cNvSpPr>
            <a:spLocks noChangeArrowheads="1"/>
          </p:cNvSpPr>
          <p:nvPr/>
        </p:nvSpPr>
        <p:spPr bwMode="auto">
          <a:xfrm>
            <a:off x="5329238" y="4130675"/>
            <a:ext cx="360362" cy="244475"/>
          </a:xfrm>
          <a:prstGeom prst="rect">
            <a:avLst/>
          </a:prstGeom>
          <a:noFill/>
          <a:ln w="9525">
            <a:noFill/>
            <a:miter lim="800000"/>
            <a:headEnd/>
            <a:tailEnd/>
          </a:ln>
        </p:spPr>
        <p:txBody>
          <a:bodyPr wrap="none" lIns="0" tIns="0" rIns="0" bIns="0">
            <a:spAutoFit/>
          </a:bodyPr>
          <a:lstStyle/>
          <a:p>
            <a:pPr algn="ctr" eaLnBrk="0" hangingPunct="0"/>
            <a:r>
              <a:rPr lang="sv-SE" sz="1600" dirty="0">
                <a:solidFill>
                  <a:srgbClr val="0000FF"/>
                </a:solidFill>
                <a:latin typeface="Times New Roman" pitchFamily="18" charset="0"/>
                <a:cs typeface="Times New Roman" pitchFamily="18" charset="0"/>
              </a:rPr>
              <a:t>RL1</a:t>
            </a:r>
            <a:endParaRPr lang="sv-SE" sz="2400" dirty="0">
              <a:latin typeface="Times New Roman" pitchFamily="18" charset="0"/>
              <a:cs typeface="Times New Roman" pitchFamily="18" charset="0"/>
            </a:endParaRPr>
          </a:p>
        </p:txBody>
      </p:sp>
      <p:sp>
        <p:nvSpPr>
          <p:cNvPr id="14" name="Oval 6"/>
          <p:cNvSpPr>
            <a:spLocks noChangeArrowheads="1"/>
          </p:cNvSpPr>
          <p:nvPr/>
        </p:nvSpPr>
        <p:spPr bwMode="auto">
          <a:xfrm>
            <a:off x="7131050" y="4706938"/>
            <a:ext cx="144463" cy="153987"/>
          </a:xfrm>
          <a:prstGeom prst="ellipse">
            <a:avLst/>
          </a:prstGeom>
          <a:solidFill>
            <a:srgbClr val="FF3300"/>
          </a:solidFill>
          <a:ln w="9525">
            <a:solidFill>
              <a:srgbClr val="FF3300"/>
            </a:solidFill>
            <a:round/>
            <a:headEnd/>
            <a:tailEnd/>
          </a:ln>
        </p:spPr>
        <p:txBody>
          <a:bodyPr/>
          <a:lstStyle/>
          <a:p>
            <a:pPr eaLnBrk="0" hangingPunct="0">
              <a:lnSpc>
                <a:spcPct val="90000"/>
              </a:lnSpc>
              <a:spcBef>
                <a:spcPct val="20000"/>
              </a:spcBef>
              <a:buFontTx/>
              <a:buChar char="–"/>
            </a:pPr>
            <a:endParaRPr lang="sv-SE" sz="2000">
              <a:cs typeface="Times New Roman" pitchFamily="18" charset="0"/>
            </a:endParaRPr>
          </a:p>
        </p:txBody>
      </p:sp>
      <p:sp>
        <p:nvSpPr>
          <p:cNvPr id="15" name="Oval 6"/>
          <p:cNvSpPr>
            <a:spLocks noChangeArrowheads="1"/>
          </p:cNvSpPr>
          <p:nvPr/>
        </p:nvSpPr>
        <p:spPr bwMode="auto">
          <a:xfrm>
            <a:off x="3547121" y="4714081"/>
            <a:ext cx="144463" cy="153987"/>
          </a:xfrm>
          <a:prstGeom prst="ellipse">
            <a:avLst/>
          </a:prstGeom>
          <a:solidFill>
            <a:srgbClr val="FF3300"/>
          </a:solidFill>
          <a:ln w="9525">
            <a:solidFill>
              <a:srgbClr val="FF3300"/>
            </a:solidFill>
            <a:round/>
            <a:headEnd/>
            <a:tailEnd/>
          </a:ln>
        </p:spPr>
        <p:txBody>
          <a:bodyPr/>
          <a:lstStyle/>
          <a:p>
            <a:pPr eaLnBrk="0" hangingPunct="0">
              <a:lnSpc>
                <a:spcPct val="90000"/>
              </a:lnSpc>
              <a:spcBef>
                <a:spcPct val="20000"/>
              </a:spcBef>
              <a:buFontTx/>
              <a:buChar char="–"/>
            </a:pPr>
            <a:endParaRPr lang="sv-SE" sz="2000">
              <a:cs typeface="Times New Roman" pitchFamily="18" charset="0"/>
            </a:endParaRPr>
          </a:p>
        </p:txBody>
      </p:sp>
      <p:sp>
        <p:nvSpPr>
          <p:cNvPr id="16" name="Rubrik 1"/>
          <p:cNvSpPr txBox="1">
            <a:spLocks/>
          </p:cNvSpPr>
          <p:nvPr/>
        </p:nvSpPr>
        <p:spPr>
          <a:xfrm>
            <a:off x="847488" y="483009"/>
            <a:ext cx="9889092" cy="685800"/>
          </a:xfrm>
          <a:prstGeom prst="rect">
            <a:avLst/>
          </a:prstGeom>
        </p:spPr>
        <p:txBody>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Referenslänk</a:t>
            </a:r>
          </a:p>
        </p:txBody>
      </p:sp>
      <p:sp>
        <p:nvSpPr>
          <p:cNvPr id="17" name="Återgå 16">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8" name="textruta 17">
            <a:extLst>
              <a:ext uri="{FF2B5EF4-FFF2-40B4-BE49-F238E27FC236}">
                <a16:creationId xmlns:a16="http://schemas.microsoft.com/office/drawing/2014/main" id="{C6C8BBD8-3374-4135-B402-6832A62DA4EE}"/>
              </a:ext>
            </a:extLst>
          </p:cNvPr>
          <p:cNvSpPr txBox="1"/>
          <p:nvPr/>
        </p:nvSpPr>
        <p:spPr>
          <a:xfrm>
            <a:off x="326064" y="212650"/>
            <a:ext cx="1346791" cy="246221"/>
          </a:xfrm>
          <a:prstGeom prst="rect">
            <a:avLst/>
          </a:prstGeom>
          <a:noFill/>
        </p:spPr>
        <p:txBody>
          <a:bodyPr wrap="square" rtlCol="0">
            <a:spAutoFit/>
          </a:bodyPr>
          <a:lstStyle/>
          <a:p>
            <a:r>
              <a:rPr lang="sv-SE" sz="1000" dirty="0"/>
              <a:t>Nätelement</a:t>
            </a:r>
          </a:p>
        </p:txBody>
      </p:sp>
    </p:spTree>
    <p:extLst>
      <p:ext uri="{BB962C8B-B14F-4D97-AF65-F5344CB8AC3E}">
        <p14:creationId xmlns:p14="http://schemas.microsoft.com/office/powerpoint/2010/main" val="2102259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7" y="505994"/>
            <a:ext cx="9946787" cy="733927"/>
          </a:xfrm>
        </p:spPr>
        <p:txBody>
          <a:bodyPr/>
          <a:lstStyle/>
          <a:p>
            <a:r>
              <a:rPr lang="sv-SE" dirty="0">
                <a:ea typeface="ＭＳ Ｐゴシック"/>
              </a:rPr>
              <a:t>Referenslänk</a:t>
            </a:r>
            <a:endParaRPr lang="sv-SE" dirty="0"/>
          </a:p>
        </p:txBody>
      </p:sp>
      <p:sp>
        <p:nvSpPr>
          <p:cNvPr id="3" name="Platshållare för innehåll 2"/>
          <p:cNvSpPr>
            <a:spLocks noGrp="1"/>
          </p:cNvSpPr>
          <p:nvPr>
            <p:ph idx="1"/>
          </p:nvPr>
        </p:nvSpPr>
        <p:spPr>
          <a:xfrm>
            <a:off x="847487" y="1981359"/>
            <a:ext cx="9785839" cy="3680142"/>
          </a:xfrm>
        </p:spPr>
        <p:txBody>
          <a:bodyPr/>
          <a:lstStyle/>
          <a:p>
            <a:endParaRPr lang="sv-SE" dirty="0">
              <a:ea typeface="ＭＳ Ｐゴシック"/>
            </a:endParaRPr>
          </a:p>
          <a:p>
            <a:endParaRPr lang="sv-SE" dirty="0">
              <a:ea typeface="ＭＳ Ｐゴシック"/>
            </a:endParaRPr>
          </a:p>
          <a:p>
            <a:pPr marL="0" indent="0">
              <a:buNone/>
            </a:pPr>
            <a:endParaRPr lang="sv-SE" dirty="0">
              <a:ea typeface="ＭＳ Ｐゴシック"/>
            </a:endParaRPr>
          </a:p>
          <a:p>
            <a:endParaRPr lang="sv-SE" dirty="0">
              <a:ea typeface="ＭＳ Ｐゴシック"/>
            </a:endParaRPr>
          </a:p>
          <a:p>
            <a:endParaRPr lang="sv-SE" dirty="0">
              <a:ea typeface="ＭＳ Ｐゴシック"/>
            </a:endParaRPr>
          </a:p>
          <a:p>
            <a:endParaRPr lang="sv-SE" dirty="0">
              <a:ea typeface="ＭＳ Ｐゴシック"/>
            </a:endParaRPr>
          </a:p>
          <a:p>
            <a:pPr marL="0" indent="0">
              <a:buNone/>
            </a:pPr>
            <a:r>
              <a:rPr lang="sv-SE" sz="1800" dirty="0">
                <a:ea typeface="ＭＳ Ｐゴシック"/>
              </a:rPr>
              <a:t>	En ny referenslänk ansluts (RL2), men referenslänken RL1 består.</a:t>
            </a:r>
          </a:p>
          <a:p>
            <a:pPr marL="0" indent="0">
              <a:buNone/>
            </a:pPr>
            <a:r>
              <a:rPr lang="sv-SE" dirty="0">
                <a:ea typeface="ＭＳ Ｐゴシック"/>
              </a:rPr>
              <a:t>	</a:t>
            </a:r>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18</a:t>
            </a:fld>
            <a:endParaRPr lang="sv-SE" sz="1200" dirty="0">
              <a:solidFill>
                <a:srgbClr val="E27F00"/>
              </a:solidFill>
              <a:latin typeface="Bell Gothic Light"/>
            </a:endParaRPr>
          </a:p>
        </p:txBody>
      </p:sp>
      <p:graphicFrame>
        <p:nvGraphicFramePr>
          <p:cNvPr id="8" name="Object 3"/>
          <p:cNvGraphicFramePr>
            <a:graphicFrameLocks noChangeAspect="1"/>
          </p:cNvGraphicFramePr>
          <p:nvPr/>
        </p:nvGraphicFramePr>
        <p:xfrm>
          <a:off x="3733800" y="2084388"/>
          <a:ext cx="4505325" cy="1752600"/>
        </p:xfrm>
        <a:graphic>
          <a:graphicData uri="http://schemas.openxmlformats.org/presentationml/2006/ole">
            <mc:AlternateContent xmlns:mc="http://schemas.openxmlformats.org/markup-compatibility/2006">
              <mc:Choice xmlns:v="urn:schemas-microsoft-com:vml" Requires="v">
                <p:oleObj spid="_x0000_s1858" name="Picture" r:id="rId4" imgW="4505400" imgH="1752480" progId="Word.Picture.8">
                  <p:embed/>
                </p:oleObj>
              </mc:Choice>
              <mc:Fallback>
                <p:oleObj name="Picture" r:id="rId4" imgW="4505400" imgH="1752480" progId="Word.Picture.8">
                  <p:embed/>
                  <p:pic>
                    <p:nvPicPr>
                      <p:cNvPr id="1945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084388"/>
                        <a:ext cx="4505325" cy="1752600"/>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1270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3943023760"/>
              </p:ext>
            </p:extLst>
          </p:nvPr>
        </p:nvGraphicFramePr>
        <p:xfrm>
          <a:off x="3771927" y="2076609"/>
          <a:ext cx="4505325" cy="1752600"/>
        </p:xfrm>
        <a:graphic>
          <a:graphicData uri="http://schemas.openxmlformats.org/presentationml/2006/ole">
            <mc:AlternateContent xmlns:mc="http://schemas.openxmlformats.org/markup-compatibility/2006">
              <mc:Choice xmlns:v="urn:schemas-microsoft-com:vml" Requires="v">
                <p:oleObj spid="_x0000_s1859" name="Picture" r:id="rId6" imgW="4505400" imgH="1752480" progId="Word.Picture.8">
                  <p:embed/>
                </p:oleObj>
              </mc:Choice>
              <mc:Fallback>
                <p:oleObj name="Picture" r:id="rId6" imgW="4505400" imgH="1752480" progId="Word.Picture.8">
                  <p:embed/>
                  <p:pic>
                    <p:nvPicPr>
                      <p:cNvPr id="10342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1927" y="2076609"/>
                        <a:ext cx="4505325" cy="1752600"/>
                      </a:xfrm>
                      <a:prstGeom prst="rect">
                        <a:avLst/>
                      </a:prstGeom>
                      <a:noFill/>
                      <a:ln>
                        <a:noFill/>
                      </a:ln>
                      <a:effectLst/>
                    </p:spPr>
                  </p:pic>
                </p:oleObj>
              </mc:Fallback>
            </mc:AlternateContent>
          </a:graphicData>
        </a:graphic>
      </p:graphicFrame>
      <p:sp>
        <p:nvSpPr>
          <p:cNvPr id="10" name="Återgå 9">
            <a:hlinkClick r:id="rId8"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1" name="textruta 10">
            <a:extLst>
              <a:ext uri="{FF2B5EF4-FFF2-40B4-BE49-F238E27FC236}">
                <a16:creationId xmlns:a16="http://schemas.microsoft.com/office/drawing/2014/main" id="{CE429A19-9AB9-4315-8EE8-9CEC90C113FA}"/>
              </a:ext>
            </a:extLst>
          </p:cNvPr>
          <p:cNvSpPr txBox="1"/>
          <p:nvPr/>
        </p:nvSpPr>
        <p:spPr>
          <a:xfrm>
            <a:off x="326064" y="198474"/>
            <a:ext cx="1346791" cy="246221"/>
          </a:xfrm>
          <a:prstGeom prst="rect">
            <a:avLst/>
          </a:prstGeom>
          <a:noFill/>
        </p:spPr>
        <p:txBody>
          <a:bodyPr wrap="square" rtlCol="0">
            <a:spAutoFit/>
          </a:bodyPr>
          <a:lstStyle/>
          <a:p>
            <a:r>
              <a:rPr lang="sv-SE" sz="1000" dirty="0"/>
              <a:t>Nätelement</a:t>
            </a:r>
          </a:p>
        </p:txBody>
      </p:sp>
    </p:spTree>
    <p:extLst>
      <p:ext uri="{BB962C8B-B14F-4D97-AF65-F5344CB8AC3E}">
        <p14:creationId xmlns:p14="http://schemas.microsoft.com/office/powerpoint/2010/main" val="158897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8" y="470945"/>
            <a:ext cx="9946786" cy="709863"/>
          </a:xfrm>
        </p:spPr>
        <p:txBody>
          <a:bodyPr/>
          <a:lstStyle/>
          <a:p>
            <a:r>
              <a:rPr lang="sv-SE" dirty="0">
                <a:ea typeface="ＭＳ Ｐゴシック"/>
              </a:rPr>
              <a:t>Referenslänk - Kurvrätning</a:t>
            </a:r>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19</a:t>
            </a:fld>
            <a:endParaRPr lang="sv-SE" sz="1200" dirty="0">
              <a:solidFill>
                <a:srgbClr val="E27F00"/>
              </a:solidFill>
              <a:latin typeface="Bell Gothic Light"/>
            </a:endParaRPr>
          </a:p>
        </p:txBody>
      </p:sp>
      <p:pic>
        <p:nvPicPr>
          <p:cNvPr id="23" name="Platshållare för innehåll 22"/>
          <p:cNvPicPr>
            <a:picLocks noGrp="1" noChangeAspect="1"/>
          </p:cNvPicPr>
          <p:nvPr>
            <p:ph idx="1"/>
          </p:nvPr>
        </p:nvPicPr>
        <p:blipFill>
          <a:blip r:embed="rId3"/>
          <a:stretch>
            <a:fillRect/>
          </a:stretch>
        </p:blipFill>
        <p:spPr>
          <a:xfrm>
            <a:off x="2013547" y="2862751"/>
            <a:ext cx="7474344" cy="1932599"/>
          </a:xfrm>
          <a:prstGeom prst="rect">
            <a:avLst/>
          </a:prstGeom>
        </p:spPr>
      </p:pic>
      <p:sp>
        <p:nvSpPr>
          <p:cNvPr id="24" name="Rektangel 23"/>
          <p:cNvSpPr/>
          <p:nvPr/>
        </p:nvSpPr>
        <p:spPr>
          <a:xfrm>
            <a:off x="999459" y="1438383"/>
            <a:ext cx="5763116" cy="369332"/>
          </a:xfrm>
          <a:prstGeom prst="rect">
            <a:avLst/>
          </a:prstGeom>
        </p:spPr>
        <p:txBody>
          <a:bodyPr wrap="none">
            <a:spAutoFit/>
          </a:bodyPr>
          <a:lstStyle/>
          <a:p>
            <a:r>
              <a:rPr lang="sv-SE" dirty="0">
                <a:solidFill>
                  <a:prstClr val="black"/>
                </a:solidFill>
                <a:latin typeface="Arial" charset="0"/>
              </a:rPr>
              <a:t>En ny vägsträckning byggs och den gamla kurvan rivs.</a:t>
            </a:r>
            <a:endParaRPr lang="sv-SE" dirty="0"/>
          </a:p>
        </p:txBody>
      </p:sp>
      <p:pic>
        <p:nvPicPr>
          <p:cNvPr id="25" name="Bildobjekt 24"/>
          <p:cNvPicPr>
            <a:picLocks noChangeAspect="1"/>
          </p:cNvPicPr>
          <p:nvPr/>
        </p:nvPicPr>
        <p:blipFill>
          <a:blip r:embed="rId4"/>
          <a:stretch>
            <a:fillRect/>
          </a:stretch>
        </p:blipFill>
        <p:spPr>
          <a:xfrm>
            <a:off x="4307414" y="3294872"/>
            <a:ext cx="4346825" cy="719390"/>
          </a:xfrm>
          <a:prstGeom prst="rect">
            <a:avLst/>
          </a:prstGeom>
        </p:spPr>
      </p:pic>
      <p:sp>
        <p:nvSpPr>
          <p:cNvPr id="26" name="Freeform 12"/>
          <p:cNvSpPr>
            <a:spLocks/>
          </p:cNvSpPr>
          <p:nvPr/>
        </p:nvSpPr>
        <p:spPr bwMode="auto">
          <a:xfrm>
            <a:off x="4218780" y="3280443"/>
            <a:ext cx="4495800" cy="295275"/>
          </a:xfrm>
          <a:custGeom>
            <a:avLst/>
            <a:gdLst>
              <a:gd name="T0" fmla="*/ 0 w 2832"/>
              <a:gd name="T1" fmla="*/ 79 h 186"/>
              <a:gd name="T2" fmla="*/ 1365 w 2832"/>
              <a:gd name="T3" fmla="*/ 174 h 186"/>
              <a:gd name="T4" fmla="*/ 1949 w 2832"/>
              <a:gd name="T5" fmla="*/ 150 h 186"/>
              <a:gd name="T6" fmla="*/ 2832 w 2832"/>
              <a:gd name="T7" fmla="*/ 0 h 186"/>
              <a:gd name="T8" fmla="*/ 0 60000 65536"/>
              <a:gd name="T9" fmla="*/ 0 60000 65536"/>
              <a:gd name="T10" fmla="*/ 0 60000 65536"/>
              <a:gd name="T11" fmla="*/ 0 60000 65536"/>
              <a:gd name="T12" fmla="*/ 0 w 2832"/>
              <a:gd name="T13" fmla="*/ 0 h 186"/>
              <a:gd name="T14" fmla="*/ 2832 w 2832"/>
              <a:gd name="T15" fmla="*/ 186 h 186"/>
            </a:gdLst>
            <a:ahLst/>
            <a:cxnLst>
              <a:cxn ang="T8">
                <a:pos x="T0" y="T1"/>
              </a:cxn>
              <a:cxn ang="T9">
                <a:pos x="T2" y="T3"/>
              </a:cxn>
              <a:cxn ang="T10">
                <a:pos x="T4" y="T5"/>
              </a:cxn>
              <a:cxn ang="T11">
                <a:pos x="T6" y="T7"/>
              </a:cxn>
            </a:cxnLst>
            <a:rect l="T12" t="T13" r="T14" b="T15"/>
            <a:pathLst>
              <a:path w="2832" h="186">
                <a:moveTo>
                  <a:pt x="0" y="79"/>
                </a:moveTo>
                <a:cubicBezTo>
                  <a:pt x="227" y="95"/>
                  <a:pt x="1040" y="162"/>
                  <a:pt x="1365" y="174"/>
                </a:cubicBezTo>
                <a:cubicBezTo>
                  <a:pt x="1690" y="186"/>
                  <a:pt x="1705" y="179"/>
                  <a:pt x="1949" y="150"/>
                </a:cubicBezTo>
                <a:cubicBezTo>
                  <a:pt x="2193" y="121"/>
                  <a:pt x="2648" y="31"/>
                  <a:pt x="2832" y="0"/>
                </a:cubicBezTo>
              </a:path>
            </a:pathLst>
          </a:custGeom>
          <a:noFill/>
          <a:ln w="28575">
            <a:solidFill>
              <a:schemeClr val="accent2"/>
            </a:solidFill>
            <a:round/>
            <a:headEnd/>
            <a:tailEnd/>
          </a:ln>
        </p:spPr>
        <p:txBody>
          <a:bodyPr wrap="none" anchor="ctr">
            <a:spAutoFit/>
          </a:bodyPr>
          <a:lstStyle/>
          <a:p>
            <a:pPr eaLnBrk="0" hangingPunct="0">
              <a:lnSpc>
                <a:spcPct val="90000"/>
              </a:lnSpc>
              <a:spcBef>
                <a:spcPct val="20000"/>
              </a:spcBef>
              <a:buFontTx/>
              <a:buChar char="–"/>
            </a:pPr>
            <a:endParaRPr lang="sv-SE" sz="2000">
              <a:cs typeface="Times New Roman" pitchFamily="18" charset="0"/>
            </a:endParaRPr>
          </a:p>
        </p:txBody>
      </p:sp>
      <p:sp>
        <p:nvSpPr>
          <p:cNvPr id="27" name="Oval 5"/>
          <p:cNvSpPr>
            <a:spLocks noChangeArrowheads="1"/>
          </p:cNvSpPr>
          <p:nvPr/>
        </p:nvSpPr>
        <p:spPr bwMode="auto">
          <a:xfrm>
            <a:off x="4218780" y="3341519"/>
            <a:ext cx="144463" cy="153987"/>
          </a:xfrm>
          <a:prstGeom prst="ellipse">
            <a:avLst/>
          </a:prstGeom>
          <a:solidFill>
            <a:srgbClr val="FF3300"/>
          </a:solidFill>
          <a:ln w="9525">
            <a:solidFill>
              <a:srgbClr val="FF3300"/>
            </a:solidFill>
            <a:round/>
            <a:headEnd/>
            <a:tailEnd/>
          </a:ln>
        </p:spPr>
        <p:txBody>
          <a:bodyPr/>
          <a:lstStyle/>
          <a:p>
            <a:pPr eaLnBrk="0" hangingPunct="0">
              <a:lnSpc>
                <a:spcPct val="90000"/>
              </a:lnSpc>
              <a:spcBef>
                <a:spcPct val="20000"/>
              </a:spcBef>
              <a:buFontTx/>
              <a:buChar char="–"/>
            </a:pPr>
            <a:endParaRPr lang="sv-SE" sz="2000">
              <a:cs typeface="Times New Roman" pitchFamily="18" charset="0"/>
            </a:endParaRPr>
          </a:p>
        </p:txBody>
      </p:sp>
      <p:sp>
        <p:nvSpPr>
          <p:cNvPr id="28" name="Oval 5"/>
          <p:cNvSpPr>
            <a:spLocks noChangeArrowheads="1"/>
          </p:cNvSpPr>
          <p:nvPr/>
        </p:nvSpPr>
        <p:spPr bwMode="auto">
          <a:xfrm>
            <a:off x="8582008" y="3239542"/>
            <a:ext cx="144463" cy="153987"/>
          </a:xfrm>
          <a:prstGeom prst="ellipse">
            <a:avLst/>
          </a:prstGeom>
          <a:solidFill>
            <a:srgbClr val="FF3300"/>
          </a:solidFill>
          <a:ln w="9525">
            <a:solidFill>
              <a:srgbClr val="FF3300"/>
            </a:solidFill>
            <a:round/>
            <a:headEnd/>
            <a:tailEnd/>
          </a:ln>
        </p:spPr>
        <p:txBody>
          <a:bodyPr/>
          <a:lstStyle/>
          <a:p>
            <a:pPr eaLnBrk="0" hangingPunct="0">
              <a:lnSpc>
                <a:spcPct val="90000"/>
              </a:lnSpc>
              <a:spcBef>
                <a:spcPct val="20000"/>
              </a:spcBef>
              <a:buFontTx/>
              <a:buChar char="–"/>
            </a:pPr>
            <a:endParaRPr lang="sv-SE" sz="2000">
              <a:cs typeface="Times New Roman" pitchFamily="18" charset="0"/>
            </a:endParaRPr>
          </a:p>
        </p:txBody>
      </p:sp>
      <p:sp>
        <p:nvSpPr>
          <p:cNvPr id="29" name="Rektangel 28"/>
          <p:cNvSpPr/>
          <p:nvPr/>
        </p:nvSpPr>
        <p:spPr>
          <a:xfrm>
            <a:off x="5727032" y="3244334"/>
            <a:ext cx="1624262" cy="369332"/>
          </a:xfrm>
          <a:prstGeom prst="rect">
            <a:avLst/>
          </a:prstGeom>
        </p:spPr>
        <p:txBody>
          <a:bodyPr wrap="square">
            <a:spAutoFit/>
          </a:bodyPr>
          <a:lstStyle/>
          <a:p>
            <a:pPr algn="ctr" eaLnBrk="0" hangingPunct="0">
              <a:spcBef>
                <a:spcPct val="50000"/>
              </a:spcBef>
            </a:pPr>
            <a:r>
              <a:rPr lang="sv-SE" dirty="0">
                <a:latin typeface="Times New Roman" pitchFamily="18" charset="0"/>
                <a:cs typeface="Times New Roman" pitchFamily="18" charset="0"/>
              </a:rPr>
              <a:t>Referenslänk b</a:t>
            </a:r>
            <a:endParaRPr lang="en-GB" dirty="0">
              <a:latin typeface="Times New Roman" pitchFamily="18" charset="0"/>
              <a:cs typeface="Times New Roman" pitchFamily="18" charset="0"/>
            </a:endParaRPr>
          </a:p>
        </p:txBody>
      </p:sp>
      <p:sp>
        <p:nvSpPr>
          <p:cNvPr id="31" name="Rektangel 30"/>
          <p:cNvSpPr/>
          <p:nvPr/>
        </p:nvSpPr>
        <p:spPr>
          <a:xfrm>
            <a:off x="3817893" y="2948007"/>
            <a:ext cx="986590" cy="369332"/>
          </a:xfrm>
          <a:prstGeom prst="rect">
            <a:avLst/>
          </a:prstGeom>
        </p:spPr>
        <p:txBody>
          <a:bodyPr wrap="square">
            <a:spAutoFit/>
          </a:bodyPr>
          <a:lstStyle/>
          <a:p>
            <a:pPr algn="ctr" eaLnBrk="0" hangingPunct="0">
              <a:spcBef>
                <a:spcPct val="50000"/>
              </a:spcBef>
            </a:pPr>
            <a:r>
              <a:rPr lang="sv-SE" dirty="0">
                <a:latin typeface="Times New Roman" pitchFamily="18" charset="0"/>
                <a:cs typeface="Times New Roman" pitchFamily="18" charset="0"/>
              </a:rPr>
              <a:t>430 m</a:t>
            </a:r>
            <a:endParaRPr lang="en-GB" dirty="0">
              <a:latin typeface="Times New Roman" pitchFamily="18" charset="0"/>
              <a:cs typeface="Times New Roman" pitchFamily="18" charset="0"/>
            </a:endParaRPr>
          </a:p>
        </p:txBody>
      </p:sp>
      <p:sp>
        <p:nvSpPr>
          <p:cNvPr id="32" name="Text Box 16"/>
          <p:cNvSpPr txBox="1">
            <a:spLocks noChangeArrowheads="1"/>
          </p:cNvSpPr>
          <p:nvPr/>
        </p:nvSpPr>
        <p:spPr bwMode="auto">
          <a:xfrm>
            <a:off x="7676147" y="2905125"/>
            <a:ext cx="978091" cy="366713"/>
          </a:xfrm>
          <a:prstGeom prst="rect">
            <a:avLst/>
          </a:prstGeom>
          <a:noFill/>
          <a:ln w="9525">
            <a:noFill/>
            <a:miter lim="800000"/>
            <a:headEnd/>
            <a:tailEnd/>
          </a:ln>
        </p:spPr>
        <p:txBody>
          <a:bodyPr wrap="square">
            <a:spAutoFit/>
          </a:bodyPr>
          <a:lstStyle/>
          <a:p>
            <a:pPr algn="ctr" eaLnBrk="0" hangingPunct="0">
              <a:spcBef>
                <a:spcPct val="50000"/>
              </a:spcBef>
            </a:pPr>
            <a:r>
              <a:rPr lang="sv-SE" dirty="0">
                <a:latin typeface="Times New Roman" pitchFamily="18" charset="0"/>
                <a:cs typeface="Times New Roman" pitchFamily="18" charset="0"/>
              </a:rPr>
              <a:t>1190 m</a:t>
            </a:r>
            <a:endParaRPr lang="en-GB" dirty="0">
              <a:latin typeface="Times New Roman" pitchFamily="18" charset="0"/>
              <a:cs typeface="Times New Roman" pitchFamily="18" charset="0"/>
            </a:endParaRPr>
          </a:p>
        </p:txBody>
      </p:sp>
      <p:sp>
        <p:nvSpPr>
          <p:cNvPr id="33" name="Text Box 18"/>
          <p:cNvSpPr txBox="1">
            <a:spLocks noChangeArrowheads="1"/>
          </p:cNvSpPr>
          <p:nvPr/>
        </p:nvSpPr>
        <p:spPr bwMode="auto">
          <a:xfrm>
            <a:off x="5342021" y="3819525"/>
            <a:ext cx="2141621" cy="366713"/>
          </a:xfrm>
          <a:prstGeom prst="rect">
            <a:avLst/>
          </a:prstGeom>
          <a:noFill/>
          <a:ln w="9525">
            <a:noFill/>
            <a:miter lim="800000"/>
            <a:headEnd/>
            <a:tailEnd/>
          </a:ln>
        </p:spPr>
        <p:txBody>
          <a:bodyPr wrap="square">
            <a:spAutoFit/>
          </a:bodyPr>
          <a:lstStyle/>
          <a:p>
            <a:pPr algn="ctr" eaLnBrk="0" hangingPunct="0">
              <a:spcBef>
                <a:spcPct val="50000"/>
              </a:spcBef>
            </a:pPr>
            <a:r>
              <a:rPr lang="sv-SE" dirty="0">
                <a:latin typeface="Times New Roman" pitchFamily="18" charset="0"/>
                <a:cs typeface="Times New Roman" pitchFamily="18" charset="0"/>
              </a:rPr>
              <a:t>Ej giltig</a:t>
            </a:r>
            <a:endParaRPr lang="en-GB" dirty="0">
              <a:latin typeface="Times New Roman" pitchFamily="18" charset="0"/>
              <a:cs typeface="Times New Roman" pitchFamily="18" charset="0"/>
            </a:endParaRPr>
          </a:p>
        </p:txBody>
      </p:sp>
      <p:sp>
        <p:nvSpPr>
          <p:cNvPr id="34" name="Rectangle 3"/>
          <p:cNvSpPr txBox="1">
            <a:spLocks noChangeArrowheads="1"/>
          </p:cNvSpPr>
          <p:nvPr/>
        </p:nvSpPr>
        <p:spPr>
          <a:xfrm>
            <a:off x="2228850" y="4950421"/>
            <a:ext cx="7043738" cy="496888"/>
          </a:xfrm>
          <a:prstGeom prst="rect">
            <a:avLst/>
          </a:prstGeom>
          <a:noFill/>
        </p:spPr>
        <p:txBody>
          <a:bodyPr/>
          <a:lstStyle>
            <a:lvl1pPr marL="342854" indent="-342854" algn="l" defTabSz="457138" rtl="0" eaLnBrk="0" fontAlgn="base" hangingPunct="0">
              <a:spcBef>
                <a:spcPct val="20000"/>
              </a:spcBef>
              <a:spcAft>
                <a:spcPct val="0"/>
              </a:spcAft>
              <a:buFont typeface="Arial" charset="0"/>
              <a:buChar char="•"/>
              <a:defRPr sz="3200" kern="1200">
                <a:solidFill>
                  <a:schemeClr val="tx1"/>
                </a:solidFill>
                <a:latin typeface="Bell Gothic Light"/>
                <a:ea typeface="ＭＳ Ｐゴシック" pitchFamily="31" charset="-128"/>
                <a:cs typeface="Bell Gothic Light"/>
              </a:defRPr>
            </a:lvl1pPr>
            <a:lvl2pPr marL="742848" indent="-285711" algn="l" defTabSz="457138" rtl="0" eaLnBrk="0" fontAlgn="base" hangingPunct="0">
              <a:spcBef>
                <a:spcPct val="20000"/>
              </a:spcBef>
              <a:spcAft>
                <a:spcPct val="0"/>
              </a:spcAft>
              <a:buFont typeface="Arial" charset="0"/>
              <a:buChar char="–"/>
              <a:defRPr sz="2800" kern="1200">
                <a:solidFill>
                  <a:schemeClr val="tx1"/>
                </a:solidFill>
                <a:latin typeface="Bell Gothic Light"/>
                <a:ea typeface="ＭＳ Ｐゴシック" pitchFamily="31" charset="-128"/>
                <a:cs typeface="Bell Gothic Light"/>
              </a:defRPr>
            </a:lvl2pPr>
            <a:lvl3pPr marL="1142845" indent="-228568" algn="l" defTabSz="457138" rtl="0" eaLnBrk="0" fontAlgn="base" hangingPunct="0">
              <a:spcBef>
                <a:spcPct val="20000"/>
              </a:spcBef>
              <a:spcAft>
                <a:spcPct val="0"/>
              </a:spcAft>
              <a:buFont typeface="Arial" charset="0"/>
              <a:buChar char="•"/>
              <a:defRPr sz="2400" kern="1200">
                <a:solidFill>
                  <a:schemeClr val="tx1"/>
                </a:solidFill>
                <a:latin typeface="Bell Gothic Light"/>
                <a:ea typeface="ＭＳ Ｐゴシック" pitchFamily="31" charset="-128"/>
                <a:cs typeface="Bell Gothic Light"/>
              </a:defRPr>
            </a:lvl3pPr>
            <a:lvl4pPr marL="1599982" indent="-228568" algn="l" defTabSz="457138" rtl="0" eaLnBrk="0" fontAlgn="base" hangingPunct="0">
              <a:spcBef>
                <a:spcPct val="20000"/>
              </a:spcBef>
              <a:spcAft>
                <a:spcPct val="0"/>
              </a:spcAft>
              <a:buFont typeface="Arial" charset="0"/>
              <a:buChar char="–"/>
              <a:defRPr sz="2000" kern="1200">
                <a:solidFill>
                  <a:schemeClr val="tx1"/>
                </a:solidFill>
                <a:latin typeface="Bell Gothic Light"/>
                <a:ea typeface="ＭＳ Ｐゴシック" pitchFamily="31" charset="-128"/>
                <a:cs typeface="Bell Gothic Light"/>
              </a:defRPr>
            </a:lvl4pPr>
            <a:lvl5pPr marL="2057121" indent="-228568" algn="l" defTabSz="457138" rtl="0" eaLnBrk="0" fontAlgn="base" hangingPunct="0">
              <a:spcBef>
                <a:spcPct val="20000"/>
              </a:spcBef>
              <a:spcAft>
                <a:spcPct val="0"/>
              </a:spcAft>
              <a:buFont typeface="Arial" charset="0"/>
              <a:buChar char="»"/>
              <a:defRPr sz="2000" kern="1200">
                <a:solidFill>
                  <a:schemeClr val="tx1"/>
                </a:solidFill>
                <a:latin typeface="Bell Gothic Light"/>
                <a:ea typeface="ＭＳ Ｐゴシック" pitchFamily="31" charset="-128"/>
                <a:cs typeface="Bell Gothic Light"/>
              </a:defRPr>
            </a:lvl5pPr>
            <a:lvl6pPr marL="2514261" indent="-228568" algn="l" defTabSz="457138" rtl="0" eaLnBrk="1" latinLnBrk="0" hangingPunct="1">
              <a:spcBef>
                <a:spcPct val="20000"/>
              </a:spcBef>
              <a:buFont typeface="Arial"/>
              <a:buChar char="•"/>
              <a:defRPr sz="2000" kern="1200">
                <a:solidFill>
                  <a:schemeClr val="tx1"/>
                </a:solidFill>
                <a:latin typeface="+mn-lt"/>
                <a:ea typeface="+mn-ea"/>
                <a:cs typeface="+mn-cs"/>
              </a:defRPr>
            </a:lvl6pPr>
            <a:lvl7pPr marL="2971396" indent="-228568" algn="l" defTabSz="457138" rtl="0" eaLnBrk="1" latinLnBrk="0" hangingPunct="1">
              <a:spcBef>
                <a:spcPct val="20000"/>
              </a:spcBef>
              <a:buFont typeface="Arial"/>
              <a:buChar char="•"/>
              <a:defRPr sz="2000" kern="1200">
                <a:solidFill>
                  <a:schemeClr val="tx1"/>
                </a:solidFill>
                <a:latin typeface="+mn-lt"/>
                <a:ea typeface="+mn-ea"/>
                <a:cs typeface="+mn-cs"/>
              </a:defRPr>
            </a:lvl7pPr>
            <a:lvl8pPr marL="3428535" indent="-228568" algn="l" defTabSz="457138" rtl="0" eaLnBrk="1" latinLnBrk="0" hangingPunct="1">
              <a:spcBef>
                <a:spcPct val="20000"/>
              </a:spcBef>
              <a:buFont typeface="Arial"/>
              <a:buChar char="•"/>
              <a:defRPr sz="2000" kern="1200">
                <a:solidFill>
                  <a:schemeClr val="tx1"/>
                </a:solidFill>
                <a:latin typeface="+mn-lt"/>
                <a:ea typeface="+mn-ea"/>
                <a:cs typeface="+mn-cs"/>
              </a:defRPr>
            </a:lvl8pPr>
            <a:lvl9pPr marL="3885673" indent="-228568" algn="l" defTabSz="457138" rtl="0" eaLnBrk="1" latinLnBrk="0" hangingPunct="1">
              <a:spcBef>
                <a:spcPct val="20000"/>
              </a:spcBef>
              <a:buFont typeface="Arial"/>
              <a:buChar char="•"/>
              <a:defRPr sz="2000" kern="1200">
                <a:solidFill>
                  <a:schemeClr val="tx1"/>
                </a:solidFill>
                <a:latin typeface="+mn-lt"/>
                <a:ea typeface="+mn-ea"/>
                <a:cs typeface="+mn-cs"/>
              </a:defRPr>
            </a:lvl9pPr>
          </a:lstStyle>
          <a:p>
            <a:pPr algn="ctr">
              <a:buFontTx/>
              <a:buNone/>
            </a:pPr>
            <a:r>
              <a:rPr lang="sv-SE" sz="1800" dirty="0">
                <a:ea typeface="ＭＳ Ｐゴシック"/>
              </a:rPr>
              <a:t>Hela referenslänken finns alltid kvar i databasen!</a:t>
            </a:r>
          </a:p>
          <a:p>
            <a:pPr algn="ctr">
              <a:buFontTx/>
              <a:buNone/>
            </a:pPr>
            <a:endParaRPr lang="en-GB" sz="2000" dirty="0">
              <a:ea typeface="ＭＳ Ｐゴシック"/>
            </a:endParaRPr>
          </a:p>
        </p:txBody>
      </p:sp>
      <p:sp>
        <p:nvSpPr>
          <p:cNvPr id="17" name="Återgå 16">
            <a:hlinkClick r:id="rId5"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8" name="textruta 17">
            <a:extLst>
              <a:ext uri="{FF2B5EF4-FFF2-40B4-BE49-F238E27FC236}">
                <a16:creationId xmlns:a16="http://schemas.microsoft.com/office/drawing/2014/main" id="{AB4B45D1-2891-4E94-8EC2-1264C450D737}"/>
              </a:ext>
            </a:extLst>
          </p:cNvPr>
          <p:cNvSpPr txBox="1"/>
          <p:nvPr/>
        </p:nvSpPr>
        <p:spPr>
          <a:xfrm>
            <a:off x="326064" y="198474"/>
            <a:ext cx="1346791" cy="246221"/>
          </a:xfrm>
          <a:prstGeom prst="rect">
            <a:avLst/>
          </a:prstGeom>
          <a:noFill/>
        </p:spPr>
        <p:txBody>
          <a:bodyPr wrap="square" rtlCol="0">
            <a:spAutoFit/>
          </a:bodyPr>
          <a:lstStyle/>
          <a:p>
            <a:r>
              <a:rPr lang="sv-SE" sz="1000" dirty="0"/>
              <a:t>Nätelement</a:t>
            </a:r>
          </a:p>
        </p:txBody>
      </p:sp>
    </p:spTree>
    <p:extLst>
      <p:ext uri="{BB962C8B-B14F-4D97-AF65-F5344CB8AC3E}">
        <p14:creationId xmlns:p14="http://schemas.microsoft.com/office/powerpoint/2010/main" val="422194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rubrik 7"/>
          <p:cNvSpPr>
            <a:spLocks noGrp="1"/>
          </p:cNvSpPr>
          <p:nvPr>
            <p:ph type="subTitle" idx="1"/>
          </p:nvPr>
        </p:nvSpPr>
        <p:spPr>
          <a:xfrm>
            <a:off x="847487" y="1597683"/>
            <a:ext cx="9796053" cy="3481496"/>
          </a:xfrm>
        </p:spPr>
        <p:txBody>
          <a:bodyPr>
            <a:normAutofit/>
          </a:bodyPr>
          <a:lstStyle/>
          <a:p>
            <a:pPr marL="342900" indent="-342900">
              <a:buFont typeface="Arial" panose="020B0604020202020204" pitchFamily="34" charset="0"/>
              <a:buChar char="•"/>
            </a:pPr>
            <a:r>
              <a:rPr lang="sv-SE" sz="1800" dirty="0">
                <a:solidFill>
                  <a:prstClr val="black"/>
                </a:solidFill>
                <a:ea typeface="ＭＳ Ｐゴシック"/>
              </a:rPr>
              <a:t>Innan du tittar på detta bildspel bör du ha kunskaper motsvarande det som förmedlas i NVDB-skolan Block 1 – grundutbildning</a:t>
            </a:r>
          </a:p>
          <a:p>
            <a:pPr marL="342900" indent="-342900">
              <a:buFont typeface="Arial" panose="020B0604020202020204" pitchFamily="34" charset="0"/>
              <a:buChar char="•"/>
            </a:pPr>
            <a:r>
              <a:rPr lang="sv-SE" sz="1800" dirty="0">
                <a:solidFill>
                  <a:prstClr val="black"/>
                </a:solidFill>
                <a:ea typeface="ＭＳ Ｐゴシック"/>
              </a:rPr>
              <a:t>För att göra egna fördjupningar under bildspelets gång rekommenderas tillgång till:</a:t>
            </a:r>
          </a:p>
          <a:p>
            <a:r>
              <a:rPr lang="sv-SE" sz="1800" dirty="0"/>
              <a:t>	o   </a:t>
            </a:r>
            <a:r>
              <a:rPr lang="sv-SE" sz="1800" dirty="0">
                <a:solidFill>
                  <a:srgbClr val="0070C0"/>
                </a:solidFill>
                <a:hlinkClick r:id="rId3">
                  <a:extLst>
                    <a:ext uri="{A12FA001-AC4F-418D-AE19-62706E023703}">
                      <ahyp:hlinkClr xmlns:ahyp="http://schemas.microsoft.com/office/drawing/2018/hyperlinkcolor" val="tx"/>
                    </a:ext>
                  </a:extLst>
                </a:hlinkClick>
              </a:rPr>
              <a:t>Dataproduktspecifikationer</a:t>
            </a:r>
            <a:endParaRPr lang="sv-SE" sz="1800" dirty="0">
              <a:solidFill>
                <a:srgbClr val="0070C0"/>
              </a:solidFill>
            </a:endParaRPr>
          </a:p>
          <a:p>
            <a:r>
              <a:rPr lang="sv-SE" sz="1800" dirty="0"/>
              <a:t>	o   </a:t>
            </a:r>
            <a:r>
              <a:rPr lang="sv-SE" sz="1800" dirty="0">
                <a:solidFill>
                  <a:srgbClr val="0070C0"/>
                </a:solidFill>
                <a:hlinkClick r:id="rId4">
                  <a:extLst>
                    <a:ext uri="{A12FA001-AC4F-418D-AE19-62706E023703}">
                      <ahyp:hlinkClr xmlns:ahyp="http://schemas.microsoft.com/office/drawing/2018/hyperlinkcolor" val="tx"/>
                    </a:ext>
                  </a:extLst>
                </a:hlinkClick>
              </a:rPr>
              <a:t>Regler vid leverans till NVDB</a:t>
            </a:r>
            <a:endParaRPr lang="sv-SE" sz="1800" dirty="0">
              <a:solidFill>
                <a:srgbClr val="0070C0"/>
              </a:solidFill>
            </a:endParaRPr>
          </a:p>
          <a:p>
            <a:r>
              <a:rPr lang="sv-SE" sz="1800" dirty="0"/>
              <a:t>	o   </a:t>
            </a:r>
            <a:r>
              <a:rPr lang="sv-SE" sz="1800" dirty="0">
                <a:solidFill>
                  <a:srgbClr val="0070C0"/>
                </a:solidFill>
                <a:hlinkClick r:id="rId5">
                  <a:extLst>
                    <a:ext uri="{A12FA001-AC4F-418D-AE19-62706E023703}">
                      <ahyp:hlinkClr xmlns:ahyp="http://schemas.microsoft.com/office/drawing/2018/hyperlinkcolor" val="tx"/>
                    </a:ext>
                  </a:extLst>
                </a:hlinkClick>
              </a:rPr>
              <a:t>Regler vid ajourhållning av NVDB</a:t>
            </a:r>
            <a:endParaRPr lang="sv-SE" sz="1800" dirty="0">
              <a:solidFill>
                <a:srgbClr val="0070C0"/>
              </a:solidFill>
            </a:endParaRPr>
          </a:p>
          <a:p>
            <a:r>
              <a:rPr lang="sv-SE" sz="1800" dirty="0"/>
              <a:t>	o   </a:t>
            </a:r>
            <a:r>
              <a:rPr lang="sv-SE" sz="1800" dirty="0">
                <a:solidFill>
                  <a:srgbClr val="0070C0"/>
                </a:solidFill>
                <a:hlinkClick r:id="rId6">
                  <a:extLst>
                    <a:ext uri="{A12FA001-AC4F-418D-AE19-62706E023703}">
                      <ahyp:hlinkClr xmlns:ahyp="http://schemas.microsoft.com/office/drawing/2018/hyperlinkcolor" val="tx"/>
                    </a:ext>
                  </a:extLst>
                </a:hlinkClick>
              </a:rPr>
              <a:t>DPS – Det svenska vägnätet</a:t>
            </a:r>
            <a:endParaRPr lang="sv-SE" sz="1800" dirty="0">
              <a:solidFill>
                <a:srgbClr val="0070C0"/>
              </a:solidFill>
            </a:endParaRPr>
          </a:p>
        </p:txBody>
      </p:sp>
      <p:sp>
        <p:nvSpPr>
          <p:cNvPr id="7" name="Rubrik 6"/>
          <p:cNvSpPr>
            <a:spLocks noGrp="1"/>
          </p:cNvSpPr>
          <p:nvPr>
            <p:ph type="ctrTitle"/>
          </p:nvPr>
        </p:nvSpPr>
        <p:spPr>
          <a:xfrm>
            <a:off x="847488" y="473924"/>
            <a:ext cx="9942432" cy="615095"/>
          </a:xfrm>
        </p:spPr>
        <p:txBody>
          <a:bodyPr/>
          <a:lstStyle/>
          <a:p>
            <a:r>
              <a:rPr lang="sv-SE" dirty="0">
                <a:solidFill>
                  <a:srgbClr val="CC6600"/>
                </a:solidFill>
              </a:rPr>
              <a:t>Förkunskaper för detta bildspel</a:t>
            </a:r>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a:solidFill>
                  <a:srgbClr val="E27F00"/>
                </a:solidFill>
                <a:latin typeface="Bell Gothic Light"/>
              </a:rPr>
              <a:pPr algn="r">
                <a:defRPr/>
              </a:pPr>
              <a:t>2</a:t>
            </a:fld>
            <a:endParaRPr lang="sv-SE" sz="1200" dirty="0">
              <a:solidFill>
                <a:srgbClr val="E27F00"/>
              </a:solidFill>
              <a:latin typeface="Bell Gothic Light"/>
            </a:endParaRPr>
          </a:p>
        </p:txBody>
      </p:sp>
    </p:spTree>
    <p:extLst>
      <p:ext uri="{BB962C8B-B14F-4D97-AF65-F5344CB8AC3E}">
        <p14:creationId xmlns:p14="http://schemas.microsoft.com/office/powerpoint/2010/main" val="2990941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7" y="594828"/>
            <a:ext cx="9873853" cy="657229"/>
          </a:xfrm>
        </p:spPr>
        <p:txBody>
          <a:bodyPr/>
          <a:lstStyle/>
          <a:p>
            <a:r>
              <a:rPr lang="sv-SE" dirty="0">
                <a:ea typeface="ＭＳ Ｐゴシック"/>
              </a:rPr>
              <a:t>Referenslänkdel</a:t>
            </a:r>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20</a:t>
            </a:fld>
            <a:endParaRPr lang="sv-SE" sz="1200" dirty="0">
              <a:solidFill>
                <a:srgbClr val="E27F00"/>
              </a:solidFill>
              <a:latin typeface="Bell Gothic Light"/>
            </a:endParaRPr>
          </a:p>
        </p:txBody>
      </p:sp>
      <p:grpSp>
        <p:nvGrpSpPr>
          <p:cNvPr id="7" name="Group 4"/>
          <p:cNvGrpSpPr>
            <a:grpSpLocks/>
          </p:cNvGrpSpPr>
          <p:nvPr/>
        </p:nvGrpSpPr>
        <p:grpSpPr bwMode="auto">
          <a:xfrm>
            <a:off x="2040972" y="4342723"/>
            <a:ext cx="5991225" cy="841375"/>
            <a:chOff x="1434" y="3022"/>
            <a:chExt cx="3774" cy="530"/>
          </a:xfrm>
        </p:grpSpPr>
        <p:sp>
          <p:nvSpPr>
            <p:cNvPr id="8" name="Freeform 5"/>
            <p:cNvSpPr>
              <a:spLocks/>
            </p:cNvSpPr>
            <p:nvPr/>
          </p:nvSpPr>
          <p:spPr bwMode="auto">
            <a:xfrm>
              <a:off x="1464" y="3216"/>
              <a:ext cx="3744" cy="336"/>
            </a:xfrm>
            <a:custGeom>
              <a:avLst/>
              <a:gdLst>
                <a:gd name="T0" fmla="*/ 0 w 3744"/>
                <a:gd name="T1" fmla="*/ 336 h 336"/>
                <a:gd name="T2" fmla="*/ 624 w 3744"/>
                <a:gd name="T3" fmla="*/ 336 h 336"/>
                <a:gd name="T4" fmla="*/ 1008 w 3744"/>
                <a:gd name="T5" fmla="*/ 0 h 336"/>
                <a:gd name="T6" fmla="*/ 2400 w 3744"/>
                <a:gd name="T7" fmla="*/ 0 h 336"/>
                <a:gd name="T8" fmla="*/ 2880 w 3744"/>
                <a:gd name="T9" fmla="*/ 336 h 336"/>
                <a:gd name="T10" fmla="*/ 3744 w 3744"/>
                <a:gd name="T11" fmla="*/ 336 h 336"/>
                <a:gd name="T12" fmla="*/ 0 60000 65536"/>
                <a:gd name="T13" fmla="*/ 0 60000 65536"/>
                <a:gd name="T14" fmla="*/ 0 60000 65536"/>
                <a:gd name="T15" fmla="*/ 0 60000 65536"/>
                <a:gd name="T16" fmla="*/ 0 60000 65536"/>
                <a:gd name="T17" fmla="*/ 0 60000 65536"/>
                <a:gd name="T18" fmla="*/ 0 w 3744"/>
                <a:gd name="T19" fmla="*/ 0 h 336"/>
                <a:gd name="T20" fmla="*/ 3744 w 3744"/>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3744" h="336">
                  <a:moveTo>
                    <a:pt x="0" y="336"/>
                  </a:moveTo>
                  <a:lnTo>
                    <a:pt x="624" y="336"/>
                  </a:lnTo>
                  <a:lnTo>
                    <a:pt x="1008" y="0"/>
                  </a:lnTo>
                  <a:lnTo>
                    <a:pt x="2400" y="0"/>
                  </a:lnTo>
                  <a:lnTo>
                    <a:pt x="2880" y="336"/>
                  </a:lnTo>
                  <a:lnTo>
                    <a:pt x="3744" y="336"/>
                  </a:lnTo>
                </a:path>
              </a:pathLst>
            </a:custGeom>
            <a:noFill/>
            <a:ln w="38100">
              <a:solidFill>
                <a:srgbClr val="0066FF"/>
              </a:solidFill>
              <a:round/>
              <a:headEnd type="none" w="sm" len="sm"/>
              <a:tailEnd type="none" w="sm" len="sm"/>
            </a:ln>
          </p:spPr>
          <p:txBody>
            <a:bodyPr wrap="none" anchor="ctr"/>
            <a:lstStyle/>
            <a:p>
              <a:pPr eaLnBrk="0" hangingPunct="0">
                <a:lnSpc>
                  <a:spcPct val="90000"/>
                </a:lnSpc>
                <a:spcBef>
                  <a:spcPct val="20000"/>
                </a:spcBef>
                <a:buFontTx/>
                <a:buChar char="–"/>
              </a:pPr>
              <a:endParaRPr lang="sv-SE" sz="2000">
                <a:cs typeface="Times New Roman" pitchFamily="18" charset="0"/>
              </a:endParaRPr>
            </a:p>
          </p:txBody>
        </p:sp>
        <p:grpSp>
          <p:nvGrpSpPr>
            <p:cNvPr id="9" name="Group 6"/>
            <p:cNvGrpSpPr>
              <a:grpSpLocks/>
            </p:cNvGrpSpPr>
            <p:nvPr/>
          </p:nvGrpSpPr>
          <p:grpSpPr bwMode="auto">
            <a:xfrm>
              <a:off x="1434" y="3022"/>
              <a:ext cx="3768" cy="434"/>
              <a:chOff x="1434" y="3022"/>
              <a:chExt cx="3768" cy="434"/>
            </a:xfrm>
          </p:grpSpPr>
          <p:grpSp>
            <p:nvGrpSpPr>
              <p:cNvPr id="10" name="Group 7"/>
              <p:cNvGrpSpPr>
                <a:grpSpLocks/>
              </p:cNvGrpSpPr>
              <p:nvPr/>
            </p:nvGrpSpPr>
            <p:grpSpPr bwMode="auto">
              <a:xfrm>
                <a:off x="1434" y="3112"/>
                <a:ext cx="3768" cy="344"/>
                <a:chOff x="1074" y="2824"/>
                <a:chExt cx="3768" cy="344"/>
              </a:xfrm>
            </p:grpSpPr>
            <p:sp>
              <p:nvSpPr>
                <p:cNvPr id="12" name="Freeform 8"/>
                <p:cNvSpPr>
                  <a:spLocks/>
                </p:cNvSpPr>
                <p:nvPr/>
              </p:nvSpPr>
              <p:spPr bwMode="auto">
                <a:xfrm>
                  <a:off x="1656" y="2824"/>
                  <a:ext cx="2368" cy="344"/>
                </a:xfrm>
                <a:custGeom>
                  <a:avLst/>
                  <a:gdLst>
                    <a:gd name="T0" fmla="*/ 0 w 2368"/>
                    <a:gd name="T1" fmla="*/ 344 h 344"/>
                    <a:gd name="T2" fmla="*/ 408 w 2368"/>
                    <a:gd name="T3" fmla="*/ 0 h 344"/>
                    <a:gd name="T4" fmla="*/ 1840 w 2368"/>
                    <a:gd name="T5" fmla="*/ 0 h 344"/>
                    <a:gd name="T6" fmla="*/ 2368 w 2368"/>
                    <a:gd name="T7" fmla="*/ 344 h 344"/>
                    <a:gd name="T8" fmla="*/ 0 60000 65536"/>
                    <a:gd name="T9" fmla="*/ 0 60000 65536"/>
                    <a:gd name="T10" fmla="*/ 0 60000 65536"/>
                    <a:gd name="T11" fmla="*/ 0 60000 65536"/>
                    <a:gd name="T12" fmla="*/ 0 w 2368"/>
                    <a:gd name="T13" fmla="*/ 0 h 344"/>
                    <a:gd name="T14" fmla="*/ 2368 w 2368"/>
                    <a:gd name="T15" fmla="*/ 344 h 344"/>
                  </a:gdLst>
                  <a:ahLst/>
                  <a:cxnLst>
                    <a:cxn ang="T8">
                      <a:pos x="T0" y="T1"/>
                    </a:cxn>
                    <a:cxn ang="T9">
                      <a:pos x="T2" y="T3"/>
                    </a:cxn>
                    <a:cxn ang="T10">
                      <a:pos x="T4" y="T5"/>
                    </a:cxn>
                    <a:cxn ang="T11">
                      <a:pos x="T6" y="T7"/>
                    </a:cxn>
                  </a:cxnLst>
                  <a:rect l="T12" t="T13" r="T14" b="T15"/>
                  <a:pathLst>
                    <a:path w="2368" h="344">
                      <a:moveTo>
                        <a:pt x="0" y="344"/>
                      </a:moveTo>
                      <a:lnTo>
                        <a:pt x="408" y="0"/>
                      </a:lnTo>
                      <a:lnTo>
                        <a:pt x="1840" y="0"/>
                      </a:lnTo>
                      <a:lnTo>
                        <a:pt x="2368" y="344"/>
                      </a:lnTo>
                    </a:path>
                  </a:pathLst>
                </a:custGeom>
                <a:noFill/>
                <a:ln w="38100">
                  <a:solidFill>
                    <a:srgbClr val="66FF33"/>
                  </a:solidFill>
                  <a:round/>
                  <a:headEnd type="none" w="sm" len="sm"/>
                  <a:tailEnd type="none" w="sm" len="sm"/>
                </a:ln>
              </p:spPr>
              <p:txBody>
                <a:bodyPr wrap="none" anchor="ctr"/>
                <a:lstStyle/>
                <a:p>
                  <a:pPr eaLnBrk="0" hangingPunct="0">
                    <a:lnSpc>
                      <a:spcPct val="90000"/>
                    </a:lnSpc>
                    <a:spcBef>
                      <a:spcPct val="20000"/>
                    </a:spcBef>
                    <a:buFontTx/>
                    <a:buChar char="–"/>
                  </a:pPr>
                  <a:endParaRPr lang="sv-SE" sz="2000">
                    <a:cs typeface="Times New Roman" pitchFamily="18" charset="0"/>
                  </a:endParaRPr>
                </a:p>
              </p:txBody>
            </p:sp>
            <p:sp>
              <p:nvSpPr>
                <p:cNvPr id="13" name="Line 9"/>
                <p:cNvSpPr>
                  <a:spLocks noChangeShapeType="1"/>
                </p:cNvSpPr>
                <p:nvPr/>
              </p:nvSpPr>
              <p:spPr bwMode="auto">
                <a:xfrm flipH="1">
                  <a:off x="1074" y="3168"/>
                  <a:ext cx="594" cy="0"/>
                </a:xfrm>
                <a:prstGeom prst="line">
                  <a:avLst/>
                </a:prstGeom>
                <a:noFill/>
                <a:ln w="38100">
                  <a:solidFill>
                    <a:srgbClr val="66FF33"/>
                  </a:solidFill>
                  <a:round/>
                  <a:headEnd type="none" w="sm" len="sm"/>
                  <a:tailEnd type="none" w="sm" len="sm"/>
                </a:ln>
              </p:spPr>
              <p:txBody>
                <a:bodyPr wrap="none" anchor="ctr"/>
                <a:lstStyle/>
                <a:p>
                  <a:endParaRPr lang="sv-SE"/>
                </a:p>
              </p:txBody>
            </p:sp>
            <p:sp>
              <p:nvSpPr>
                <p:cNvPr id="14" name="Line 10"/>
                <p:cNvSpPr>
                  <a:spLocks noChangeShapeType="1"/>
                </p:cNvSpPr>
                <p:nvPr/>
              </p:nvSpPr>
              <p:spPr bwMode="auto">
                <a:xfrm>
                  <a:off x="4020" y="3168"/>
                  <a:ext cx="822" cy="0"/>
                </a:xfrm>
                <a:prstGeom prst="line">
                  <a:avLst/>
                </a:prstGeom>
                <a:noFill/>
                <a:ln w="38100">
                  <a:solidFill>
                    <a:srgbClr val="66FF33"/>
                  </a:solidFill>
                  <a:round/>
                  <a:headEnd type="none" w="sm" len="sm"/>
                  <a:tailEnd type="none" w="sm" len="sm"/>
                </a:ln>
              </p:spPr>
              <p:txBody>
                <a:bodyPr wrap="none" anchor="ctr"/>
                <a:lstStyle/>
                <a:p>
                  <a:endParaRPr lang="sv-SE"/>
                </a:p>
              </p:txBody>
            </p:sp>
          </p:grpSp>
          <p:sp>
            <p:nvSpPr>
              <p:cNvPr id="11" name="Rectangle 11"/>
              <p:cNvSpPr>
                <a:spLocks noChangeArrowheads="1"/>
              </p:cNvSpPr>
              <p:nvPr/>
            </p:nvSpPr>
            <p:spPr bwMode="auto">
              <a:xfrm>
                <a:off x="2858" y="3022"/>
                <a:ext cx="600" cy="154"/>
              </a:xfrm>
              <a:prstGeom prst="rect">
                <a:avLst/>
              </a:prstGeom>
              <a:solidFill>
                <a:schemeClr val="bg1"/>
              </a:solidFill>
              <a:ln w="9525">
                <a:noFill/>
                <a:miter lim="800000"/>
                <a:headEnd/>
                <a:tailEnd/>
              </a:ln>
            </p:spPr>
            <p:txBody>
              <a:bodyPr wrap="none" lIns="0" tIns="0" rIns="0" bIns="0">
                <a:spAutoFit/>
              </a:bodyPr>
              <a:lstStyle/>
              <a:p>
                <a:pPr algn="ctr" eaLnBrk="0" hangingPunct="0"/>
                <a:r>
                  <a:rPr lang="sv-SE" sz="1600" b="1">
                    <a:latin typeface="Times New Roman" pitchFamily="18" charset="0"/>
                    <a:cs typeface="Times New Roman" pitchFamily="18" charset="0"/>
                  </a:rPr>
                  <a:t>RLD1,</a:t>
                </a:r>
                <a:r>
                  <a:rPr lang="sv-SE" sz="1600" b="1">
                    <a:solidFill>
                      <a:srgbClr val="00FF00"/>
                    </a:solidFill>
                    <a:latin typeface="Times New Roman" pitchFamily="18" charset="0"/>
                    <a:cs typeface="Times New Roman" pitchFamily="18" charset="0"/>
                  </a:rPr>
                  <a:t> </a:t>
                </a:r>
                <a:r>
                  <a:rPr lang="sv-SE" sz="1600" b="1">
                    <a:latin typeface="Times New Roman" pitchFamily="18" charset="0"/>
                    <a:cs typeface="Times New Roman" pitchFamily="18" charset="0"/>
                  </a:rPr>
                  <a:t>96- </a:t>
                </a:r>
                <a:endParaRPr lang="sv-SE" sz="2400" b="1">
                  <a:latin typeface="Times New Roman" pitchFamily="18" charset="0"/>
                  <a:cs typeface="Times New Roman" pitchFamily="18" charset="0"/>
                </a:endParaRPr>
              </a:p>
            </p:txBody>
          </p:sp>
        </p:grpSp>
      </p:grpSp>
      <p:sp>
        <p:nvSpPr>
          <p:cNvPr id="16" name="textruta 53"/>
          <p:cNvSpPr txBox="1">
            <a:spLocks noChangeArrowheads="1"/>
          </p:cNvSpPr>
          <p:nvPr/>
        </p:nvSpPr>
        <p:spPr bwMode="auto">
          <a:xfrm>
            <a:off x="6859034" y="4730073"/>
            <a:ext cx="1563688" cy="738187"/>
          </a:xfrm>
          <a:prstGeom prst="rect">
            <a:avLst/>
          </a:prstGeom>
          <a:noFill/>
          <a:ln w="9525">
            <a:noFill/>
            <a:miter lim="800000"/>
            <a:headEnd/>
            <a:tailEnd/>
          </a:ln>
        </p:spPr>
        <p:txBody>
          <a:bodyPr>
            <a:spAutoFit/>
          </a:bodyPr>
          <a:lstStyle/>
          <a:p>
            <a:r>
              <a:rPr lang="sv-SE" sz="1400" dirty="0">
                <a:solidFill>
                  <a:srgbClr val="92D050"/>
                </a:solidFill>
              </a:rPr>
              <a:t>Referenslänkdel</a:t>
            </a:r>
          </a:p>
          <a:p>
            <a:endParaRPr lang="sv-SE" sz="1400" dirty="0">
              <a:solidFill>
                <a:srgbClr val="0070C0"/>
              </a:solidFill>
            </a:endParaRPr>
          </a:p>
          <a:p>
            <a:r>
              <a:rPr lang="sv-SE" sz="1400" dirty="0">
                <a:solidFill>
                  <a:srgbClr val="0070C0"/>
                </a:solidFill>
              </a:rPr>
              <a:t>Referenslänk</a:t>
            </a:r>
          </a:p>
        </p:txBody>
      </p:sp>
      <p:sp>
        <p:nvSpPr>
          <p:cNvPr id="3" name="textruta 2"/>
          <p:cNvSpPr txBox="1"/>
          <p:nvPr/>
        </p:nvSpPr>
        <p:spPr>
          <a:xfrm>
            <a:off x="847487" y="1651613"/>
            <a:ext cx="6932403" cy="1477328"/>
          </a:xfrm>
          <a:prstGeom prst="rect">
            <a:avLst/>
          </a:prstGeom>
          <a:noFill/>
        </p:spPr>
        <p:txBody>
          <a:bodyPr wrap="square" rtlCol="0">
            <a:spAutoFit/>
          </a:bodyPr>
          <a:lstStyle/>
          <a:p>
            <a:pPr marL="285750" indent="-285750">
              <a:buFont typeface="Arial" panose="020B0604020202020204" pitchFamily="34" charset="0"/>
              <a:buChar char="•"/>
            </a:pPr>
            <a:r>
              <a:rPr lang="sv-SE" dirty="0"/>
              <a:t>Beskriver giltighet för en del av en referenslänk</a:t>
            </a:r>
          </a:p>
          <a:p>
            <a:pPr marL="742950" lvl="1" indent="-285750">
              <a:buFontTx/>
              <a:buChar char="-"/>
            </a:pPr>
            <a:r>
              <a:rPr lang="sv-SE" dirty="0"/>
              <a:t>Hantering av vägnätshistorik</a:t>
            </a:r>
          </a:p>
          <a:p>
            <a:pPr marL="285750" indent="-285750">
              <a:buFont typeface="Arial" panose="020B0604020202020204" pitchFamily="34" charset="0"/>
              <a:buChar char="•"/>
            </a:pPr>
            <a:r>
              <a:rPr lang="sv-SE" dirty="0"/>
              <a:t>Har en giltighetsperiod</a:t>
            </a:r>
          </a:p>
          <a:p>
            <a:pPr marL="285750" indent="-285750">
              <a:buFont typeface="Arial" panose="020B0604020202020204" pitchFamily="34" charset="0"/>
              <a:buChar char="•"/>
            </a:pPr>
            <a:r>
              <a:rPr lang="sv-SE" dirty="0"/>
              <a:t>Är inget eget, fristående objekt. Hör till en referenslänk och har därför ingen egen identitet eller geometri </a:t>
            </a:r>
          </a:p>
        </p:txBody>
      </p:sp>
      <p:sp>
        <p:nvSpPr>
          <p:cNvPr id="18" name="Återgå 17">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7" name="textruta 16">
            <a:extLst>
              <a:ext uri="{FF2B5EF4-FFF2-40B4-BE49-F238E27FC236}">
                <a16:creationId xmlns:a16="http://schemas.microsoft.com/office/drawing/2014/main" id="{FC4689A9-413A-495A-98A1-4CE9D4A2CE8A}"/>
              </a:ext>
            </a:extLst>
          </p:cNvPr>
          <p:cNvSpPr txBox="1"/>
          <p:nvPr/>
        </p:nvSpPr>
        <p:spPr>
          <a:xfrm>
            <a:off x="326064" y="198474"/>
            <a:ext cx="1346791" cy="246221"/>
          </a:xfrm>
          <a:prstGeom prst="rect">
            <a:avLst/>
          </a:prstGeom>
          <a:noFill/>
        </p:spPr>
        <p:txBody>
          <a:bodyPr wrap="square" rtlCol="0">
            <a:spAutoFit/>
          </a:bodyPr>
          <a:lstStyle/>
          <a:p>
            <a:r>
              <a:rPr lang="sv-SE" sz="1000" dirty="0"/>
              <a:t>Nätelement</a:t>
            </a:r>
          </a:p>
        </p:txBody>
      </p:sp>
    </p:spTree>
    <p:extLst>
      <p:ext uri="{BB962C8B-B14F-4D97-AF65-F5344CB8AC3E}">
        <p14:creationId xmlns:p14="http://schemas.microsoft.com/office/powerpoint/2010/main" val="2033353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21</a:t>
            </a:fld>
            <a:endParaRPr lang="sv-SE" sz="1200" dirty="0">
              <a:solidFill>
                <a:srgbClr val="E27F00"/>
              </a:solidFill>
              <a:latin typeface="Bell Gothic Light"/>
            </a:endParaRPr>
          </a:p>
        </p:txBody>
      </p:sp>
      <p:pic>
        <p:nvPicPr>
          <p:cNvPr id="7" name="Picture 2" descr="C:\Users\Elfwing_y\AppData\Local\Microsoft\Windows\Temporary Internet Files\Content.IE5\8BMQH6PA\MC900333142[1].wmf"/>
          <p:cNvPicPr>
            <a:picLocks noGrp="1" noChangeAspect="1" noChangeArrowheads="1"/>
          </p:cNvPicPr>
          <p:nvPr>
            <p:ph idx="1"/>
          </p:nvPr>
        </p:nvPicPr>
        <p:blipFill>
          <a:blip r:embed="rId3" cstate="print"/>
          <a:srcRect/>
          <a:stretch>
            <a:fillRect/>
          </a:stretch>
        </p:blipFill>
        <p:spPr bwMode="auto">
          <a:xfrm>
            <a:off x="8910941" y="1386647"/>
            <a:ext cx="1836964" cy="1208314"/>
          </a:xfrm>
          <a:prstGeom prst="rect">
            <a:avLst/>
          </a:prstGeom>
          <a:noFill/>
        </p:spPr>
      </p:pic>
      <p:sp>
        <p:nvSpPr>
          <p:cNvPr id="13" name="Line 5"/>
          <p:cNvSpPr>
            <a:spLocks noChangeShapeType="1"/>
          </p:cNvSpPr>
          <p:nvPr/>
        </p:nvSpPr>
        <p:spPr bwMode="auto">
          <a:xfrm>
            <a:off x="3777029" y="5257800"/>
            <a:ext cx="3657600" cy="9525"/>
          </a:xfrm>
          <a:prstGeom prst="line">
            <a:avLst/>
          </a:prstGeom>
          <a:noFill/>
          <a:ln w="38100">
            <a:solidFill>
              <a:srgbClr val="C0C0C0"/>
            </a:solidFill>
            <a:prstDash val="dash"/>
            <a:round/>
            <a:headEnd type="none" w="sm" len="sm"/>
            <a:tailEnd type="none" w="sm" len="sm"/>
          </a:ln>
        </p:spPr>
        <p:txBody>
          <a:bodyPr wrap="none" anchor="ctr"/>
          <a:lstStyle/>
          <a:p>
            <a:endParaRPr lang="sv-SE"/>
          </a:p>
        </p:txBody>
      </p:sp>
      <p:sp>
        <p:nvSpPr>
          <p:cNvPr id="14" name="Rektangel 13"/>
          <p:cNvSpPr/>
          <p:nvPr/>
        </p:nvSpPr>
        <p:spPr>
          <a:xfrm>
            <a:off x="847487" y="1518810"/>
            <a:ext cx="6096000" cy="2326791"/>
          </a:xfrm>
          <a:prstGeom prst="rect">
            <a:avLst/>
          </a:prstGeom>
        </p:spPr>
        <p:txBody>
          <a:bodyPr>
            <a:spAutoFit/>
          </a:bodyPr>
          <a:lstStyle/>
          <a:p>
            <a:pPr marL="342900" lvl="0" indent="-342900" defTabSz="457200" eaLnBrk="0" fontAlgn="base" hangingPunct="0">
              <a:lnSpc>
                <a:spcPct val="90000"/>
              </a:lnSpc>
              <a:spcBef>
                <a:spcPct val="20000"/>
              </a:spcBef>
              <a:spcAft>
                <a:spcPct val="0"/>
              </a:spcAft>
              <a:buFont typeface="Arial" charset="0"/>
              <a:buChar char="•"/>
              <a:defRPr/>
            </a:pPr>
            <a:r>
              <a:rPr lang="sv-SE" sz="2400" dirty="0">
                <a:latin typeface="Bell Gothic Light"/>
                <a:ea typeface="ＭＳ Ｐゴシック"/>
                <a:cs typeface="Bell Gothic Light"/>
              </a:rPr>
              <a:t>Vid kurvrätning förändras referenslänkdelar</a:t>
            </a:r>
          </a:p>
          <a:p>
            <a:pPr marL="742950" lvl="1" indent="-285750" defTabSz="457200" eaLnBrk="0" fontAlgn="base" hangingPunct="0">
              <a:lnSpc>
                <a:spcPct val="90000"/>
              </a:lnSpc>
              <a:spcBef>
                <a:spcPct val="20000"/>
              </a:spcBef>
              <a:spcAft>
                <a:spcPct val="0"/>
              </a:spcAft>
              <a:buFont typeface="Arial" charset="0"/>
              <a:buChar char="–"/>
              <a:defRPr/>
            </a:pPr>
            <a:r>
              <a:rPr lang="sv-SE" dirty="0">
                <a:latin typeface="Bell Gothic Light"/>
                <a:ea typeface="ＭＳ Ｐゴシック"/>
                <a:cs typeface="Bell Gothic Light"/>
              </a:rPr>
              <a:t>Den gamla RLD1 delas upp i flera delar </a:t>
            </a:r>
            <a:r>
              <a:rPr lang="sv-SE" dirty="0">
                <a:solidFill>
                  <a:schemeClr val="bg1"/>
                </a:solidFill>
                <a:latin typeface="Bell Gothic Light"/>
                <a:ea typeface="ＭＳ Ｐゴシック"/>
                <a:cs typeface="Bell Gothic Light"/>
              </a:rPr>
              <a:t>och varje del får sin egen giltighet.</a:t>
            </a:r>
          </a:p>
          <a:p>
            <a:pPr marL="742950" lvl="1" indent="-285750" defTabSz="457200" eaLnBrk="0" fontAlgn="base" hangingPunct="0">
              <a:lnSpc>
                <a:spcPct val="90000"/>
              </a:lnSpc>
              <a:spcBef>
                <a:spcPct val="20000"/>
              </a:spcBef>
              <a:spcAft>
                <a:spcPct val="0"/>
              </a:spcAft>
              <a:buFont typeface="Arial" charset="0"/>
              <a:buChar char="–"/>
              <a:defRPr/>
            </a:pPr>
            <a:endParaRPr lang="sv-SE" dirty="0">
              <a:latin typeface="Bell Gothic Light"/>
              <a:ea typeface="ＭＳ Ｐゴシック"/>
              <a:cs typeface="Bell Gothic Light"/>
            </a:endParaRPr>
          </a:p>
          <a:p>
            <a:pPr marL="342900" lvl="0" indent="-342900" defTabSz="457200" eaLnBrk="0" fontAlgn="base" hangingPunct="0">
              <a:lnSpc>
                <a:spcPct val="90000"/>
              </a:lnSpc>
              <a:spcBef>
                <a:spcPct val="20000"/>
              </a:spcBef>
              <a:spcAft>
                <a:spcPct val="0"/>
              </a:spcAft>
              <a:buFont typeface="Arial" charset="0"/>
              <a:buChar char="•"/>
              <a:defRPr/>
            </a:pPr>
            <a:r>
              <a:rPr lang="sv-SE" sz="2400" dirty="0">
                <a:latin typeface="Bell Gothic Light"/>
                <a:ea typeface="ＭＳ Ｐゴシック"/>
                <a:cs typeface="Bell Gothic Light"/>
              </a:rPr>
              <a:t>En eller flera nya referenslänkar skapas</a:t>
            </a:r>
          </a:p>
          <a:p>
            <a:pPr marL="742950" lvl="1" indent="-285750" defTabSz="457200" eaLnBrk="0" fontAlgn="base" hangingPunct="0">
              <a:lnSpc>
                <a:spcPct val="90000"/>
              </a:lnSpc>
              <a:spcBef>
                <a:spcPct val="20000"/>
              </a:spcBef>
              <a:spcAft>
                <a:spcPct val="0"/>
              </a:spcAft>
              <a:buFont typeface="Arial" charset="0"/>
              <a:buChar char="–"/>
              <a:defRPr/>
            </a:pPr>
            <a:r>
              <a:rPr lang="sv-SE" dirty="0">
                <a:latin typeface="Bell Gothic Light"/>
                <a:ea typeface="ＭＳ Ｐゴシック"/>
                <a:cs typeface="Bell Gothic Light"/>
              </a:rPr>
              <a:t>Med sina egna referenslänkdelar</a:t>
            </a:r>
            <a:endParaRPr lang="en-GB" sz="2800" dirty="0">
              <a:latin typeface="Bell Gothic Light"/>
              <a:ea typeface="ＭＳ Ｐゴシック"/>
              <a:cs typeface="Bell Gothic Light"/>
            </a:endParaRPr>
          </a:p>
        </p:txBody>
      </p:sp>
      <p:grpSp>
        <p:nvGrpSpPr>
          <p:cNvPr id="15" name="Group 11"/>
          <p:cNvGrpSpPr>
            <a:grpSpLocks/>
          </p:cNvGrpSpPr>
          <p:nvPr/>
        </p:nvGrpSpPr>
        <p:grpSpPr bwMode="auto">
          <a:xfrm>
            <a:off x="2737546" y="4421187"/>
            <a:ext cx="6026150" cy="836613"/>
            <a:chOff x="993" y="2441"/>
            <a:chExt cx="3848" cy="527"/>
          </a:xfrm>
        </p:grpSpPr>
        <p:sp>
          <p:nvSpPr>
            <p:cNvPr id="16" name="Freeform 12"/>
            <p:cNvSpPr>
              <a:spLocks/>
            </p:cNvSpPr>
            <p:nvPr/>
          </p:nvSpPr>
          <p:spPr bwMode="auto">
            <a:xfrm>
              <a:off x="1639" y="2624"/>
              <a:ext cx="2368" cy="344"/>
            </a:xfrm>
            <a:custGeom>
              <a:avLst/>
              <a:gdLst>
                <a:gd name="T0" fmla="*/ 0 w 2368"/>
                <a:gd name="T1" fmla="*/ 344 h 344"/>
                <a:gd name="T2" fmla="*/ 408 w 2368"/>
                <a:gd name="T3" fmla="*/ 0 h 344"/>
                <a:gd name="T4" fmla="*/ 1840 w 2368"/>
                <a:gd name="T5" fmla="*/ 0 h 344"/>
                <a:gd name="T6" fmla="*/ 2368 w 2368"/>
                <a:gd name="T7" fmla="*/ 344 h 344"/>
                <a:gd name="T8" fmla="*/ 0 60000 65536"/>
                <a:gd name="T9" fmla="*/ 0 60000 65536"/>
                <a:gd name="T10" fmla="*/ 0 60000 65536"/>
                <a:gd name="T11" fmla="*/ 0 60000 65536"/>
                <a:gd name="T12" fmla="*/ 0 w 2368"/>
                <a:gd name="T13" fmla="*/ 0 h 344"/>
                <a:gd name="T14" fmla="*/ 2368 w 2368"/>
                <a:gd name="T15" fmla="*/ 344 h 344"/>
              </a:gdLst>
              <a:ahLst/>
              <a:cxnLst>
                <a:cxn ang="T8">
                  <a:pos x="T0" y="T1"/>
                </a:cxn>
                <a:cxn ang="T9">
                  <a:pos x="T2" y="T3"/>
                </a:cxn>
                <a:cxn ang="T10">
                  <a:pos x="T4" y="T5"/>
                </a:cxn>
                <a:cxn ang="T11">
                  <a:pos x="T6" y="T7"/>
                </a:cxn>
              </a:cxnLst>
              <a:rect l="T12" t="T13" r="T14" b="T15"/>
              <a:pathLst>
                <a:path w="2368" h="344">
                  <a:moveTo>
                    <a:pt x="0" y="344"/>
                  </a:moveTo>
                  <a:lnTo>
                    <a:pt x="408" y="0"/>
                  </a:lnTo>
                  <a:lnTo>
                    <a:pt x="1840" y="0"/>
                  </a:lnTo>
                  <a:lnTo>
                    <a:pt x="2368" y="344"/>
                  </a:lnTo>
                </a:path>
              </a:pathLst>
            </a:custGeom>
            <a:noFill/>
            <a:ln w="38100">
              <a:solidFill>
                <a:srgbClr val="66FF33"/>
              </a:solidFill>
              <a:round/>
              <a:headEnd type="none" w="sm" len="sm"/>
              <a:tailEnd type="none" w="sm" len="sm"/>
            </a:ln>
          </p:spPr>
          <p:txBody>
            <a:bodyPr wrap="none" anchor="ctr"/>
            <a:lstStyle/>
            <a:p>
              <a:pPr eaLnBrk="0" hangingPunct="0">
                <a:lnSpc>
                  <a:spcPct val="90000"/>
                </a:lnSpc>
                <a:spcBef>
                  <a:spcPct val="20000"/>
                </a:spcBef>
                <a:buFontTx/>
                <a:buChar char="–"/>
              </a:pPr>
              <a:endParaRPr lang="sv-SE" sz="2000">
                <a:cs typeface="Times New Roman" pitchFamily="18" charset="0"/>
              </a:endParaRPr>
            </a:p>
          </p:txBody>
        </p:sp>
        <p:sp>
          <p:nvSpPr>
            <p:cNvPr id="17" name="Freeform 13"/>
            <p:cNvSpPr>
              <a:spLocks/>
            </p:cNvSpPr>
            <p:nvPr/>
          </p:nvSpPr>
          <p:spPr bwMode="auto">
            <a:xfrm>
              <a:off x="993" y="2960"/>
              <a:ext cx="650" cy="1"/>
            </a:xfrm>
            <a:custGeom>
              <a:avLst/>
              <a:gdLst>
                <a:gd name="T0" fmla="*/ 650 w 650"/>
                <a:gd name="T1" fmla="*/ 0 h 1"/>
                <a:gd name="T2" fmla="*/ 0 w 650"/>
                <a:gd name="T3" fmla="*/ 1 h 1"/>
                <a:gd name="T4" fmla="*/ 0 60000 65536"/>
                <a:gd name="T5" fmla="*/ 0 60000 65536"/>
                <a:gd name="T6" fmla="*/ 0 w 650"/>
                <a:gd name="T7" fmla="*/ 0 h 1"/>
                <a:gd name="T8" fmla="*/ 650 w 650"/>
                <a:gd name="T9" fmla="*/ 1 h 1"/>
              </a:gdLst>
              <a:ahLst/>
              <a:cxnLst>
                <a:cxn ang="T4">
                  <a:pos x="T0" y="T1"/>
                </a:cxn>
                <a:cxn ang="T5">
                  <a:pos x="T2" y="T3"/>
                </a:cxn>
              </a:cxnLst>
              <a:rect l="T6" t="T7" r="T8" b="T9"/>
              <a:pathLst>
                <a:path w="650" h="1">
                  <a:moveTo>
                    <a:pt x="650" y="0"/>
                  </a:moveTo>
                  <a:lnTo>
                    <a:pt x="0" y="1"/>
                  </a:lnTo>
                </a:path>
              </a:pathLst>
            </a:custGeom>
            <a:noFill/>
            <a:ln w="38100">
              <a:solidFill>
                <a:srgbClr val="66FF33"/>
              </a:solidFill>
              <a:round/>
              <a:headEnd type="none" w="sm" len="sm"/>
              <a:tailEnd type="none" w="sm" len="sm"/>
            </a:ln>
          </p:spPr>
          <p:txBody>
            <a:bodyPr wrap="none" anchor="ctr"/>
            <a:lstStyle/>
            <a:p>
              <a:pPr eaLnBrk="0" hangingPunct="0">
                <a:lnSpc>
                  <a:spcPct val="90000"/>
                </a:lnSpc>
                <a:spcBef>
                  <a:spcPct val="20000"/>
                </a:spcBef>
                <a:buFontTx/>
                <a:buChar char="–"/>
              </a:pPr>
              <a:endParaRPr lang="sv-SE" sz="2000">
                <a:cs typeface="Times New Roman" pitchFamily="18" charset="0"/>
              </a:endParaRPr>
            </a:p>
          </p:txBody>
        </p:sp>
        <p:sp>
          <p:nvSpPr>
            <p:cNvPr id="18" name="Line 14"/>
            <p:cNvSpPr>
              <a:spLocks noChangeShapeType="1"/>
            </p:cNvSpPr>
            <p:nvPr/>
          </p:nvSpPr>
          <p:spPr bwMode="auto">
            <a:xfrm>
              <a:off x="4019" y="2968"/>
              <a:ext cx="822" cy="0"/>
            </a:xfrm>
            <a:prstGeom prst="line">
              <a:avLst/>
            </a:prstGeom>
            <a:noFill/>
            <a:ln w="38100">
              <a:solidFill>
                <a:srgbClr val="66FF33"/>
              </a:solidFill>
              <a:round/>
              <a:headEnd type="none" w="sm" len="sm"/>
              <a:tailEnd type="none" w="sm" len="sm"/>
            </a:ln>
          </p:spPr>
          <p:txBody>
            <a:bodyPr wrap="none" anchor="ctr"/>
            <a:lstStyle/>
            <a:p>
              <a:endParaRPr lang="sv-SE"/>
            </a:p>
          </p:txBody>
        </p:sp>
        <p:sp>
          <p:nvSpPr>
            <p:cNvPr id="19" name="Rectangle 15"/>
            <p:cNvSpPr>
              <a:spLocks noChangeArrowheads="1"/>
            </p:cNvSpPr>
            <p:nvPr/>
          </p:nvSpPr>
          <p:spPr bwMode="auto">
            <a:xfrm>
              <a:off x="2575" y="2441"/>
              <a:ext cx="600" cy="154"/>
            </a:xfrm>
            <a:prstGeom prst="rect">
              <a:avLst/>
            </a:prstGeom>
            <a:solidFill>
              <a:schemeClr val="bg1"/>
            </a:solidFill>
            <a:ln w="9525">
              <a:noFill/>
              <a:miter lim="800000"/>
              <a:headEnd/>
              <a:tailEnd/>
            </a:ln>
          </p:spPr>
          <p:txBody>
            <a:bodyPr wrap="none" lIns="0" tIns="0" rIns="0" bIns="0">
              <a:spAutoFit/>
            </a:bodyPr>
            <a:lstStyle/>
            <a:p>
              <a:pPr algn="ctr" eaLnBrk="0" hangingPunct="0"/>
              <a:r>
                <a:rPr lang="sv-SE" sz="1600" b="1" dirty="0">
                  <a:latin typeface="Times New Roman" pitchFamily="18" charset="0"/>
                  <a:cs typeface="Times New Roman" pitchFamily="18" charset="0"/>
                </a:rPr>
                <a:t>RLD1,</a:t>
              </a:r>
              <a:r>
                <a:rPr lang="sv-SE" sz="1600" b="1" dirty="0">
                  <a:solidFill>
                    <a:srgbClr val="00FF00"/>
                  </a:solidFill>
                  <a:latin typeface="Times New Roman" pitchFamily="18" charset="0"/>
                  <a:cs typeface="Times New Roman" pitchFamily="18" charset="0"/>
                </a:rPr>
                <a:t> </a:t>
              </a:r>
              <a:r>
                <a:rPr lang="sv-SE" sz="1600" b="1" dirty="0">
                  <a:latin typeface="Times New Roman" pitchFamily="18" charset="0"/>
                  <a:cs typeface="Times New Roman" pitchFamily="18" charset="0"/>
                </a:rPr>
                <a:t>96- </a:t>
              </a:r>
              <a:endParaRPr lang="sv-SE" sz="2400" b="1" dirty="0">
                <a:latin typeface="Times New Roman" pitchFamily="18" charset="0"/>
                <a:cs typeface="Times New Roman" pitchFamily="18" charset="0"/>
              </a:endParaRPr>
            </a:p>
          </p:txBody>
        </p:sp>
      </p:grpSp>
      <p:sp>
        <p:nvSpPr>
          <p:cNvPr id="20" name="Rubrik 1"/>
          <p:cNvSpPr>
            <a:spLocks noGrp="1"/>
          </p:cNvSpPr>
          <p:nvPr>
            <p:ph type="ctrTitle"/>
          </p:nvPr>
        </p:nvSpPr>
        <p:spPr>
          <a:xfrm>
            <a:off x="847487" y="490266"/>
            <a:ext cx="9900418" cy="657229"/>
          </a:xfrm>
        </p:spPr>
        <p:txBody>
          <a:bodyPr/>
          <a:lstStyle/>
          <a:p>
            <a:r>
              <a:rPr lang="sv-SE" dirty="0">
                <a:ea typeface="ＭＳ Ｐゴシック"/>
              </a:rPr>
              <a:t>Referenslänkdel</a:t>
            </a:r>
            <a:endParaRPr lang="sv-SE" dirty="0"/>
          </a:p>
        </p:txBody>
      </p:sp>
      <p:sp>
        <p:nvSpPr>
          <p:cNvPr id="21" name="Återgå 20">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22" name="textruta 21">
            <a:extLst>
              <a:ext uri="{FF2B5EF4-FFF2-40B4-BE49-F238E27FC236}">
                <a16:creationId xmlns:a16="http://schemas.microsoft.com/office/drawing/2014/main" id="{404A8F21-DAD8-4927-82B8-E50189B9E28D}"/>
              </a:ext>
            </a:extLst>
          </p:cNvPr>
          <p:cNvSpPr txBox="1"/>
          <p:nvPr/>
        </p:nvSpPr>
        <p:spPr>
          <a:xfrm>
            <a:off x="326064" y="198474"/>
            <a:ext cx="1346791" cy="246221"/>
          </a:xfrm>
          <a:prstGeom prst="rect">
            <a:avLst/>
          </a:prstGeom>
          <a:noFill/>
        </p:spPr>
        <p:txBody>
          <a:bodyPr wrap="square" rtlCol="0">
            <a:spAutoFit/>
          </a:bodyPr>
          <a:lstStyle/>
          <a:p>
            <a:r>
              <a:rPr lang="sv-SE" sz="1000" dirty="0"/>
              <a:t>Nätelement</a:t>
            </a:r>
          </a:p>
        </p:txBody>
      </p:sp>
    </p:spTree>
    <p:extLst>
      <p:ext uri="{BB962C8B-B14F-4D97-AF65-F5344CB8AC3E}">
        <p14:creationId xmlns:p14="http://schemas.microsoft.com/office/powerpoint/2010/main" val="48872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p:cNvPicPr>
            <a:picLocks noGrp="1" noChangeAspect="1"/>
          </p:cNvPicPr>
          <p:nvPr>
            <p:ph idx="1"/>
          </p:nvPr>
        </p:nvPicPr>
        <p:blipFill>
          <a:blip r:embed="rId3"/>
          <a:stretch>
            <a:fillRect/>
          </a:stretch>
        </p:blipFill>
        <p:spPr>
          <a:xfrm>
            <a:off x="2714550" y="4707480"/>
            <a:ext cx="6072142" cy="573074"/>
          </a:xfrm>
          <a:prstGeom prst="rect">
            <a:avLst/>
          </a:prstGeom>
        </p:spPr>
      </p:pic>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22</a:t>
            </a:fld>
            <a:endParaRPr lang="sv-SE" sz="1200" dirty="0">
              <a:solidFill>
                <a:srgbClr val="E27F00"/>
              </a:solidFill>
              <a:latin typeface="Bell Gothic Light"/>
            </a:endParaRPr>
          </a:p>
        </p:txBody>
      </p:sp>
      <p:pic>
        <p:nvPicPr>
          <p:cNvPr id="8" name="Bildobjekt 7"/>
          <p:cNvPicPr>
            <a:picLocks noChangeAspect="1"/>
          </p:cNvPicPr>
          <p:nvPr/>
        </p:nvPicPr>
        <p:blipFill>
          <a:blip r:embed="rId4"/>
          <a:stretch>
            <a:fillRect/>
          </a:stretch>
        </p:blipFill>
        <p:spPr>
          <a:xfrm>
            <a:off x="3712782" y="4408750"/>
            <a:ext cx="3779848" cy="585267"/>
          </a:xfrm>
          <a:prstGeom prst="rect">
            <a:avLst/>
          </a:prstGeom>
        </p:spPr>
      </p:pic>
      <p:sp>
        <p:nvSpPr>
          <p:cNvPr id="9" name="Line 6"/>
          <p:cNvSpPr>
            <a:spLocks noChangeShapeType="1"/>
          </p:cNvSpPr>
          <p:nvPr/>
        </p:nvSpPr>
        <p:spPr bwMode="auto">
          <a:xfrm>
            <a:off x="4040606" y="5491427"/>
            <a:ext cx="3124200" cy="0"/>
          </a:xfrm>
          <a:prstGeom prst="line">
            <a:avLst/>
          </a:prstGeom>
          <a:noFill/>
          <a:ln w="38100">
            <a:solidFill>
              <a:srgbClr val="66FF33"/>
            </a:solidFill>
            <a:round/>
            <a:headEnd type="none" w="sm" len="sm"/>
            <a:tailEnd type="none" w="sm" len="sm"/>
          </a:ln>
        </p:spPr>
        <p:txBody>
          <a:bodyPr wrap="none" anchor="ctr"/>
          <a:lstStyle/>
          <a:p>
            <a:endParaRPr lang="sv-SE"/>
          </a:p>
        </p:txBody>
      </p:sp>
      <p:sp>
        <p:nvSpPr>
          <p:cNvPr id="10" name="Line 5"/>
          <p:cNvSpPr>
            <a:spLocks noChangeShapeType="1"/>
          </p:cNvSpPr>
          <p:nvPr/>
        </p:nvSpPr>
        <p:spPr bwMode="auto">
          <a:xfrm>
            <a:off x="4040606" y="5280554"/>
            <a:ext cx="3124200" cy="0"/>
          </a:xfrm>
          <a:prstGeom prst="line">
            <a:avLst/>
          </a:prstGeom>
          <a:noFill/>
          <a:ln w="38100">
            <a:solidFill>
              <a:srgbClr val="0066FF"/>
            </a:solidFill>
            <a:round/>
            <a:headEnd type="none" w="sm" len="sm"/>
            <a:tailEnd type="none" w="sm" len="sm"/>
          </a:ln>
        </p:spPr>
        <p:txBody>
          <a:bodyPr wrap="none" anchor="ctr"/>
          <a:lstStyle/>
          <a:p>
            <a:endParaRPr lang="sv-SE"/>
          </a:p>
        </p:txBody>
      </p:sp>
      <p:sp>
        <p:nvSpPr>
          <p:cNvPr id="12" name="Rektangel 11"/>
          <p:cNvSpPr/>
          <p:nvPr/>
        </p:nvSpPr>
        <p:spPr>
          <a:xfrm>
            <a:off x="999459" y="1466133"/>
            <a:ext cx="5924773" cy="1994392"/>
          </a:xfrm>
          <a:prstGeom prst="rect">
            <a:avLst/>
          </a:prstGeom>
        </p:spPr>
        <p:txBody>
          <a:bodyPr wrap="square">
            <a:spAutoFit/>
          </a:bodyPr>
          <a:lstStyle/>
          <a:p>
            <a:pPr marL="342900" lvl="0" indent="-342900" defTabSz="457200" eaLnBrk="0" fontAlgn="base" hangingPunct="0">
              <a:lnSpc>
                <a:spcPct val="90000"/>
              </a:lnSpc>
              <a:spcBef>
                <a:spcPct val="20000"/>
              </a:spcBef>
              <a:spcAft>
                <a:spcPct val="0"/>
              </a:spcAft>
              <a:buFont typeface="Arial" charset="0"/>
              <a:buChar char="•"/>
            </a:pPr>
            <a:r>
              <a:rPr lang="sv-SE" sz="2400" dirty="0">
                <a:solidFill>
                  <a:prstClr val="black"/>
                </a:solidFill>
                <a:latin typeface="Bell Gothic Light"/>
                <a:ea typeface="ＭＳ Ｐゴシック"/>
              </a:rPr>
              <a:t>Vid kurvrätning förändras referenslänkdelar</a:t>
            </a:r>
          </a:p>
          <a:p>
            <a:pPr marL="742950" lvl="1" indent="-285750" defTabSz="457200" eaLnBrk="0" fontAlgn="base" hangingPunct="0">
              <a:lnSpc>
                <a:spcPct val="90000"/>
              </a:lnSpc>
              <a:spcBef>
                <a:spcPct val="20000"/>
              </a:spcBef>
              <a:spcAft>
                <a:spcPct val="0"/>
              </a:spcAft>
              <a:buFont typeface="Arial" charset="0"/>
              <a:buChar char="–"/>
            </a:pPr>
            <a:r>
              <a:rPr lang="sv-SE" dirty="0">
                <a:solidFill>
                  <a:prstClr val="black"/>
                </a:solidFill>
                <a:latin typeface="Bell Gothic Light"/>
                <a:ea typeface="ＭＳ Ｐゴシック"/>
              </a:rPr>
              <a:t>Den gamla RLD1 delas upp i flera delar </a:t>
            </a:r>
            <a:r>
              <a:rPr lang="sv-SE" dirty="0">
                <a:solidFill>
                  <a:srgbClr val="0070C0"/>
                </a:solidFill>
                <a:latin typeface="Bell Gothic Light"/>
                <a:ea typeface="ＭＳ Ｐゴシック"/>
              </a:rPr>
              <a:t>och varje del får sin egen giltighet.</a:t>
            </a:r>
          </a:p>
          <a:p>
            <a:pPr marL="742950" lvl="1" indent="-285750" defTabSz="457200" eaLnBrk="0" fontAlgn="base" hangingPunct="0">
              <a:lnSpc>
                <a:spcPct val="90000"/>
              </a:lnSpc>
              <a:spcBef>
                <a:spcPct val="20000"/>
              </a:spcBef>
              <a:spcAft>
                <a:spcPct val="0"/>
              </a:spcAft>
              <a:buFont typeface="Arial" charset="0"/>
              <a:buChar char="–"/>
            </a:pPr>
            <a:endParaRPr lang="sv-SE" dirty="0">
              <a:solidFill>
                <a:prstClr val="black"/>
              </a:solidFill>
              <a:latin typeface="Bell Gothic Light"/>
              <a:ea typeface="ＭＳ Ｐゴシック"/>
            </a:endParaRPr>
          </a:p>
          <a:p>
            <a:pPr marL="342900" lvl="0" indent="-342900" defTabSz="457200" eaLnBrk="0" fontAlgn="base" hangingPunct="0">
              <a:lnSpc>
                <a:spcPct val="90000"/>
              </a:lnSpc>
              <a:spcBef>
                <a:spcPct val="20000"/>
              </a:spcBef>
              <a:spcAft>
                <a:spcPct val="0"/>
              </a:spcAft>
              <a:buFont typeface="Arial" charset="0"/>
              <a:buChar char="•"/>
            </a:pPr>
            <a:r>
              <a:rPr lang="sv-SE" sz="2400" dirty="0">
                <a:solidFill>
                  <a:prstClr val="black"/>
                </a:solidFill>
                <a:latin typeface="Bell Gothic Light"/>
                <a:ea typeface="ＭＳ Ｐゴシック"/>
              </a:rPr>
              <a:t>En eller flera nya referenslänkar skapas</a:t>
            </a:r>
          </a:p>
          <a:p>
            <a:pPr marL="742950" lvl="1" indent="-285750" defTabSz="457200" eaLnBrk="0" fontAlgn="base" hangingPunct="0">
              <a:lnSpc>
                <a:spcPct val="90000"/>
              </a:lnSpc>
              <a:spcBef>
                <a:spcPct val="20000"/>
              </a:spcBef>
              <a:spcAft>
                <a:spcPct val="0"/>
              </a:spcAft>
              <a:buFont typeface="Arial" charset="0"/>
              <a:buChar char="–"/>
            </a:pPr>
            <a:r>
              <a:rPr lang="sv-SE" dirty="0">
                <a:solidFill>
                  <a:prstClr val="black"/>
                </a:solidFill>
                <a:latin typeface="Bell Gothic Light"/>
                <a:ea typeface="ＭＳ Ｐゴシック"/>
              </a:rPr>
              <a:t>Med sina egna referenslänkdelar</a:t>
            </a:r>
            <a:endParaRPr lang="en-GB" sz="2800" dirty="0">
              <a:solidFill>
                <a:prstClr val="black"/>
              </a:solidFill>
              <a:latin typeface="Bell Gothic Light"/>
              <a:ea typeface="ＭＳ Ｐゴシック"/>
            </a:endParaRPr>
          </a:p>
        </p:txBody>
      </p:sp>
      <p:sp>
        <p:nvSpPr>
          <p:cNvPr id="13" name="Rectangle 8"/>
          <p:cNvSpPr>
            <a:spLocks noChangeArrowheads="1"/>
          </p:cNvSpPr>
          <p:nvPr/>
        </p:nvSpPr>
        <p:spPr bwMode="auto">
          <a:xfrm>
            <a:off x="4919690" y="4252132"/>
            <a:ext cx="1104900" cy="244475"/>
          </a:xfrm>
          <a:prstGeom prst="rect">
            <a:avLst/>
          </a:prstGeom>
          <a:solidFill>
            <a:schemeClr val="bg1"/>
          </a:solidFill>
          <a:ln w="9525">
            <a:noFill/>
            <a:miter lim="800000"/>
            <a:headEnd/>
            <a:tailEnd/>
          </a:ln>
        </p:spPr>
        <p:txBody>
          <a:bodyPr wrap="none" lIns="0" tIns="0" rIns="0" bIns="0">
            <a:spAutoFit/>
          </a:bodyPr>
          <a:lstStyle/>
          <a:p>
            <a:pPr algn="ctr" eaLnBrk="0" hangingPunct="0"/>
            <a:r>
              <a:rPr lang="sv-SE" sz="1600" b="1" dirty="0">
                <a:latin typeface="Times New Roman" pitchFamily="18" charset="0"/>
                <a:cs typeface="Times New Roman" pitchFamily="18" charset="0"/>
              </a:rPr>
              <a:t>RLD2, 96-97</a:t>
            </a:r>
            <a:endParaRPr lang="sv-SE" sz="2400" b="1" dirty="0">
              <a:latin typeface="Times New Roman" pitchFamily="18" charset="0"/>
              <a:cs typeface="Times New Roman" pitchFamily="18" charset="0"/>
            </a:endParaRPr>
          </a:p>
        </p:txBody>
      </p:sp>
      <p:sp>
        <p:nvSpPr>
          <p:cNvPr id="14" name="Freeform 9"/>
          <p:cNvSpPr>
            <a:spLocks/>
          </p:cNvSpPr>
          <p:nvPr/>
        </p:nvSpPr>
        <p:spPr bwMode="auto">
          <a:xfrm>
            <a:off x="2714550" y="5488252"/>
            <a:ext cx="1114425" cy="3175"/>
          </a:xfrm>
          <a:custGeom>
            <a:avLst/>
            <a:gdLst>
              <a:gd name="T0" fmla="*/ 0 w 702"/>
              <a:gd name="T1" fmla="*/ 3175 h 2"/>
              <a:gd name="T2" fmla="*/ 1114425 w 702"/>
              <a:gd name="T3" fmla="*/ 0 h 2"/>
              <a:gd name="T4" fmla="*/ 0 60000 65536"/>
              <a:gd name="T5" fmla="*/ 0 60000 65536"/>
              <a:gd name="T6" fmla="*/ 0 w 702"/>
              <a:gd name="T7" fmla="*/ 0 h 2"/>
              <a:gd name="T8" fmla="*/ 702 w 702"/>
              <a:gd name="T9" fmla="*/ 2 h 2"/>
            </a:gdLst>
            <a:ahLst/>
            <a:cxnLst>
              <a:cxn ang="T4">
                <a:pos x="T0" y="T1"/>
              </a:cxn>
              <a:cxn ang="T5">
                <a:pos x="T2" y="T3"/>
              </a:cxn>
            </a:cxnLst>
            <a:rect l="T6" t="T7" r="T8" b="T9"/>
            <a:pathLst>
              <a:path w="702" h="2">
                <a:moveTo>
                  <a:pt x="0" y="2"/>
                </a:moveTo>
                <a:lnTo>
                  <a:pt x="702" y="0"/>
                </a:lnTo>
              </a:path>
            </a:pathLst>
          </a:custGeom>
          <a:noFill/>
          <a:ln w="38100">
            <a:solidFill>
              <a:srgbClr val="66FF33"/>
            </a:solidFill>
            <a:round/>
            <a:headEnd type="none" w="sm" len="sm"/>
            <a:tailEnd type="none" w="sm" len="sm"/>
          </a:ln>
        </p:spPr>
        <p:txBody>
          <a:bodyPr wrap="none" anchor="ctr"/>
          <a:lstStyle/>
          <a:p>
            <a:pPr eaLnBrk="0" hangingPunct="0">
              <a:lnSpc>
                <a:spcPct val="90000"/>
              </a:lnSpc>
              <a:spcBef>
                <a:spcPct val="20000"/>
              </a:spcBef>
              <a:buFontTx/>
              <a:buChar char="–"/>
            </a:pPr>
            <a:endParaRPr lang="sv-SE" sz="2000">
              <a:cs typeface="Times New Roman" pitchFamily="18" charset="0"/>
            </a:endParaRPr>
          </a:p>
        </p:txBody>
      </p:sp>
      <p:sp>
        <p:nvSpPr>
          <p:cNvPr id="15" name="Line 10"/>
          <p:cNvSpPr>
            <a:spLocks noChangeShapeType="1"/>
          </p:cNvSpPr>
          <p:nvPr/>
        </p:nvSpPr>
        <p:spPr bwMode="auto">
          <a:xfrm>
            <a:off x="7415092" y="5488252"/>
            <a:ext cx="1371600" cy="0"/>
          </a:xfrm>
          <a:prstGeom prst="line">
            <a:avLst/>
          </a:prstGeom>
          <a:noFill/>
          <a:ln w="38100">
            <a:solidFill>
              <a:srgbClr val="66FF33"/>
            </a:solidFill>
            <a:round/>
            <a:headEnd type="none" w="sm" len="sm"/>
            <a:tailEnd type="none" w="sm" len="sm"/>
          </a:ln>
        </p:spPr>
        <p:txBody>
          <a:bodyPr wrap="none" anchor="ctr"/>
          <a:lstStyle/>
          <a:p>
            <a:endParaRPr lang="sv-SE"/>
          </a:p>
        </p:txBody>
      </p:sp>
      <p:sp>
        <p:nvSpPr>
          <p:cNvPr id="16" name="Rectangle 17"/>
          <p:cNvSpPr>
            <a:spLocks noChangeArrowheads="1"/>
          </p:cNvSpPr>
          <p:nvPr/>
        </p:nvSpPr>
        <p:spPr bwMode="auto">
          <a:xfrm>
            <a:off x="2811082" y="5366014"/>
            <a:ext cx="901700" cy="244475"/>
          </a:xfrm>
          <a:prstGeom prst="rect">
            <a:avLst/>
          </a:prstGeom>
          <a:solidFill>
            <a:schemeClr val="bg1"/>
          </a:solidFill>
          <a:ln w="9525">
            <a:noFill/>
            <a:miter lim="800000"/>
            <a:headEnd/>
            <a:tailEnd/>
          </a:ln>
        </p:spPr>
        <p:txBody>
          <a:bodyPr lIns="0" tIns="0" rIns="0" bIns="0">
            <a:spAutoFit/>
          </a:bodyPr>
          <a:lstStyle/>
          <a:p>
            <a:pPr algn="ctr" eaLnBrk="0" hangingPunct="0"/>
            <a:r>
              <a:rPr lang="sv-SE" sz="1600" b="1" dirty="0">
                <a:latin typeface="Times New Roman" pitchFamily="18" charset="0"/>
                <a:cs typeface="Times New Roman" pitchFamily="18" charset="0"/>
              </a:rPr>
              <a:t>RLD3, 96- </a:t>
            </a:r>
            <a:endParaRPr lang="sv-SE" sz="2400" b="1" dirty="0">
              <a:latin typeface="Times New Roman" pitchFamily="18" charset="0"/>
              <a:cs typeface="Times New Roman" pitchFamily="18" charset="0"/>
            </a:endParaRPr>
          </a:p>
        </p:txBody>
      </p:sp>
      <p:sp>
        <p:nvSpPr>
          <p:cNvPr id="17" name="Rectangle 18"/>
          <p:cNvSpPr>
            <a:spLocks noChangeArrowheads="1"/>
          </p:cNvSpPr>
          <p:nvPr/>
        </p:nvSpPr>
        <p:spPr bwMode="auto">
          <a:xfrm>
            <a:off x="7765512" y="5371339"/>
            <a:ext cx="942975" cy="244475"/>
          </a:xfrm>
          <a:prstGeom prst="rect">
            <a:avLst/>
          </a:prstGeom>
          <a:solidFill>
            <a:schemeClr val="bg1"/>
          </a:solidFill>
          <a:ln w="9525">
            <a:noFill/>
            <a:miter lim="800000"/>
            <a:headEnd/>
            <a:tailEnd/>
          </a:ln>
        </p:spPr>
        <p:txBody>
          <a:bodyPr lIns="0" tIns="0" rIns="0" bIns="0">
            <a:spAutoFit/>
          </a:bodyPr>
          <a:lstStyle/>
          <a:p>
            <a:pPr algn="ctr" eaLnBrk="0" hangingPunct="0"/>
            <a:r>
              <a:rPr lang="sv-SE" sz="1600" b="1" dirty="0">
                <a:latin typeface="Times New Roman" pitchFamily="18" charset="0"/>
                <a:cs typeface="Times New Roman" pitchFamily="18" charset="0"/>
              </a:rPr>
              <a:t>RLD4, 96- </a:t>
            </a:r>
            <a:endParaRPr lang="sv-SE" sz="2400" b="1" dirty="0">
              <a:latin typeface="Times New Roman" pitchFamily="18" charset="0"/>
              <a:cs typeface="Times New Roman" pitchFamily="18" charset="0"/>
            </a:endParaRPr>
          </a:p>
        </p:txBody>
      </p:sp>
      <p:sp>
        <p:nvSpPr>
          <p:cNvPr id="18" name="Rectangle 16"/>
          <p:cNvSpPr>
            <a:spLocks noChangeArrowheads="1"/>
          </p:cNvSpPr>
          <p:nvPr/>
        </p:nvSpPr>
        <p:spPr bwMode="auto">
          <a:xfrm>
            <a:off x="5000653" y="5334809"/>
            <a:ext cx="1023937" cy="244475"/>
          </a:xfrm>
          <a:prstGeom prst="rect">
            <a:avLst/>
          </a:prstGeom>
          <a:solidFill>
            <a:schemeClr val="bg1"/>
          </a:solidFill>
          <a:ln w="9525">
            <a:noFill/>
            <a:miter lim="800000"/>
            <a:headEnd/>
            <a:tailEnd/>
          </a:ln>
        </p:spPr>
        <p:txBody>
          <a:bodyPr lIns="0" tIns="0" rIns="0" bIns="0">
            <a:spAutoFit/>
          </a:bodyPr>
          <a:lstStyle/>
          <a:p>
            <a:pPr algn="ctr" eaLnBrk="0" hangingPunct="0"/>
            <a:r>
              <a:rPr lang="sv-SE" sz="1600" b="1" dirty="0">
                <a:latin typeface="Times New Roman" pitchFamily="18" charset="0"/>
                <a:cs typeface="Times New Roman" pitchFamily="18" charset="0"/>
              </a:rPr>
              <a:t>RLD5, 97- </a:t>
            </a:r>
            <a:endParaRPr lang="sv-SE" sz="2400" b="1" dirty="0">
              <a:latin typeface="Times New Roman" pitchFamily="18" charset="0"/>
              <a:cs typeface="Times New Roman" pitchFamily="18" charset="0"/>
            </a:endParaRPr>
          </a:p>
        </p:txBody>
      </p:sp>
      <p:pic>
        <p:nvPicPr>
          <p:cNvPr id="19" name="Picture 2" descr="C:\Users\Elfwing_y\AppData\Local\Microsoft\Windows\Temporary Internet Files\Content.IE5\8BMQH6PA\MC900333142[1].wmf"/>
          <p:cNvPicPr>
            <a:picLocks noChangeAspect="1" noChangeArrowheads="1"/>
          </p:cNvPicPr>
          <p:nvPr/>
        </p:nvPicPr>
        <p:blipFill>
          <a:blip r:embed="rId5" cstate="print"/>
          <a:srcRect/>
          <a:stretch>
            <a:fillRect/>
          </a:stretch>
        </p:blipFill>
        <p:spPr bwMode="auto">
          <a:xfrm>
            <a:off x="9050247" y="1062567"/>
            <a:ext cx="1829714" cy="1204265"/>
          </a:xfrm>
          <a:prstGeom prst="rect">
            <a:avLst/>
          </a:prstGeom>
          <a:noFill/>
        </p:spPr>
      </p:pic>
      <p:sp>
        <p:nvSpPr>
          <p:cNvPr id="20" name="Rubrik 1"/>
          <p:cNvSpPr>
            <a:spLocks noGrp="1"/>
          </p:cNvSpPr>
          <p:nvPr>
            <p:ph type="ctrTitle"/>
          </p:nvPr>
        </p:nvSpPr>
        <p:spPr>
          <a:xfrm>
            <a:off x="847487" y="498949"/>
            <a:ext cx="9873853" cy="657229"/>
          </a:xfrm>
        </p:spPr>
        <p:txBody>
          <a:bodyPr/>
          <a:lstStyle/>
          <a:p>
            <a:r>
              <a:rPr lang="sv-SE" dirty="0">
                <a:ea typeface="ＭＳ Ｐゴシック"/>
              </a:rPr>
              <a:t>Referenslänkdel</a:t>
            </a:r>
            <a:endParaRPr lang="sv-SE" dirty="0"/>
          </a:p>
        </p:txBody>
      </p:sp>
      <p:sp>
        <p:nvSpPr>
          <p:cNvPr id="21" name="Återgå 20">
            <a:hlinkClick r:id="rId6"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22" name="textruta 21">
            <a:extLst>
              <a:ext uri="{FF2B5EF4-FFF2-40B4-BE49-F238E27FC236}">
                <a16:creationId xmlns:a16="http://schemas.microsoft.com/office/drawing/2014/main" id="{7D17AA8F-CF0D-48C6-8130-B9A354C83855}"/>
              </a:ext>
            </a:extLst>
          </p:cNvPr>
          <p:cNvSpPr txBox="1"/>
          <p:nvPr/>
        </p:nvSpPr>
        <p:spPr>
          <a:xfrm>
            <a:off x="326064" y="198474"/>
            <a:ext cx="1346791" cy="246221"/>
          </a:xfrm>
          <a:prstGeom prst="rect">
            <a:avLst/>
          </a:prstGeom>
          <a:noFill/>
        </p:spPr>
        <p:txBody>
          <a:bodyPr wrap="square" rtlCol="0">
            <a:spAutoFit/>
          </a:bodyPr>
          <a:lstStyle/>
          <a:p>
            <a:r>
              <a:rPr lang="sv-SE" sz="1000" dirty="0"/>
              <a:t>Nätelement</a:t>
            </a:r>
          </a:p>
        </p:txBody>
      </p:sp>
    </p:spTree>
    <p:extLst>
      <p:ext uri="{BB962C8B-B14F-4D97-AF65-F5344CB8AC3E}">
        <p14:creationId xmlns:p14="http://schemas.microsoft.com/office/powerpoint/2010/main" val="4278177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99459" y="141768"/>
            <a:ext cx="9785839" cy="718184"/>
          </a:xfrm>
        </p:spPr>
        <p:txBody>
          <a:bodyPr/>
          <a:lstStyle/>
          <a:p>
            <a:pPr algn="ctr"/>
            <a:r>
              <a:rPr lang="sv-SE" sz="4800" u="sng" dirty="0">
                <a:ea typeface="ＭＳ Ｐゴシック"/>
              </a:rPr>
              <a:t>Generalisering av vägnät</a:t>
            </a:r>
            <a:endParaRPr lang="sv-SE" sz="4800" u="sng"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23</a:t>
            </a:fld>
            <a:endParaRPr lang="sv-SE" sz="1200" dirty="0">
              <a:solidFill>
                <a:srgbClr val="E27F00"/>
              </a:solidFill>
              <a:latin typeface="Bell Gothic Light"/>
            </a:endParaRPr>
          </a:p>
        </p:txBody>
      </p:sp>
      <p:pic>
        <p:nvPicPr>
          <p:cNvPr id="7" name="Platshållare för innehåll 6" descr="msn_magic_roundabout_470x350.jpg"/>
          <p:cNvPicPr>
            <a:picLocks noGrp="1" noChangeAspect="1"/>
          </p:cNvPicPr>
          <p:nvPr>
            <p:ph idx="1"/>
          </p:nvPr>
        </p:nvPicPr>
        <p:blipFill>
          <a:blip r:embed="rId3" cstate="print"/>
          <a:srcRect/>
          <a:stretch>
            <a:fillRect/>
          </a:stretch>
        </p:blipFill>
        <p:spPr>
          <a:xfrm>
            <a:off x="3332980" y="1940700"/>
            <a:ext cx="5725578" cy="4263728"/>
          </a:xfrm>
        </p:spPr>
      </p:pic>
      <p:sp>
        <p:nvSpPr>
          <p:cNvPr id="8" name="Återgå 7">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9" name="textruta 8">
            <a:extLst>
              <a:ext uri="{FF2B5EF4-FFF2-40B4-BE49-F238E27FC236}">
                <a16:creationId xmlns:a16="http://schemas.microsoft.com/office/drawing/2014/main" id="{EE1417B7-E40C-4C05-B3FA-CFE1468D9647}"/>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
        <p:nvSpPr>
          <p:cNvPr id="10" name="Rubrik 1">
            <a:extLst>
              <a:ext uri="{FF2B5EF4-FFF2-40B4-BE49-F238E27FC236}">
                <a16:creationId xmlns:a16="http://schemas.microsoft.com/office/drawing/2014/main" id="{EE8975F3-4807-4B55-81FF-326933FC52E7}"/>
              </a:ext>
            </a:extLst>
          </p:cNvPr>
          <p:cNvSpPr txBox="1">
            <a:spLocks/>
          </p:cNvSpPr>
          <p:nvPr/>
        </p:nvSpPr>
        <p:spPr>
          <a:xfrm>
            <a:off x="999458" y="1079071"/>
            <a:ext cx="9785839" cy="633164"/>
          </a:xfrm>
          <a:prstGeom prst="rect">
            <a:avLst/>
          </a:prstGeom>
        </p:spPr>
        <p:txBody>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pPr algn="ctr"/>
            <a:endParaRPr lang="sv-SE" dirty="0"/>
          </a:p>
        </p:txBody>
      </p:sp>
      <p:sp>
        <p:nvSpPr>
          <p:cNvPr id="11" name="textruta 10">
            <a:extLst>
              <a:ext uri="{FF2B5EF4-FFF2-40B4-BE49-F238E27FC236}">
                <a16:creationId xmlns:a16="http://schemas.microsoft.com/office/drawing/2014/main" id="{1F5C6E8F-FAF3-4801-A8E9-C7AF387C4E5C}"/>
              </a:ext>
            </a:extLst>
          </p:cNvPr>
          <p:cNvSpPr txBox="1"/>
          <p:nvPr/>
        </p:nvSpPr>
        <p:spPr>
          <a:xfrm>
            <a:off x="847487" y="1088417"/>
            <a:ext cx="9572420" cy="646331"/>
          </a:xfrm>
          <a:prstGeom prst="rect">
            <a:avLst/>
          </a:prstGeom>
          <a:noFill/>
        </p:spPr>
        <p:txBody>
          <a:bodyPr wrap="square">
            <a:spAutoFit/>
          </a:bodyPr>
          <a:lstStyle/>
          <a:p>
            <a:r>
              <a:rPr lang="sv-SE" dirty="0"/>
              <a:t>Generalisering är regelverket som styr hur vägnätet avbildas. Det underlättar så att vägnätet avbildas på ett enhetligt vis, då det är många olika leverantörer av information till NVDB.</a:t>
            </a:r>
          </a:p>
        </p:txBody>
      </p:sp>
    </p:spTree>
    <p:extLst>
      <p:ext uri="{BB962C8B-B14F-4D97-AF65-F5344CB8AC3E}">
        <p14:creationId xmlns:p14="http://schemas.microsoft.com/office/powerpoint/2010/main" val="1095397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7" y="444695"/>
            <a:ext cx="9946787" cy="1163855"/>
          </a:xfrm>
        </p:spPr>
        <p:txBody>
          <a:bodyPr/>
          <a:lstStyle/>
          <a:p>
            <a:r>
              <a:rPr lang="sv-SE" dirty="0">
                <a:ea typeface="Bell Gothic Black"/>
              </a:rPr>
              <a:t>Generaliseringsregler för vägbanenivån - Funktionella krav</a:t>
            </a:r>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24</a:t>
            </a:fld>
            <a:endParaRPr lang="sv-SE" sz="1200" dirty="0">
              <a:solidFill>
                <a:srgbClr val="E27F00"/>
              </a:solidFill>
              <a:latin typeface="Bell Gothic Light"/>
            </a:endParaRPr>
          </a:p>
        </p:txBody>
      </p:sp>
      <p:sp>
        <p:nvSpPr>
          <p:cNvPr id="8" name="Rektangel 7"/>
          <p:cNvSpPr/>
          <p:nvPr/>
        </p:nvSpPr>
        <p:spPr>
          <a:xfrm>
            <a:off x="847487" y="2130804"/>
            <a:ext cx="4788396" cy="2419124"/>
          </a:xfrm>
          <a:prstGeom prst="rect">
            <a:avLst/>
          </a:prstGeom>
        </p:spPr>
        <p:txBody>
          <a:bodyPr wrap="square">
            <a:spAutoFit/>
          </a:bodyPr>
          <a:lstStyle/>
          <a:p>
            <a:pPr marL="342900" lvl="0" indent="-342900" defTabSz="457200" eaLnBrk="0" fontAlgn="base" hangingPunct="0">
              <a:spcBef>
                <a:spcPct val="20000"/>
              </a:spcBef>
              <a:spcAft>
                <a:spcPct val="0"/>
              </a:spcAft>
              <a:buFont typeface="Arial" charset="0"/>
              <a:buChar char="•"/>
              <a:defRPr/>
            </a:pPr>
            <a:r>
              <a:rPr lang="sv-SE" dirty="0">
                <a:solidFill>
                  <a:prstClr val="black"/>
                </a:solidFill>
                <a:latin typeface="Bell Gothic Light"/>
                <a:ea typeface="ＭＳ Ｐゴシック" pitchFamily="31" charset="-128"/>
              </a:rPr>
              <a:t>Vägnätets förbindelsemöjlighet ska kunna återges.</a:t>
            </a:r>
          </a:p>
          <a:p>
            <a:pPr marL="342900" lvl="0" indent="-342900" defTabSz="457200" eaLnBrk="0" fontAlgn="base" hangingPunct="0">
              <a:spcBef>
                <a:spcPct val="20000"/>
              </a:spcBef>
              <a:spcAft>
                <a:spcPct val="0"/>
              </a:spcAft>
              <a:buFont typeface="Arial" charset="0"/>
              <a:buChar char="•"/>
              <a:defRPr/>
            </a:pPr>
            <a:r>
              <a:rPr lang="sv-SE" dirty="0">
                <a:solidFill>
                  <a:prstClr val="black"/>
                </a:solidFill>
                <a:latin typeface="Bell Gothic Light"/>
                <a:ea typeface="ＭＳ Ｐゴシック" pitchFamily="31" charset="-128"/>
              </a:rPr>
              <a:t>Enkelhet i topologin ska eftersträvas. Vägnätet ska inte i onödan brytas upp i korta referenslänkar.</a:t>
            </a:r>
          </a:p>
          <a:p>
            <a:pPr marL="342900" lvl="0" indent="-342900" defTabSz="457200" eaLnBrk="0" fontAlgn="base" hangingPunct="0">
              <a:spcBef>
                <a:spcPct val="20000"/>
              </a:spcBef>
              <a:spcAft>
                <a:spcPct val="0"/>
              </a:spcAft>
              <a:buFont typeface="Arial" charset="0"/>
              <a:buChar char="•"/>
              <a:defRPr/>
            </a:pPr>
            <a:r>
              <a:rPr lang="sv-SE" dirty="0">
                <a:solidFill>
                  <a:prstClr val="black"/>
                </a:solidFill>
                <a:latin typeface="Bell Gothic Light"/>
                <a:ea typeface="ＭＳ Ｐゴシック" pitchFamily="31" charset="-128"/>
              </a:rPr>
              <a:t>Det ska gå att känna igen sig vid en uppritning av vägnätet, dvs. den kartografiska representationen ska vara god.</a:t>
            </a:r>
          </a:p>
        </p:txBody>
      </p:sp>
      <p:pic>
        <p:nvPicPr>
          <p:cNvPr id="9" name="Platshållare för innehåll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28146" y="2124582"/>
            <a:ext cx="3919391" cy="3933681"/>
          </a:xfrm>
        </p:spPr>
      </p:pic>
      <p:sp>
        <p:nvSpPr>
          <p:cNvPr id="10" name="Återgå 9">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1" name="textruta 10">
            <a:extLst>
              <a:ext uri="{FF2B5EF4-FFF2-40B4-BE49-F238E27FC236}">
                <a16:creationId xmlns:a16="http://schemas.microsoft.com/office/drawing/2014/main" id="{2DF0F662-0291-4B12-9E87-D250A28621C5}"/>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3169277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7" y="482844"/>
            <a:ext cx="9946787" cy="723659"/>
          </a:xfrm>
        </p:spPr>
        <p:txBody>
          <a:bodyPr/>
          <a:lstStyle/>
          <a:p>
            <a:r>
              <a:rPr lang="sv-SE" dirty="0">
                <a:ea typeface="ＭＳ Ｐゴシック"/>
              </a:rPr>
              <a:t>Generalisering – </a:t>
            </a:r>
            <a:r>
              <a:rPr lang="sv-SE" dirty="0" err="1">
                <a:ea typeface="ＭＳ Ｐゴシック"/>
              </a:rPr>
              <a:t>Körbanemitt</a:t>
            </a:r>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25</a:t>
            </a:fld>
            <a:endParaRPr lang="sv-SE" sz="1200" dirty="0">
              <a:solidFill>
                <a:srgbClr val="E27F00"/>
              </a:solidFill>
              <a:latin typeface="Bell Gothic Light"/>
            </a:endParaRPr>
          </a:p>
        </p:txBody>
      </p:sp>
      <p:pic>
        <p:nvPicPr>
          <p:cNvPr id="7" name="Picture 3"/>
          <p:cNvPicPr>
            <a:picLocks noChangeAspect="1" noChangeArrowheads="1"/>
          </p:cNvPicPr>
          <p:nvPr/>
        </p:nvPicPr>
        <p:blipFill>
          <a:blip r:embed="rId3" cstate="print"/>
          <a:srcRect/>
          <a:stretch>
            <a:fillRect/>
          </a:stretch>
        </p:blipFill>
        <p:spPr>
          <a:xfrm>
            <a:off x="847487" y="2721886"/>
            <a:ext cx="8229600" cy="1782762"/>
          </a:xfrm>
          <a:prstGeom prst="rect">
            <a:avLst/>
          </a:prstGeom>
        </p:spPr>
      </p:pic>
      <p:sp>
        <p:nvSpPr>
          <p:cNvPr id="8" name="Platshållare för innehåll 2"/>
          <p:cNvSpPr txBox="1">
            <a:spLocks/>
          </p:cNvSpPr>
          <p:nvPr/>
        </p:nvSpPr>
        <p:spPr bwMode="auto">
          <a:xfrm>
            <a:off x="847487" y="1766220"/>
            <a:ext cx="8229600" cy="824580"/>
          </a:xfrm>
          <a:prstGeom prst="rect">
            <a:avLst/>
          </a:prstGeom>
          <a:noFill/>
          <a:ln w="9525">
            <a:noFill/>
            <a:miter lim="800000"/>
            <a:headEnd/>
            <a:tailEnd/>
          </a:ln>
          <a:effectLst/>
        </p:spPr>
        <p:txBody>
          <a:bodyPr/>
          <a:lstStyle/>
          <a:p>
            <a:pPr>
              <a:spcBef>
                <a:spcPct val="20000"/>
              </a:spcBef>
              <a:defRPr/>
            </a:pPr>
            <a:r>
              <a:rPr lang="sv-SE" dirty="0"/>
              <a:t>Referenslinjen skall avbilda körbanans mittlinje. Vanligen är det detsamma som vägbanans mittlinje.</a:t>
            </a:r>
            <a:endParaRPr lang="sv-SE" kern="0" dirty="0"/>
          </a:p>
        </p:txBody>
      </p:sp>
      <p:sp>
        <p:nvSpPr>
          <p:cNvPr id="9" name="Återgå 8">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0" name="textruta 9">
            <a:extLst>
              <a:ext uri="{FF2B5EF4-FFF2-40B4-BE49-F238E27FC236}">
                <a16:creationId xmlns:a16="http://schemas.microsoft.com/office/drawing/2014/main" id="{D857B8DB-CAC7-4821-8A9D-024270191B5E}"/>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280222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26</a:t>
            </a:fld>
            <a:endParaRPr lang="sv-SE" sz="1200" dirty="0">
              <a:solidFill>
                <a:srgbClr val="E27F00"/>
              </a:solidFill>
              <a:latin typeface="Bell Gothic Light"/>
            </a:endParaRPr>
          </a:p>
        </p:txBody>
      </p:sp>
      <p:sp>
        <p:nvSpPr>
          <p:cNvPr id="9" name="Rubrik 1"/>
          <p:cNvSpPr>
            <a:spLocks noGrp="1"/>
          </p:cNvSpPr>
          <p:nvPr>
            <p:ph type="ctrTitle"/>
          </p:nvPr>
        </p:nvSpPr>
        <p:spPr>
          <a:xfrm>
            <a:off x="847487" y="597927"/>
            <a:ext cx="9946787" cy="723659"/>
          </a:xfrm>
        </p:spPr>
        <p:txBody>
          <a:bodyPr/>
          <a:lstStyle/>
          <a:p>
            <a:r>
              <a:rPr lang="sv-SE" dirty="0">
                <a:ea typeface="ＭＳ Ｐゴシック"/>
              </a:rPr>
              <a:t>Generalisering – </a:t>
            </a:r>
            <a:r>
              <a:rPr lang="sv-SE" dirty="0" err="1">
                <a:ea typeface="ＭＳ Ｐゴシック"/>
              </a:rPr>
              <a:t>Körbanemitt</a:t>
            </a:r>
            <a:endParaRPr lang="sv-SE" dirty="0"/>
          </a:p>
        </p:txBody>
      </p:sp>
      <p:sp>
        <p:nvSpPr>
          <p:cNvPr id="8" name="Återgå 7">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Platshållare för innehåll 2"/>
          <p:cNvPicPr>
            <a:picLocks noGrp="1" noChangeAspect="1"/>
          </p:cNvPicPr>
          <p:nvPr>
            <p:ph idx="1"/>
          </p:nvPr>
        </p:nvPicPr>
        <p:blipFill>
          <a:blip r:embed="rId4"/>
          <a:stretch>
            <a:fillRect/>
          </a:stretch>
        </p:blipFill>
        <p:spPr>
          <a:xfrm>
            <a:off x="336582" y="2834567"/>
            <a:ext cx="5477754" cy="1699726"/>
          </a:xfrm>
          <a:prstGeom prst="rect">
            <a:avLst/>
          </a:prstGeom>
        </p:spPr>
      </p:pic>
      <p:pic>
        <p:nvPicPr>
          <p:cNvPr id="10" name="Bildobjekt 9"/>
          <p:cNvPicPr>
            <a:picLocks noChangeAspect="1"/>
          </p:cNvPicPr>
          <p:nvPr/>
        </p:nvPicPr>
        <p:blipFill>
          <a:blip r:embed="rId5"/>
          <a:stretch>
            <a:fillRect/>
          </a:stretch>
        </p:blipFill>
        <p:spPr>
          <a:xfrm>
            <a:off x="6469421" y="2263688"/>
            <a:ext cx="5178117" cy="2834262"/>
          </a:xfrm>
          <a:prstGeom prst="rect">
            <a:avLst/>
          </a:prstGeom>
        </p:spPr>
      </p:pic>
      <p:sp>
        <p:nvSpPr>
          <p:cNvPr id="11" name="textruta 10">
            <a:extLst>
              <a:ext uri="{FF2B5EF4-FFF2-40B4-BE49-F238E27FC236}">
                <a16:creationId xmlns:a16="http://schemas.microsoft.com/office/drawing/2014/main" id="{DAA33FEA-D846-4558-9EB2-25AB86274B2E}"/>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3054619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27</a:t>
            </a:fld>
            <a:endParaRPr lang="sv-SE" sz="1200" dirty="0">
              <a:solidFill>
                <a:srgbClr val="E27F00"/>
              </a:solidFill>
              <a:latin typeface="Bell Gothic Light"/>
            </a:endParaRPr>
          </a:p>
        </p:txBody>
      </p:sp>
      <p:pic>
        <p:nvPicPr>
          <p:cNvPr id="7" name="Picture 2" descr="http://www.motor-life.com/artpics/125/vagverket_region_mitt_a.jpg"/>
          <p:cNvPicPr>
            <a:picLocks noGrp="1" noChangeAspect="1" noChangeArrowheads="1"/>
          </p:cNvPicPr>
          <p:nvPr>
            <p:ph idx="1"/>
          </p:nvPr>
        </p:nvPicPr>
        <p:blipFill>
          <a:blip r:embed="rId3" cstate="print"/>
          <a:srcRect/>
          <a:stretch>
            <a:fillRect/>
          </a:stretch>
        </p:blipFill>
        <p:spPr bwMode="auto">
          <a:xfrm>
            <a:off x="6422055" y="1947744"/>
            <a:ext cx="3075718" cy="3494553"/>
          </a:xfrm>
          <a:prstGeom prst="rect">
            <a:avLst/>
          </a:prstGeom>
          <a:noFill/>
          <a:ln w="9525">
            <a:noFill/>
            <a:miter lim="800000"/>
            <a:headEnd/>
            <a:tailEnd/>
          </a:ln>
        </p:spPr>
      </p:pic>
      <p:sp>
        <p:nvSpPr>
          <p:cNvPr id="8" name="Platshållare för innehåll 2"/>
          <p:cNvSpPr txBox="1">
            <a:spLocks/>
          </p:cNvSpPr>
          <p:nvPr/>
        </p:nvSpPr>
        <p:spPr>
          <a:xfrm>
            <a:off x="847487" y="1947744"/>
            <a:ext cx="5027533" cy="1631884"/>
          </a:xfrm>
          <a:prstGeom prst="rect">
            <a:avLst/>
          </a:prstGeom>
        </p:spPr>
        <p:txBody>
          <a:bodyPr/>
          <a:lstStyle>
            <a:lvl1pPr marL="342854" indent="-342854" algn="l" defTabSz="457138" rtl="0" eaLnBrk="0" fontAlgn="base" hangingPunct="0">
              <a:spcBef>
                <a:spcPct val="20000"/>
              </a:spcBef>
              <a:spcAft>
                <a:spcPct val="0"/>
              </a:spcAft>
              <a:buFont typeface="Arial" charset="0"/>
              <a:buChar char="•"/>
              <a:defRPr sz="2400" kern="1200">
                <a:solidFill>
                  <a:schemeClr val="tx1"/>
                </a:solidFill>
                <a:latin typeface="Bell Gothic Light"/>
                <a:ea typeface="ＭＳ Ｐゴシック" pitchFamily="31" charset="-128"/>
                <a:cs typeface="Bell Gothic Light"/>
              </a:defRPr>
            </a:lvl1pPr>
            <a:lvl2pPr marL="742848" indent="-285711" algn="l" defTabSz="457138" rtl="0" eaLnBrk="0" fontAlgn="base" hangingPunct="0">
              <a:spcBef>
                <a:spcPct val="20000"/>
              </a:spcBef>
              <a:spcAft>
                <a:spcPct val="0"/>
              </a:spcAft>
              <a:buFont typeface="Arial" charset="0"/>
              <a:buChar char="–"/>
              <a:defRPr sz="2000" kern="1200">
                <a:solidFill>
                  <a:schemeClr val="tx1"/>
                </a:solidFill>
                <a:latin typeface="Bell Gothic Light"/>
                <a:ea typeface="ＭＳ Ｐゴシック" pitchFamily="31" charset="-128"/>
                <a:cs typeface="Bell Gothic Light"/>
              </a:defRPr>
            </a:lvl2pPr>
            <a:lvl3pPr marL="1142845" indent="-228568" algn="l" defTabSz="457138" rtl="0" eaLnBrk="0" fontAlgn="base" hangingPunct="0">
              <a:spcBef>
                <a:spcPct val="20000"/>
              </a:spcBef>
              <a:spcAft>
                <a:spcPct val="0"/>
              </a:spcAft>
              <a:buFont typeface="Arial" charset="0"/>
              <a:buChar char="•"/>
              <a:defRPr sz="1800" kern="1200">
                <a:solidFill>
                  <a:schemeClr val="tx1"/>
                </a:solidFill>
                <a:latin typeface="Bell Gothic Light"/>
                <a:ea typeface="ＭＳ Ｐゴシック" pitchFamily="31" charset="-128"/>
                <a:cs typeface="Bell Gothic Light"/>
              </a:defRPr>
            </a:lvl3pPr>
            <a:lvl4pPr marL="1599982" indent="-228568" algn="l" defTabSz="457138" rtl="0" eaLnBrk="0" fontAlgn="base" hangingPunct="0">
              <a:spcBef>
                <a:spcPct val="20000"/>
              </a:spcBef>
              <a:spcAft>
                <a:spcPct val="0"/>
              </a:spcAft>
              <a:buFont typeface="Arial" charset="0"/>
              <a:buChar char="–"/>
              <a:defRPr sz="1400" kern="1200">
                <a:solidFill>
                  <a:schemeClr val="tx1"/>
                </a:solidFill>
                <a:latin typeface="Bell Gothic Light"/>
                <a:ea typeface="ＭＳ Ｐゴシック" pitchFamily="31" charset="-128"/>
                <a:cs typeface="Bell Gothic Light"/>
              </a:defRPr>
            </a:lvl4pPr>
            <a:lvl5pPr marL="2057121" indent="-228568" algn="l" defTabSz="457138" rtl="0" eaLnBrk="0" fontAlgn="base" hangingPunct="0">
              <a:spcBef>
                <a:spcPct val="20000"/>
              </a:spcBef>
              <a:spcAft>
                <a:spcPct val="0"/>
              </a:spcAft>
              <a:buFont typeface="Arial" charset="0"/>
              <a:buChar char="»"/>
              <a:defRPr sz="1400" kern="1200">
                <a:solidFill>
                  <a:schemeClr val="tx1"/>
                </a:solidFill>
                <a:latin typeface="Bell Gothic Light"/>
                <a:ea typeface="ＭＳ Ｐゴシック" pitchFamily="31" charset="-128"/>
                <a:cs typeface="Bell Gothic Light"/>
              </a:defRPr>
            </a:lvl5pPr>
            <a:lvl6pPr marL="2514261" indent="-228568" algn="l" defTabSz="457138" rtl="0" eaLnBrk="1" latinLnBrk="0" hangingPunct="1">
              <a:spcBef>
                <a:spcPct val="20000"/>
              </a:spcBef>
              <a:buFont typeface="Arial"/>
              <a:buChar char="•"/>
              <a:defRPr sz="2000" kern="1200">
                <a:solidFill>
                  <a:schemeClr val="tx1"/>
                </a:solidFill>
                <a:latin typeface="+mn-lt"/>
                <a:ea typeface="+mn-ea"/>
                <a:cs typeface="+mn-cs"/>
              </a:defRPr>
            </a:lvl6pPr>
            <a:lvl7pPr marL="2971396" indent="-228568" algn="l" defTabSz="457138" rtl="0" eaLnBrk="1" latinLnBrk="0" hangingPunct="1">
              <a:spcBef>
                <a:spcPct val="20000"/>
              </a:spcBef>
              <a:buFont typeface="Arial"/>
              <a:buChar char="•"/>
              <a:defRPr sz="2000" kern="1200">
                <a:solidFill>
                  <a:schemeClr val="tx1"/>
                </a:solidFill>
                <a:latin typeface="+mn-lt"/>
                <a:ea typeface="+mn-ea"/>
                <a:cs typeface="+mn-cs"/>
              </a:defRPr>
            </a:lvl7pPr>
            <a:lvl8pPr marL="3428535" indent="-228568" algn="l" defTabSz="457138" rtl="0" eaLnBrk="1" latinLnBrk="0" hangingPunct="1">
              <a:spcBef>
                <a:spcPct val="20000"/>
              </a:spcBef>
              <a:buFont typeface="Arial"/>
              <a:buChar char="•"/>
              <a:defRPr sz="2000" kern="1200">
                <a:solidFill>
                  <a:schemeClr val="tx1"/>
                </a:solidFill>
                <a:latin typeface="+mn-lt"/>
                <a:ea typeface="+mn-ea"/>
                <a:cs typeface="+mn-cs"/>
              </a:defRPr>
            </a:lvl8pPr>
            <a:lvl9pPr marL="3885673" indent="-228568" algn="l" defTabSz="457138"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sv-SE" sz="1800" dirty="0"/>
              <a:t>2+1 väg: För att undvika att referenslinjen pendlar in och ut ska den placeras i yttre körfältsmitt för den sida som har två körfält.</a:t>
            </a:r>
            <a:br>
              <a:rPr lang="sv-SE" sz="1800" dirty="0"/>
            </a:br>
            <a:r>
              <a:rPr lang="sv-SE" sz="1800" dirty="0">
                <a:latin typeface="+mn-lt"/>
                <a:ea typeface="+mn-ea"/>
                <a:cs typeface="+mn-cs"/>
              </a:rPr>
              <a:t>För den sida med ett körfält gäller körfältsmitt.</a:t>
            </a:r>
          </a:p>
          <a:p>
            <a:pPr marL="0" indent="0">
              <a:buFont typeface="Arial" charset="0"/>
              <a:buNone/>
              <a:defRPr/>
            </a:pPr>
            <a:endParaRPr lang="sv-SE" dirty="0"/>
          </a:p>
        </p:txBody>
      </p:sp>
      <p:sp>
        <p:nvSpPr>
          <p:cNvPr id="9" name="Rubrik 1"/>
          <p:cNvSpPr>
            <a:spLocks noGrp="1"/>
          </p:cNvSpPr>
          <p:nvPr>
            <p:ph type="ctrTitle"/>
          </p:nvPr>
        </p:nvSpPr>
        <p:spPr bwMode="auto">
          <a:xfrm>
            <a:off x="847488" y="504774"/>
            <a:ext cx="9946786" cy="754831"/>
          </a:xfrm>
          <a:noFill/>
          <a:ln>
            <a:miter lim="800000"/>
            <a:headEnd/>
            <a:tailEnd/>
          </a:ln>
        </p:spPr>
        <p:txBody>
          <a:bodyPr vert="horz" wrap="square" lIns="91440" tIns="45720" rIns="91440" bIns="45720" numCol="1" anchor="t" anchorCtr="0" compatLnSpc="1">
            <a:prstTxWarp prst="textNoShape">
              <a:avLst/>
            </a:prstTxWarp>
          </a:bodyPr>
          <a:lstStyle/>
          <a:p>
            <a:r>
              <a:rPr lang="sv-SE" dirty="0">
                <a:ea typeface="ＭＳ Ｐゴシック"/>
              </a:rPr>
              <a:t>Generalisering - vägnät</a:t>
            </a:r>
          </a:p>
        </p:txBody>
      </p:sp>
      <p:sp>
        <p:nvSpPr>
          <p:cNvPr id="10" name="Återgå 9">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1" name="textruta 10">
            <a:extLst>
              <a:ext uri="{FF2B5EF4-FFF2-40B4-BE49-F238E27FC236}">
                <a16:creationId xmlns:a16="http://schemas.microsoft.com/office/drawing/2014/main" id="{CAD7202C-0110-4FB1-89A5-4ED065367C7D}"/>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1516586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28</a:t>
            </a:fld>
            <a:endParaRPr lang="sv-SE" sz="1200" dirty="0">
              <a:solidFill>
                <a:srgbClr val="E27F00"/>
              </a:solidFill>
              <a:latin typeface="Bell Gothic Light"/>
            </a:endParaRPr>
          </a:p>
        </p:txBody>
      </p:sp>
      <p:pic>
        <p:nvPicPr>
          <p:cNvPr id="12" name="Picture 2"/>
          <p:cNvPicPr>
            <a:picLocks noChangeAspect="1" noChangeArrowheads="1"/>
          </p:cNvPicPr>
          <p:nvPr/>
        </p:nvPicPr>
        <p:blipFill>
          <a:blip r:embed="rId3" cstate="print"/>
          <a:srcRect/>
          <a:stretch>
            <a:fillRect/>
          </a:stretch>
        </p:blipFill>
        <p:spPr bwMode="auto">
          <a:xfrm>
            <a:off x="1816927" y="274676"/>
            <a:ext cx="8671560" cy="5924746"/>
          </a:xfrm>
          <a:prstGeom prst="rect">
            <a:avLst/>
          </a:prstGeom>
          <a:noFill/>
          <a:ln w="9525">
            <a:noFill/>
            <a:miter lim="800000"/>
            <a:headEnd/>
            <a:tailEnd/>
          </a:ln>
        </p:spPr>
      </p:pic>
      <p:sp>
        <p:nvSpPr>
          <p:cNvPr id="7" name="Återgå 6">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8" name="textruta 7">
            <a:extLst>
              <a:ext uri="{FF2B5EF4-FFF2-40B4-BE49-F238E27FC236}">
                <a16:creationId xmlns:a16="http://schemas.microsoft.com/office/drawing/2014/main" id="{FB75583B-F63B-4CBB-8587-B2345B423519}"/>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2447562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29</a:t>
            </a:fld>
            <a:endParaRPr lang="sv-SE" sz="1200" dirty="0">
              <a:solidFill>
                <a:srgbClr val="E27F00"/>
              </a:solidFill>
              <a:latin typeface="Bell Gothic Light"/>
            </a:endParaRPr>
          </a:p>
        </p:txBody>
      </p:sp>
      <p:sp>
        <p:nvSpPr>
          <p:cNvPr id="7" name="Platshållare för innehåll 2"/>
          <p:cNvSpPr>
            <a:spLocks noGrp="1"/>
          </p:cNvSpPr>
          <p:nvPr>
            <p:ph idx="1"/>
          </p:nvPr>
        </p:nvSpPr>
        <p:spPr>
          <a:xfrm>
            <a:off x="847487" y="1589289"/>
            <a:ext cx="7732633" cy="4203113"/>
          </a:xfrm>
        </p:spPr>
        <p:txBody>
          <a:bodyPr/>
          <a:lstStyle/>
          <a:p>
            <a:pPr>
              <a:buFont typeface="Arial" charset="0"/>
              <a:buNone/>
            </a:pPr>
            <a:r>
              <a:rPr lang="sv-SE" sz="1800" dirty="0">
                <a:ea typeface="ＭＳ Ｐゴシック"/>
              </a:rPr>
              <a:t>Noder skall endast placeras på följande ställen i vägnätet:</a:t>
            </a:r>
          </a:p>
          <a:p>
            <a:pPr>
              <a:buFont typeface="Arial" charset="0"/>
              <a:buNone/>
            </a:pPr>
            <a:endParaRPr lang="sv-SE" sz="1800" dirty="0">
              <a:ea typeface="ＭＳ Ｐゴシック"/>
            </a:endParaRPr>
          </a:p>
          <a:p>
            <a:r>
              <a:rPr lang="sv-SE" sz="1800" dirty="0">
                <a:ea typeface="ＭＳ Ｐゴシック"/>
              </a:rPr>
              <a:t>Där vägar korsar varandra i plan. Noden placeras i referenslinjernas skärningspunkt. </a:t>
            </a:r>
          </a:p>
          <a:p>
            <a:r>
              <a:rPr lang="sv-SE" sz="1800" dirty="0">
                <a:ea typeface="ＭＳ Ｐゴシック"/>
              </a:rPr>
              <a:t>Vid vägars ändpunkt.</a:t>
            </a:r>
          </a:p>
          <a:p>
            <a:r>
              <a:rPr lang="sv-SE" sz="1800" dirty="0">
                <a:ea typeface="ＭＳ Ｐゴシック"/>
              </a:rPr>
              <a:t>Där en ny väg ansluter till en befintlig vägs ändpunkt. </a:t>
            </a:r>
          </a:p>
          <a:p>
            <a:r>
              <a:rPr lang="sv-SE" sz="1800" dirty="0">
                <a:ea typeface="ＭＳ Ｐゴシック"/>
              </a:rPr>
              <a:t>Där en väg i bilnätet ansluter till gång- eller cykelvägnätet.</a:t>
            </a:r>
          </a:p>
          <a:p>
            <a:r>
              <a:rPr lang="sv-SE" sz="1800" dirty="0">
                <a:ea typeface="ＭＳ Ｐゴシック"/>
              </a:rPr>
              <a:t>Noderna placeras så att längden (i </a:t>
            </a:r>
            <a:r>
              <a:rPr lang="sv-SE" sz="1800" dirty="0" err="1">
                <a:ea typeface="ＭＳ Ｐゴシック"/>
              </a:rPr>
              <a:t>xy</a:t>
            </a:r>
            <a:r>
              <a:rPr lang="sv-SE" sz="1800" dirty="0">
                <a:ea typeface="ＭＳ Ｐゴシック"/>
              </a:rPr>
              <a:t>-planet) mellan två noder överstiger 5 m. I gång- och cykelnät gäller 2 m.</a:t>
            </a:r>
          </a:p>
        </p:txBody>
      </p:sp>
      <p:sp>
        <p:nvSpPr>
          <p:cNvPr id="8" name="Rubrik 1"/>
          <p:cNvSpPr>
            <a:spLocks noGrp="1"/>
          </p:cNvSpPr>
          <p:nvPr>
            <p:ph type="ctrTitle"/>
          </p:nvPr>
        </p:nvSpPr>
        <p:spPr bwMode="auto">
          <a:xfrm>
            <a:off x="847487" y="469941"/>
            <a:ext cx="9873853" cy="639303"/>
          </a:xfrm>
          <a:noFill/>
          <a:ln>
            <a:miter lim="800000"/>
            <a:headEnd/>
            <a:tailEnd/>
          </a:ln>
        </p:spPr>
        <p:txBody>
          <a:bodyPr vert="horz" wrap="square" lIns="91440" tIns="45720" rIns="91440" bIns="45720" numCol="1" anchor="t" anchorCtr="0" compatLnSpc="1">
            <a:prstTxWarp prst="textNoShape">
              <a:avLst/>
            </a:prstTxWarp>
          </a:bodyPr>
          <a:lstStyle/>
          <a:p>
            <a:r>
              <a:rPr lang="sv-SE" dirty="0">
                <a:ea typeface="ＭＳ Ｐゴシック"/>
              </a:rPr>
              <a:t>Generalisering – placering av noder</a:t>
            </a:r>
          </a:p>
        </p:txBody>
      </p:sp>
      <p:sp>
        <p:nvSpPr>
          <p:cNvPr id="9" name="Återgå 8">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0" name="textruta 9">
            <a:extLst>
              <a:ext uri="{FF2B5EF4-FFF2-40B4-BE49-F238E27FC236}">
                <a16:creationId xmlns:a16="http://schemas.microsoft.com/office/drawing/2014/main" id="{89F4A142-141E-4FA7-88C8-8823CC94B5BD}"/>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1831890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7" y="410272"/>
            <a:ext cx="9942433" cy="728381"/>
          </a:xfrm>
        </p:spPr>
        <p:txBody>
          <a:bodyPr/>
          <a:lstStyle/>
          <a:p>
            <a:r>
              <a:rPr lang="sv-SE" dirty="0"/>
              <a:t>Välkommen: så här använder du bildspelet</a:t>
            </a:r>
          </a:p>
        </p:txBody>
      </p:sp>
      <p:sp>
        <p:nvSpPr>
          <p:cNvPr id="7" name="Platshållare för datum 6"/>
          <p:cNvSpPr>
            <a:spLocks noGrp="1"/>
          </p:cNvSpPr>
          <p:nvPr>
            <p:ph type="dt" sz="half" idx="2"/>
          </p:nvPr>
        </p:nvSpPr>
        <p:spPr/>
        <p:txBody>
          <a:bodyPr/>
          <a:lstStyle/>
          <a:p>
            <a:pPr fontAlgn="base">
              <a:spcBef>
                <a:spcPct val="0"/>
              </a:spcBef>
              <a:spcAft>
                <a:spcPct val="0"/>
              </a:spcAft>
              <a:defRPr/>
            </a:pPr>
            <a:fld id="{F1B06E11-1AD3-4784-8717-C0A8AAD9B8FF}" type="datetime1">
              <a:rPr lang="sv-SE" sz="1200">
                <a:solidFill>
                  <a:srgbClr val="E27F00"/>
                </a:solidFill>
                <a:latin typeface="Bell Gothic Light"/>
              </a:rPr>
              <a:pPr fontAlgn="base">
                <a:spcBef>
                  <a:spcPct val="0"/>
                </a:spcBef>
                <a:spcAft>
                  <a:spcPct val="0"/>
                </a:spcAft>
                <a:defRPr/>
              </a:pPr>
              <a:t>2026-03-26</a:t>
            </a:fld>
            <a:endParaRPr lang="sv-SE" sz="1200" dirty="0">
              <a:solidFill>
                <a:srgbClr val="E27F00"/>
              </a:solidFill>
              <a:latin typeface="Bell Gothic Light"/>
            </a:endParaRPr>
          </a:p>
        </p:txBody>
      </p:sp>
      <p:sp>
        <p:nvSpPr>
          <p:cNvPr id="8" name="Platshållare för sidfot 7"/>
          <p:cNvSpPr>
            <a:spLocks noGrp="1"/>
          </p:cNvSpPr>
          <p:nvPr>
            <p:ph type="ftr" sz="quarter" idx="3"/>
          </p:nvPr>
        </p:nvSpPr>
        <p:spPr/>
        <p:txBody>
          <a:bodyPr/>
          <a:lstStyle/>
          <a:p>
            <a:pPr fontAlgn="base">
              <a:spcBef>
                <a:spcPct val="0"/>
              </a:spcBef>
              <a:spcAft>
                <a:spcPct val="0"/>
              </a:spcAft>
              <a:defRPr/>
            </a:pPr>
            <a:endParaRPr lang="sv-SE" sz="1200" dirty="0">
              <a:solidFill>
                <a:srgbClr val="E27F00"/>
              </a:solidFill>
              <a:latin typeface="Bell Gothic Light"/>
            </a:endParaRPr>
          </a:p>
        </p:txBody>
      </p:sp>
      <p:sp>
        <p:nvSpPr>
          <p:cNvPr id="9" name="Platshållare för bildnummer 8"/>
          <p:cNvSpPr>
            <a:spLocks noGrp="1"/>
          </p:cNvSpPr>
          <p:nvPr>
            <p:ph type="sldNum" sz="quarter" idx="4"/>
          </p:nvPr>
        </p:nvSpPr>
        <p:spPr/>
        <p:txBody>
          <a:bodyPr/>
          <a:lstStyle/>
          <a:p>
            <a:pPr algn="r" fontAlgn="base">
              <a:spcBef>
                <a:spcPct val="0"/>
              </a:spcBef>
              <a:spcAft>
                <a:spcPct val="0"/>
              </a:spcAft>
              <a:defRPr/>
            </a:pPr>
            <a:fld id="{20D37FCA-3DE3-40B4-AA6D-F4C03BA9DED3}" type="slidenum">
              <a:rPr lang="sv-SE" sz="1200">
                <a:solidFill>
                  <a:srgbClr val="E27F00"/>
                </a:solidFill>
                <a:latin typeface="Bell Gothic Light"/>
              </a:rPr>
              <a:pPr algn="r" fontAlgn="base">
                <a:spcBef>
                  <a:spcPct val="0"/>
                </a:spcBef>
                <a:spcAft>
                  <a:spcPct val="0"/>
                </a:spcAft>
                <a:defRPr/>
              </a:pPr>
              <a:t>3</a:t>
            </a:fld>
            <a:endParaRPr lang="sv-SE" sz="1200" dirty="0">
              <a:solidFill>
                <a:srgbClr val="E27F00"/>
              </a:solidFill>
              <a:latin typeface="Bell Gothic Light"/>
            </a:endParaRPr>
          </a:p>
        </p:txBody>
      </p:sp>
      <p:sp>
        <p:nvSpPr>
          <p:cNvPr id="3" name="Platshållare för innehåll 2"/>
          <p:cNvSpPr>
            <a:spLocks noGrp="1"/>
          </p:cNvSpPr>
          <p:nvPr>
            <p:ph idx="1"/>
          </p:nvPr>
        </p:nvSpPr>
        <p:spPr>
          <a:xfrm>
            <a:off x="847487" y="1649729"/>
            <a:ext cx="9785839" cy="3680142"/>
          </a:xfrm>
        </p:spPr>
        <p:txBody>
          <a:bodyPr/>
          <a:lstStyle/>
          <a:p>
            <a:r>
              <a:rPr lang="sv-SE" sz="1800" dirty="0">
                <a:solidFill>
                  <a:prstClr val="black"/>
                </a:solidFill>
                <a:ea typeface="ＭＳ Ｐゴシック"/>
              </a:rPr>
              <a:t>På nästkommande bild finns en översikt från vilken man kan hoppa till valda delar.</a:t>
            </a:r>
          </a:p>
          <a:p>
            <a:r>
              <a:rPr lang="sv-SE" sz="1800" dirty="0">
                <a:solidFill>
                  <a:prstClr val="black"/>
                </a:solidFill>
                <a:ea typeface="ＭＳ Ｐゴシック"/>
              </a:rPr>
              <a:t>Klicka på denna symbol         som leder till valt avsnitt.</a:t>
            </a:r>
          </a:p>
          <a:p>
            <a:r>
              <a:rPr lang="sv-SE" sz="1800" dirty="0">
                <a:solidFill>
                  <a:prstClr val="black"/>
                </a:solidFill>
                <a:ea typeface="ＭＳ Ｐゴシック"/>
              </a:rPr>
              <a:t>Klicka på denna symbol         som leder tillbaka till översikten.</a:t>
            </a:r>
          </a:p>
          <a:p>
            <a:r>
              <a:rPr lang="sv-SE" sz="1800" dirty="0">
                <a:solidFill>
                  <a:prstClr val="black"/>
                </a:solidFill>
                <a:ea typeface="ＭＳ Ｐゴシック"/>
              </a:rPr>
              <a:t>På somliga av bildspelets sidor finns ytterligare information i fältet Anteckningar (vilka kan aktiveras under fliken Visa </a:t>
            </a:r>
            <a:r>
              <a:rPr lang="sv-SE" sz="1800" dirty="0">
                <a:solidFill>
                  <a:prstClr val="black"/>
                </a:solidFill>
                <a:ea typeface="ＭＳ Ｐゴシック"/>
                <a:sym typeface="Wingdings" panose="05000000000000000000" pitchFamily="2" charset="2"/>
              </a:rPr>
              <a:t> Anteckningar)</a:t>
            </a:r>
            <a:endParaRPr lang="sv-SE" sz="1800" dirty="0">
              <a:solidFill>
                <a:prstClr val="black"/>
              </a:solidFill>
              <a:ea typeface="ＭＳ Ｐゴシック"/>
            </a:endParaRPr>
          </a:p>
          <a:p>
            <a:endParaRPr lang="sv-SE" sz="1800" dirty="0">
              <a:solidFill>
                <a:prstClr val="black"/>
              </a:solidFill>
              <a:ea typeface="ＭＳ Ｐゴシック"/>
            </a:endParaRPr>
          </a:p>
        </p:txBody>
      </p:sp>
      <p:grpSp>
        <p:nvGrpSpPr>
          <p:cNvPr id="12" name="Grupp 11">
            <a:extLst>
              <a:ext uri="{FF2B5EF4-FFF2-40B4-BE49-F238E27FC236}">
                <a16:creationId xmlns:a16="http://schemas.microsoft.com/office/drawing/2014/main" id="{DDC04A94-CC4B-4FF9-9B5E-9D59BACB0ACE}"/>
              </a:ext>
            </a:extLst>
          </p:cNvPr>
          <p:cNvGrpSpPr/>
          <p:nvPr/>
        </p:nvGrpSpPr>
        <p:grpSpPr>
          <a:xfrm>
            <a:off x="3511197" y="2013275"/>
            <a:ext cx="335485" cy="616688"/>
            <a:chOff x="4094747" y="2825015"/>
            <a:chExt cx="445170" cy="794084"/>
          </a:xfrm>
        </p:grpSpPr>
        <p:sp>
          <p:nvSpPr>
            <p:cNvPr id="14" name="Information 13">
              <a:hlinkClick r:id="" action="ppaction://hlinkshowjump?jump=nextslide" highlightClick="1"/>
            </p:cNvPr>
            <p:cNvSpPr/>
            <p:nvPr/>
          </p:nvSpPr>
          <p:spPr>
            <a:xfrm>
              <a:off x="4112205" y="2825015"/>
              <a:ext cx="424803" cy="275499"/>
            </a:xfrm>
            <a:prstGeom prst="actionButtonInformati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sz="1600" dirty="0"/>
            </a:p>
          </p:txBody>
        </p:sp>
        <p:sp>
          <p:nvSpPr>
            <p:cNvPr id="15" name="Återgå 14">
              <a:hlinkClick r:id="rId3" action="ppaction://hlinksldjump" highlightClick="1"/>
            </p:cNvPr>
            <p:cNvSpPr/>
            <p:nvPr/>
          </p:nvSpPr>
          <p:spPr>
            <a:xfrm>
              <a:off x="4094747" y="3292957"/>
              <a:ext cx="445170" cy="326142"/>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grpSp>
    </p:spTree>
    <p:extLst>
      <p:ext uri="{BB962C8B-B14F-4D97-AF65-F5344CB8AC3E}">
        <p14:creationId xmlns:p14="http://schemas.microsoft.com/office/powerpoint/2010/main" val="1155229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30</a:t>
            </a:fld>
            <a:endParaRPr lang="sv-SE" sz="1200" dirty="0">
              <a:solidFill>
                <a:srgbClr val="E27F00"/>
              </a:solidFill>
              <a:latin typeface="Bell Gothic Light"/>
            </a:endParaRPr>
          </a:p>
        </p:txBody>
      </p:sp>
      <p:sp>
        <p:nvSpPr>
          <p:cNvPr id="8" name="textruta 7"/>
          <p:cNvSpPr txBox="1"/>
          <p:nvPr/>
        </p:nvSpPr>
        <p:spPr>
          <a:xfrm>
            <a:off x="2421115" y="5323485"/>
            <a:ext cx="5846585" cy="646331"/>
          </a:xfrm>
          <a:prstGeom prst="rect">
            <a:avLst/>
          </a:prstGeom>
          <a:noFill/>
        </p:spPr>
        <p:txBody>
          <a:bodyPr wrap="square" rtlCol="0">
            <a:spAutoFit/>
          </a:bodyPr>
          <a:lstStyle/>
          <a:p>
            <a:r>
              <a:rPr lang="sv-SE" dirty="0"/>
              <a:t>Minsta tillåtna avstånd mellan noderna i bilnätet är 5 meter (i gång- och cykelnätet 2 meter). </a:t>
            </a:r>
          </a:p>
        </p:txBody>
      </p:sp>
      <p:sp>
        <p:nvSpPr>
          <p:cNvPr id="10" name="Rubrik 1"/>
          <p:cNvSpPr>
            <a:spLocks noGrp="1"/>
          </p:cNvSpPr>
          <p:nvPr>
            <p:ph type="ctrTitle"/>
          </p:nvPr>
        </p:nvSpPr>
        <p:spPr bwMode="auto">
          <a:xfrm>
            <a:off x="839513" y="481391"/>
            <a:ext cx="9954761" cy="639303"/>
          </a:xfrm>
          <a:noFill/>
          <a:ln>
            <a:miter lim="800000"/>
            <a:headEnd/>
            <a:tailEnd/>
          </a:ln>
        </p:spPr>
        <p:txBody>
          <a:bodyPr vert="horz" wrap="square" lIns="91440" tIns="45720" rIns="91440" bIns="45720" numCol="1" anchor="t" anchorCtr="0" compatLnSpc="1">
            <a:prstTxWarp prst="textNoShape">
              <a:avLst/>
            </a:prstTxWarp>
          </a:bodyPr>
          <a:lstStyle/>
          <a:p>
            <a:r>
              <a:rPr lang="sv-SE" dirty="0">
                <a:ea typeface="ＭＳ Ｐゴシック"/>
              </a:rPr>
              <a:t>Generalisering – placering av noder</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Platshållare för innehåll 2"/>
          <p:cNvPicPr>
            <a:picLocks noGrp="1" noChangeAspect="1"/>
          </p:cNvPicPr>
          <p:nvPr>
            <p:ph idx="1"/>
          </p:nvPr>
        </p:nvPicPr>
        <p:blipFill>
          <a:blip r:embed="rId3"/>
          <a:stretch>
            <a:fillRect/>
          </a:stretch>
        </p:blipFill>
        <p:spPr>
          <a:xfrm>
            <a:off x="2421115" y="1767137"/>
            <a:ext cx="5485714" cy="3200000"/>
          </a:xfrm>
          <a:prstGeom prst="rect">
            <a:avLst/>
          </a:prstGeom>
        </p:spPr>
      </p:pic>
      <p:sp>
        <p:nvSpPr>
          <p:cNvPr id="11" name="textruta 10">
            <a:extLst>
              <a:ext uri="{FF2B5EF4-FFF2-40B4-BE49-F238E27FC236}">
                <a16:creationId xmlns:a16="http://schemas.microsoft.com/office/drawing/2014/main" id="{975AC470-9E08-44E1-8312-EACA4816BBD7}"/>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1062285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31</a:t>
            </a:fld>
            <a:endParaRPr lang="sv-SE" sz="1200" dirty="0">
              <a:solidFill>
                <a:srgbClr val="E27F00"/>
              </a:solidFill>
              <a:latin typeface="Bell Gothic Light"/>
            </a:endParaRPr>
          </a:p>
        </p:txBody>
      </p:sp>
      <p:sp>
        <p:nvSpPr>
          <p:cNvPr id="8" name="textruta 7"/>
          <p:cNvSpPr txBox="1"/>
          <p:nvPr/>
        </p:nvSpPr>
        <p:spPr>
          <a:xfrm>
            <a:off x="847487" y="4645086"/>
            <a:ext cx="8860971" cy="1200329"/>
          </a:xfrm>
          <a:prstGeom prst="rect">
            <a:avLst/>
          </a:prstGeom>
          <a:noFill/>
        </p:spPr>
        <p:txBody>
          <a:bodyPr wrap="square" rtlCol="0">
            <a:spAutoFit/>
          </a:bodyPr>
          <a:lstStyle/>
          <a:p>
            <a:r>
              <a:rPr lang="sv-SE" dirty="0"/>
              <a:t>Exempel på en vanlig trevägskorsning: Det finns inga refuger eller liknande och det är en vinkelrät anslutning av den andra vägen. Då ska noden placeras i skärningspunkten mellan vägarna.</a:t>
            </a:r>
          </a:p>
          <a:p>
            <a:endParaRPr lang="sv-SE" dirty="0"/>
          </a:p>
        </p:txBody>
      </p:sp>
      <p:sp>
        <p:nvSpPr>
          <p:cNvPr id="10" name="Rubrik 1"/>
          <p:cNvSpPr txBox="1">
            <a:spLocks/>
          </p:cNvSpPr>
          <p:nvPr/>
        </p:nvSpPr>
        <p:spPr bwMode="auto">
          <a:xfrm>
            <a:off x="847487" y="519505"/>
            <a:ext cx="994678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trevägskorsningar</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Bildobjekt 2"/>
          <p:cNvPicPr>
            <a:picLocks noChangeAspect="1"/>
          </p:cNvPicPr>
          <p:nvPr/>
        </p:nvPicPr>
        <p:blipFill>
          <a:blip r:embed="rId3"/>
          <a:stretch>
            <a:fillRect/>
          </a:stretch>
        </p:blipFill>
        <p:spPr>
          <a:xfrm>
            <a:off x="847487" y="1540054"/>
            <a:ext cx="3737017" cy="2818491"/>
          </a:xfrm>
          <a:prstGeom prst="rect">
            <a:avLst/>
          </a:prstGeom>
        </p:spPr>
      </p:pic>
      <p:sp>
        <p:nvSpPr>
          <p:cNvPr id="11" name="textruta 10">
            <a:extLst>
              <a:ext uri="{FF2B5EF4-FFF2-40B4-BE49-F238E27FC236}">
                <a16:creationId xmlns:a16="http://schemas.microsoft.com/office/drawing/2014/main" id="{AE90AC05-8AA8-4EE7-A02D-056CB2B5FCC3}"/>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997579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32</a:t>
            </a:fld>
            <a:endParaRPr lang="sv-SE" sz="1200" dirty="0">
              <a:solidFill>
                <a:srgbClr val="E27F00"/>
              </a:solidFill>
              <a:latin typeface="Bell Gothic Light"/>
            </a:endParaRPr>
          </a:p>
        </p:txBody>
      </p:sp>
      <p:sp>
        <p:nvSpPr>
          <p:cNvPr id="8" name="textruta 7"/>
          <p:cNvSpPr txBox="1"/>
          <p:nvPr/>
        </p:nvSpPr>
        <p:spPr>
          <a:xfrm>
            <a:off x="847487" y="4595453"/>
            <a:ext cx="7831015" cy="923330"/>
          </a:xfrm>
          <a:prstGeom prst="rect">
            <a:avLst/>
          </a:prstGeom>
          <a:noFill/>
        </p:spPr>
        <p:txBody>
          <a:bodyPr wrap="square" rtlCol="0">
            <a:spAutoFit/>
          </a:bodyPr>
          <a:lstStyle/>
          <a:p>
            <a:r>
              <a:rPr lang="sv-SE" dirty="0"/>
              <a:t>Om refugerna är stora eller om det finns separata körbanor i båda riktningarna avbildas de med referenslinjer och fyra noder enligt bilden.</a:t>
            </a:r>
          </a:p>
          <a:p>
            <a:endParaRPr lang="sv-SE" dirty="0"/>
          </a:p>
        </p:txBody>
      </p:sp>
      <p:sp>
        <p:nvSpPr>
          <p:cNvPr id="10" name="Rubrik 1"/>
          <p:cNvSpPr txBox="1">
            <a:spLocks/>
          </p:cNvSpPr>
          <p:nvPr/>
        </p:nvSpPr>
        <p:spPr bwMode="auto">
          <a:xfrm>
            <a:off x="847487" y="484449"/>
            <a:ext cx="994678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trevägskorsningar</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Platshållare för innehåll 2"/>
          <p:cNvPicPr>
            <a:picLocks noGrp="1" noChangeAspect="1"/>
          </p:cNvPicPr>
          <p:nvPr>
            <p:ph idx="1"/>
          </p:nvPr>
        </p:nvPicPr>
        <p:blipFill>
          <a:blip r:embed="rId3"/>
          <a:stretch>
            <a:fillRect/>
          </a:stretch>
        </p:blipFill>
        <p:spPr>
          <a:xfrm>
            <a:off x="847487" y="1883887"/>
            <a:ext cx="3251950" cy="2452836"/>
          </a:xfrm>
          <a:prstGeom prst="rect">
            <a:avLst/>
          </a:prstGeom>
        </p:spPr>
      </p:pic>
      <p:sp>
        <p:nvSpPr>
          <p:cNvPr id="11" name="textruta 10">
            <a:extLst>
              <a:ext uri="{FF2B5EF4-FFF2-40B4-BE49-F238E27FC236}">
                <a16:creationId xmlns:a16="http://schemas.microsoft.com/office/drawing/2014/main" id="{6A5196E7-EF91-4091-8195-B5208AFAE366}"/>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935855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33</a:t>
            </a:fld>
            <a:endParaRPr lang="sv-SE" sz="1200" dirty="0">
              <a:solidFill>
                <a:srgbClr val="E27F00"/>
              </a:solidFill>
              <a:latin typeface="Bell Gothic Light"/>
            </a:endParaRPr>
          </a:p>
        </p:txBody>
      </p:sp>
      <p:sp>
        <p:nvSpPr>
          <p:cNvPr id="9" name="Rubrik 1"/>
          <p:cNvSpPr txBox="1">
            <a:spLocks/>
          </p:cNvSpPr>
          <p:nvPr/>
        </p:nvSpPr>
        <p:spPr bwMode="auto">
          <a:xfrm>
            <a:off x="847487" y="563000"/>
            <a:ext cx="994678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trevägskorsningar</a:t>
            </a:r>
          </a:p>
        </p:txBody>
      </p:sp>
      <p:sp>
        <p:nvSpPr>
          <p:cNvPr id="8" name="Återgå 7">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 name="Bildobjekt 1"/>
          <p:cNvPicPr>
            <a:picLocks noChangeAspect="1"/>
          </p:cNvPicPr>
          <p:nvPr/>
        </p:nvPicPr>
        <p:blipFill>
          <a:blip r:embed="rId4"/>
          <a:stretch>
            <a:fillRect/>
          </a:stretch>
        </p:blipFill>
        <p:spPr>
          <a:xfrm>
            <a:off x="965764" y="2084456"/>
            <a:ext cx="2809524" cy="2076190"/>
          </a:xfrm>
          <a:prstGeom prst="rect">
            <a:avLst/>
          </a:prstGeom>
        </p:spPr>
      </p:pic>
      <p:pic>
        <p:nvPicPr>
          <p:cNvPr id="3" name="Bildobjekt 2"/>
          <p:cNvPicPr>
            <a:picLocks noChangeAspect="1"/>
          </p:cNvPicPr>
          <p:nvPr/>
        </p:nvPicPr>
        <p:blipFill>
          <a:blip r:embed="rId5"/>
          <a:stretch>
            <a:fillRect/>
          </a:stretch>
        </p:blipFill>
        <p:spPr>
          <a:xfrm>
            <a:off x="5062521" y="2084456"/>
            <a:ext cx="2780952" cy="2076190"/>
          </a:xfrm>
          <a:prstGeom prst="rect">
            <a:avLst/>
          </a:prstGeom>
        </p:spPr>
      </p:pic>
      <p:sp>
        <p:nvSpPr>
          <p:cNvPr id="11" name="textruta 10"/>
          <p:cNvSpPr txBox="1"/>
          <p:nvPr/>
        </p:nvSpPr>
        <p:spPr>
          <a:xfrm>
            <a:off x="847487" y="4510647"/>
            <a:ext cx="3046078" cy="646331"/>
          </a:xfrm>
          <a:prstGeom prst="rect">
            <a:avLst/>
          </a:prstGeom>
          <a:noFill/>
        </p:spPr>
        <p:txBody>
          <a:bodyPr wrap="square" rtlCol="0">
            <a:spAutoFit/>
          </a:bodyPr>
          <a:lstStyle/>
          <a:p>
            <a:r>
              <a:rPr lang="sv-SE" dirty="0"/>
              <a:t>En väg med skilda körbanor och två utan. </a:t>
            </a:r>
          </a:p>
        </p:txBody>
      </p:sp>
      <p:sp>
        <p:nvSpPr>
          <p:cNvPr id="12" name="textruta 11"/>
          <p:cNvSpPr txBox="1"/>
          <p:nvPr/>
        </p:nvSpPr>
        <p:spPr>
          <a:xfrm>
            <a:off x="4929958" y="4510647"/>
            <a:ext cx="3046078" cy="646331"/>
          </a:xfrm>
          <a:prstGeom prst="rect">
            <a:avLst/>
          </a:prstGeom>
          <a:noFill/>
        </p:spPr>
        <p:txBody>
          <a:bodyPr wrap="square" rtlCol="0">
            <a:spAutoFit/>
          </a:bodyPr>
          <a:lstStyle/>
          <a:p>
            <a:r>
              <a:rPr lang="sv-SE" dirty="0"/>
              <a:t>Två vägar med skilda körbanor och en utan.</a:t>
            </a:r>
          </a:p>
        </p:txBody>
      </p:sp>
      <p:sp>
        <p:nvSpPr>
          <p:cNvPr id="13" name="textruta 12">
            <a:extLst>
              <a:ext uri="{FF2B5EF4-FFF2-40B4-BE49-F238E27FC236}">
                <a16:creationId xmlns:a16="http://schemas.microsoft.com/office/drawing/2014/main" id="{8DA57514-06B6-41E7-A5E8-567ACB998296}"/>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3121854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p:cNvSpPr>
            <a:spLocks noGrp="1"/>
          </p:cNvSpPr>
          <p:nvPr>
            <p:ph type="dt" sz="half" idx="2"/>
          </p:nvPr>
        </p:nvSpPr>
        <p:spPr/>
        <p:txBody>
          <a:bodyPr/>
          <a:lstStyle/>
          <a:p>
            <a:pPr>
              <a:defRPr/>
            </a:pPr>
            <a:fld id="{DF04ECCC-821A-43D5-8A8B-13A46B776EEF}" type="datetime1">
              <a:rPr lang="sv-SE" sz="1200">
                <a:solidFill>
                  <a:srgbClr val="E27F00"/>
                </a:solidFill>
                <a:latin typeface="Bell Gothic Light"/>
              </a:rPr>
              <a:t>2026-03-26</a:t>
            </a:fld>
            <a:endParaRPr lang="sv-SE" sz="1200" dirty="0">
              <a:solidFill>
                <a:srgbClr val="E27F00"/>
              </a:solidFill>
              <a:latin typeface="Bell Gothic Light"/>
            </a:endParaRPr>
          </a:p>
        </p:txBody>
      </p:sp>
      <p:sp>
        <p:nvSpPr>
          <p:cNvPr id="6" name="Platshållare för sidfot 5"/>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7" name="Platshållare för bildnummer 6"/>
          <p:cNvSpPr>
            <a:spLocks noGrp="1"/>
          </p:cNvSpPr>
          <p:nvPr>
            <p:ph type="sldNum" sz="quarter" idx="4"/>
          </p:nvPr>
        </p:nvSpPr>
        <p:spPr/>
        <p:txBody>
          <a:bodyPr/>
          <a:lstStyle/>
          <a:p>
            <a:pPr algn="r">
              <a:defRPr/>
            </a:pPr>
            <a:fld id="{20D37FCA-3DE3-40B4-AA6D-F4C03BA9DED3}" type="slidenum">
              <a:rPr lang="sv-SE" sz="1200">
                <a:solidFill>
                  <a:srgbClr val="E27F00"/>
                </a:solidFill>
                <a:latin typeface="Bell Gothic Light"/>
              </a:rPr>
              <a:pPr algn="r">
                <a:defRPr/>
              </a:pPr>
              <a:t>34</a:t>
            </a:fld>
            <a:endParaRPr lang="sv-SE" sz="1200" dirty="0">
              <a:solidFill>
                <a:srgbClr val="E27F00"/>
              </a:solidFill>
              <a:latin typeface="Bell Gothic Light"/>
            </a:endParaRPr>
          </a:p>
        </p:txBody>
      </p:sp>
      <p:sp>
        <p:nvSpPr>
          <p:cNvPr id="9" name="Återgå 8">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 name="Bildobjekt 1"/>
          <p:cNvPicPr>
            <a:picLocks noChangeAspect="1"/>
          </p:cNvPicPr>
          <p:nvPr/>
        </p:nvPicPr>
        <p:blipFill>
          <a:blip r:embed="rId4"/>
          <a:stretch>
            <a:fillRect/>
          </a:stretch>
        </p:blipFill>
        <p:spPr>
          <a:xfrm>
            <a:off x="847487" y="1594949"/>
            <a:ext cx="3369875" cy="2501703"/>
          </a:xfrm>
          <a:prstGeom prst="rect">
            <a:avLst/>
          </a:prstGeom>
        </p:spPr>
      </p:pic>
      <p:pic>
        <p:nvPicPr>
          <p:cNvPr id="3" name="Bildobjekt 2"/>
          <p:cNvPicPr>
            <a:picLocks noChangeAspect="1"/>
          </p:cNvPicPr>
          <p:nvPr/>
        </p:nvPicPr>
        <p:blipFill>
          <a:blip r:embed="rId5"/>
          <a:stretch>
            <a:fillRect/>
          </a:stretch>
        </p:blipFill>
        <p:spPr>
          <a:xfrm>
            <a:off x="4829772" y="1604474"/>
            <a:ext cx="3373770" cy="2493158"/>
          </a:xfrm>
          <a:prstGeom prst="rect">
            <a:avLst/>
          </a:prstGeom>
        </p:spPr>
      </p:pic>
      <p:sp>
        <p:nvSpPr>
          <p:cNvPr id="10" name="textruta 9"/>
          <p:cNvSpPr txBox="1"/>
          <p:nvPr/>
        </p:nvSpPr>
        <p:spPr>
          <a:xfrm>
            <a:off x="1190163" y="4502006"/>
            <a:ext cx="6806152" cy="1200329"/>
          </a:xfrm>
          <a:prstGeom prst="rect">
            <a:avLst/>
          </a:prstGeom>
          <a:noFill/>
        </p:spPr>
        <p:txBody>
          <a:bodyPr wrap="square" rtlCol="0">
            <a:spAutoFit/>
          </a:bodyPr>
          <a:lstStyle/>
          <a:p>
            <a:r>
              <a:rPr lang="sv-SE" dirty="0"/>
              <a:t>Vid den här typen av korsningar är det viktigt att om möjligt se till att vinklarna inte blir för snäva. Bilden till höger illustrerar en felaktigt generaliserad korsning som kan skapa problem vid navigering från norr till väster.</a:t>
            </a:r>
          </a:p>
        </p:txBody>
      </p:sp>
      <p:sp>
        <p:nvSpPr>
          <p:cNvPr id="11" name="textruta 10">
            <a:extLst>
              <a:ext uri="{FF2B5EF4-FFF2-40B4-BE49-F238E27FC236}">
                <a16:creationId xmlns:a16="http://schemas.microsoft.com/office/drawing/2014/main" id="{82E507B5-26AC-4F22-A4AD-1C0FE1EB4C84}"/>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3652939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35</a:t>
            </a:fld>
            <a:endParaRPr lang="sv-SE" sz="1200" dirty="0">
              <a:solidFill>
                <a:srgbClr val="E27F00"/>
              </a:solidFill>
              <a:latin typeface="Bell Gothic Light"/>
            </a:endParaRPr>
          </a:p>
        </p:txBody>
      </p:sp>
      <p:sp>
        <p:nvSpPr>
          <p:cNvPr id="8" name="Platshållare för innehåll 4"/>
          <p:cNvSpPr txBox="1">
            <a:spLocks/>
          </p:cNvSpPr>
          <p:nvPr/>
        </p:nvSpPr>
        <p:spPr bwMode="auto">
          <a:xfrm>
            <a:off x="847487" y="4727662"/>
            <a:ext cx="4677013" cy="16094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5725" defTabSz="457200" eaLnBrk="0" hangingPunct="0">
              <a:spcBef>
                <a:spcPct val="20000"/>
              </a:spcBef>
              <a:defRPr/>
            </a:pPr>
            <a:r>
              <a:rPr lang="sv-SE" dirty="0"/>
              <a:t>I det här fallet ska två referenslänkar skapas. Det ska vara en referenslänk fram till noden och en referenslänk för öglan. </a:t>
            </a:r>
          </a:p>
          <a:p>
            <a:pPr marL="85725" marR="0" lvl="0" algn="l" defTabSz="457200" rtl="0" eaLnBrk="0" fontAlgn="base" latinLnBrk="0" hangingPunct="0">
              <a:lnSpc>
                <a:spcPct val="100000"/>
              </a:lnSpc>
              <a:spcBef>
                <a:spcPct val="20000"/>
              </a:spcBef>
              <a:spcAft>
                <a:spcPct val="0"/>
              </a:spcAft>
              <a:buClrTx/>
              <a:buSzTx/>
              <a:tabLst/>
              <a:defRPr/>
            </a:pPr>
            <a:r>
              <a:rPr kumimoji="0" lang="sv-SE" b="0" i="0" u="none" strike="noStrike" kern="1200" cap="none" spc="0" normalizeH="0" baseline="0" noProof="0" dirty="0">
                <a:ln>
                  <a:noFill/>
                </a:ln>
                <a:solidFill>
                  <a:schemeClr val="tx1"/>
                </a:solidFill>
                <a:effectLst/>
                <a:uLnTx/>
                <a:uFillTx/>
                <a:ea typeface="ＭＳ Ｐゴシック" pitchFamily="31" charset="-128"/>
                <a:cs typeface="Bell Gothic Light"/>
              </a:rPr>
              <a:t>Referenslänken börjar och slutar i samma nod.</a:t>
            </a:r>
          </a:p>
        </p:txBody>
      </p:sp>
      <p:sp>
        <p:nvSpPr>
          <p:cNvPr id="10" name="Rubrik 1"/>
          <p:cNvSpPr txBox="1">
            <a:spLocks/>
          </p:cNvSpPr>
          <p:nvPr/>
        </p:nvSpPr>
        <p:spPr bwMode="auto">
          <a:xfrm>
            <a:off x="847488" y="512223"/>
            <a:ext cx="9917820"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trevägskorsningar i samband med ögla</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Platshållare för innehåll 2"/>
          <p:cNvPicPr>
            <a:picLocks noGrp="1" noChangeAspect="1"/>
          </p:cNvPicPr>
          <p:nvPr>
            <p:ph idx="1"/>
          </p:nvPr>
        </p:nvPicPr>
        <p:blipFill>
          <a:blip r:embed="rId3"/>
          <a:stretch>
            <a:fillRect/>
          </a:stretch>
        </p:blipFill>
        <p:spPr>
          <a:xfrm>
            <a:off x="1459839" y="1874861"/>
            <a:ext cx="3780952" cy="2771429"/>
          </a:xfrm>
          <a:prstGeom prst="rect">
            <a:avLst/>
          </a:prstGeom>
        </p:spPr>
      </p:pic>
      <p:grpSp>
        <p:nvGrpSpPr>
          <p:cNvPr id="15" name="Grupp 14"/>
          <p:cNvGrpSpPr/>
          <p:nvPr/>
        </p:nvGrpSpPr>
        <p:grpSpPr>
          <a:xfrm>
            <a:off x="7524367" y="1824029"/>
            <a:ext cx="2264481" cy="2796082"/>
            <a:chOff x="7554847" y="1907849"/>
            <a:chExt cx="2264481" cy="2796082"/>
          </a:xfrm>
        </p:grpSpPr>
        <p:pic>
          <p:nvPicPr>
            <p:cNvPr id="11" name="Bildobjekt 10"/>
            <p:cNvPicPr>
              <a:picLocks noChangeAspect="1"/>
            </p:cNvPicPr>
            <p:nvPr/>
          </p:nvPicPr>
          <p:blipFill>
            <a:blip r:embed="rId4"/>
            <a:stretch>
              <a:fillRect/>
            </a:stretch>
          </p:blipFill>
          <p:spPr>
            <a:xfrm>
              <a:off x="7554847" y="1907849"/>
              <a:ext cx="2264481" cy="2796082"/>
            </a:xfrm>
            <a:prstGeom prst="rect">
              <a:avLst/>
            </a:prstGeom>
          </p:spPr>
        </p:pic>
        <p:sp>
          <p:nvSpPr>
            <p:cNvPr id="12" name="Oval 136"/>
            <p:cNvSpPr>
              <a:spLocks noChangeAspect="1" noChangeArrowheads="1"/>
            </p:cNvSpPr>
            <p:nvPr/>
          </p:nvSpPr>
          <p:spPr bwMode="auto">
            <a:xfrm>
              <a:off x="9315370" y="4410068"/>
              <a:ext cx="82990" cy="74114"/>
            </a:xfrm>
            <a:prstGeom prst="ellipse">
              <a:avLst/>
            </a:prstGeom>
            <a:solidFill>
              <a:srgbClr val="FC0128"/>
            </a:solidFill>
            <a:ln w="12700">
              <a:noFill/>
              <a:round/>
              <a:headEnd/>
              <a:tailEnd/>
            </a:ln>
          </p:spPr>
          <p:txBody>
            <a:bodyPr rot="0" vert="horz" wrap="square" lIns="91440" tIns="45720" rIns="91440" bIns="45720" anchor="t" anchorCtr="0" upright="1">
              <a:noAutofit/>
            </a:bodyPr>
            <a:lstStyle/>
            <a:p>
              <a:endParaRPr lang="sv-SE"/>
            </a:p>
          </p:txBody>
        </p:sp>
        <p:sp>
          <p:nvSpPr>
            <p:cNvPr id="13" name="Oval 136"/>
            <p:cNvSpPr>
              <a:spLocks noChangeAspect="1" noChangeArrowheads="1"/>
            </p:cNvSpPr>
            <p:nvPr/>
          </p:nvSpPr>
          <p:spPr bwMode="auto">
            <a:xfrm>
              <a:off x="9166526" y="3855457"/>
              <a:ext cx="82990" cy="74114"/>
            </a:xfrm>
            <a:prstGeom prst="ellipse">
              <a:avLst/>
            </a:prstGeom>
            <a:solidFill>
              <a:srgbClr val="FC0128"/>
            </a:solidFill>
            <a:ln w="12700">
              <a:noFill/>
              <a:round/>
              <a:headEnd/>
              <a:tailEnd/>
            </a:ln>
          </p:spPr>
          <p:txBody>
            <a:bodyPr rot="0" vert="horz" wrap="square" lIns="91440" tIns="45720" rIns="91440" bIns="45720" anchor="t" anchorCtr="0" upright="1">
              <a:noAutofit/>
            </a:bodyPr>
            <a:lstStyle/>
            <a:p>
              <a:endParaRPr lang="sv-SE"/>
            </a:p>
          </p:txBody>
        </p:sp>
      </p:grpSp>
      <p:sp>
        <p:nvSpPr>
          <p:cNvPr id="14" name="textruta 13"/>
          <p:cNvSpPr txBox="1"/>
          <p:nvPr/>
        </p:nvSpPr>
        <p:spPr>
          <a:xfrm>
            <a:off x="7717063" y="4758577"/>
            <a:ext cx="2264481" cy="369332"/>
          </a:xfrm>
          <a:prstGeom prst="rect">
            <a:avLst/>
          </a:prstGeom>
          <a:noFill/>
        </p:spPr>
        <p:txBody>
          <a:bodyPr wrap="square" rtlCol="0">
            <a:spAutoFit/>
          </a:bodyPr>
          <a:lstStyle/>
          <a:p>
            <a:r>
              <a:rPr lang="sv-SE" dirty="0"/>
              <a:t>Verkligt exempel</a:t>
            </a:r>
          </a:p>
        </p:txBody>
      </p:sp>
      <p:sp>
        <p:nvSpPr>
          <p:cNvPr id="16" name="textruta 15">
            <a:extLst>
              <a:ext uri="{FF2B5EF4-FFF2-40B4-BE49-F238E27FC236}">
                <a16:creationId xmlns:a16="http://schemas.microsoft.com/office/drawing/2014/main" id="{481E1558-A147-4A1E-8137-32E9F53A5C4D}"/>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328190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36</a:t>
            </a:fld>
            <a:endParaRPr lang="sv-SE" sz="1200" dirty="0">
              <a:solidFill>
                <a:srgbClr val="E27F00"/>
              </a:solidFill>
              <a:latin typeface="Bell Gothic Light"/>
            </a:endParaRPr>
          </a:p>
        </p:txBody>
      </p:sp>
      <p:sp>
        <p:nvSpPr>
          <p:cNvPr id="8" name="textruta 7"/>
          <p:cNvSpPr txBox="1"/>
          <p:nvPr/>
        </p:nvSpPr>
        <p:spPr>
          <a:xfrm>
            <a:off x="847487" y="4844519"/>
            <a:ext cx="8219996" cy="923330"/>
          </a:xfrm>
          <a:prstGeom prst="rect">
            <a:avLst/>
          </a:prstGeom>
          <a:noFill/>
        </p:spPr>
        <p:txBody>
          <a:bodyPr wrap="square" rtlCol="0">
            <a:spAutoFit/>
          </a:bodyPr>
          <a:lstStyle/>
          <a:p>
            <a:pPr eaLnBrk="0" hangingPunct="0">
              <a:spcBef>
                <a:spcPct val="30000"/>
              </a:spcBef>
              <a:defRPr/>
            </a:pPr>
            <a:r>
              <a:rPr lang="sv-SE" dirty="0"/>
              <a:t>Grundregeln är att noden placeras i referenslinjernas skärningspunkt. Gäller även för sneda trevägskorsningar. I de flesta fall så ansluter vägen vinkelrät mot och då ska noden placeras enligt figuren till höger.</a:t>
            </a:r>
          </a:p>
        </p:txBody>
      </p:sp>
      <p:sp>
        <p:nvSpPr>
          <p:cNvPr id="10" name="Rubrik 1"/>
          <p:cNvSpPr txBox="1">
            <a:spLocks/>
          </p:cNvSpPr>
          <p:nvPr/>
        </p:nvSpPr>
        <p:spPr bwMode="auto">
          <a:xfrm>
            <a:off x="847488" y="463926"/>
            <a:ext cx="9946786"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trevägskorsningar</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 name="Bildobjekt 1"/>
          <p:cNvPicPr>
            <a:picLocks noChangeAspect="1"/>
          </p:cNvPicPr>
          <p:nvPr/>
        </p:nvPicPr>
        <p:blipFill>
          <a:blip r:embed="rId3"/>
          <a:stretch>
            <a:fillRect/>
          </a:stretch>
        </p:blipFill>
        <p:spPr>
          <a:xfrm>
            <a:off x="5744544" y="1791973"/>
            <a:ext cx="3752381" cy="2733333"/>
          </a:xfrm>
          <a:prstGeom prst="rect">
            <a:avLst/>
          </a:prstGeom>
        </p:spPr>
      </p:pic>
      <p:pic>
        <p:nvPicPr>
          <p:cNvPr id="11" name="Bildobjekt 10"/>
          <p:cNvPicPr>
            <a:picLocks noChangeAspect="1"/>
          </p:cNvPicPr>
          <p:nvPr/>
        </p:nvPicPr>
        <p:blipFill>
          <a:blip r:embed="rId4"/>
          <a:stretch>
            <a:fillRect/>
          </a:stretch>
        </p:blipFill>
        <p:spPr>
          <a:xfrm>
            <a:off x="847487" y="1753877"/>
            <a:ext cx="3771429" cy="2771429"/>
          </a:xfrm>
          <a:prstGeom prst="rect">
            <a:avLst/>
          </a:prstGeom>
        </p:spPr>
      </p:pic>
      <p:sp>
        <p:nvSpPr>
          <p:cNvPr id="12" name="textruta 11">
            <a:extLst>
              <a:ext uri="{FF2B5EF4-FFF2-40B4-BE49-F238E27FC236}">
                <a16:creationId xmlns:a16="http://schemas.microsoft.com/office/drawing/2014/main" id="{BB0CEF81-786A-468E-8CCB-FD78B9FD82A1}"/>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3846488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37</a:t>
            </a:fld>
            <a:endParaRPr lang="sv-SE" sz="1200" dirty="0">
              <a:solidFill>
                <a:srgbClr val="E27F00"/>
              </a:solidFill>
              <a:latin typeface="Bell Gothic Light"/>
            </a:endParaRPr>
          </a:p>
        </p:txBody>
      </p:sp>
      <p:sp>
        <p:nvSpPr>
          <p:cNvPr id="8" name="textruta 7"/>
          <p:cNvSpPr txBox="1"/>
          <p:nvPr/>
        </p:nvSpPr>
        <p:spPr>
          <a:xfrm>
            <a:off x="847487" y="2012480"/>
            <a:ext cx="5570220" cy="1200329"/>
          </a:xfrm>
          <a:prstGeom prst="rect">
            <a:avLst/>
          </a:prstGeom>
          <a:noFill/>
        </p:spPr>
        <p:txBody>
          <a:bodyPr wrap="square" rtlCol="0">
            <a:spAutoFit/>
          </a:bodyPr>
          <a:lstStyle/>
          <a:p>
            <a:pPr eaLnBrk="0" hangingPunct="0">
              <a:spcBef>
                <a:spcPct val="30000"/>
              </a:spcBef>
              <a:defRPr/>
            </a:pPr>
            <a:r>
              <a:rPr lang="sv-SE" dirty="0"/>
              <a:t>Det enklaste fallet för fyrvägskorsningar följer helt i linje med trevägskorsningen. Finns inga kanalisationer, refuger eller liknande placeras noden i skärningspunkten mellan de fyra linjerna.</a:t>
            </a:r>
          </a:p>
        </p:txBody>
      </p:sp>
      <p:sp>
        <p:nvSpPr>
          <p:cNvPr id="10" name="Rubrik 1"/>
          <p:cNvSpPr txBox="1">
            <a:spLocks/>
          </p:cNvSpPr>
          <p:nvPr/>
        </p:nvSpPr>
        <p:spPr bwMode="auto">
          <a:xfrm>
            <a:off x="847487" y="568148"/>
            <a:ext cx="994678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fyrvägskorsningar</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Platshållare för innehåll 2"/>
          <p:cNvPicPr>
            <a:picLocks noGrp="1" noChangeAspect="1"/>
          </p:cNvPicPr>
          <p:nvPr>
            <p:ph idx="1"/>
          </p:nvPr>
        </p:nvPicPr>
        <p:blipFill>
          <a:blip r:embed="rId3"/>
          <a:stretch>
            <a:fillRect/>
          </a:stretch>
        </p:blipFill>
        <p:spPr>
          <a:xfrm>
            <a:off x="6924699" y="2012480"/>
            <a:ext cx="3466667" cy="3142857"/>
          </a:xfrm>
          <a:prstGeom prst="rect">
            <a:avLst/>
          </a:prstGeom>
        </p:spPr>
      </p:pic>
      <p:sp>
        <p:nvSpPr>
          <p:cNvPr id="11" name="textruta 10">
            <a:extLst>
              <a:ext uri="{FF2B5EF4-FFF2-40B4-BE49-F238E27FC236}">
                <a16:creationId xmlns:a16="http://schemas.microsoft.com/office/drawing/2014/main" id="{BAC68BCB-6CD7-4AA7-829F-079688BE0337}"/>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4247339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38</a:t>
            </a:fld>
            <a:endParaRPr lang="sv-SE" sz="1200" dirty="0">
              <a:solidFill>
                <a:srgbClr val="E27F00"/>
              </a:solidFill>
              <a:latin typeface="Bell Gothic Light"/>
            </a:endParaRPr>
          </a:p>
        </p:txBody>
      </p:sp>
      <p:sp>
        <p:nvSpPr>
          <p:cNvPr id="8" name="textruta 7"/>
          <p:cNvSpPr txBox="1"/>
          <p:nvPr/>
        </p:nvSpPr>
        <p:spPr>
          <a:xfrm>
            <a:off x="847488" y="2226362"/>
            <a:ext cx="6483360" cy="923330"/>
          </a:xfrm>
          <a:prstGeom prst="rect">
            <a:avLst/>
          </a:prstGeom>
          <a:noFill/>
        </p:spPr>
        <p:txBody>
          <a:bodyPr wrap="square" rtlCol="0">
            <a:spAutoFit/>
          </a:bodyPr>
          <a:lstStyle/>
          <a:p>
            <a:pPr eaLnBrk="0" hangingPunct="0">
              <a:spcBef>
                <a:spcPct val="30000"/>
              </a:spcBef>
              <a:defRPr/>
            </a:pPr>
            <a:r>
              <a:rPr lang="sv-SE" dirty="0"/>
              <a:t>I detta exempel redovisas samtliga anslutande vägar med två geometrilinjer vilket ger fyra noder, alla i skärningen mellan linjerna. </a:t>
            </a:r>
          </a:p>
        </p:txBody>
      </p:sp>
      <p:sp>
        <p:nvSpPr>
          <p:cNvPr id="10" name="Rubrik 1"/>
          <p:cNvSpPr txBox="1">
            <a:spLocks/>
          </p:cNvSpPr>
          <p:nvPr/>
        </p:nvSpPr>
        <p:spPr bwMode="auto">
          <a:xfrm>
            <a:off x="847488" y="499686"/>
            <a:ext cx="9944490"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fyrvägskorsningar</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1" name="Platshållare för innehåll 10"/>
          <p:cNvPicPr>
            <a:picLocks noGrp="1" noChangeAspect="1"/>
          </p:cNvPicPr>
          <p:nvPr>
            <p:ph idx="1"/>
          </p:nvPr>
        </p:nvPicPr>
        <p:blipFill>
          <a:blip r:embed="rId3"/>
          <a:stretch>
            <a:fillRect/>
          </a:stretch>
        </p:blipFill>
        <p:spPr>
          <a:xfrm>
            <a:off x="7563375" y="2226362"/>
            <a:ext cx="3457143" cy="3104762"/>
          </a:xfrm>
          <a:prstGeom prst="rect">
            <a:avLst/>
          </a:prstGeom>
        </p:spPr>
      </p:pic>
      <p:sp>
        <p:nvSpPr>
          <p:cNvPr id="12" name="textruta 11">
            <a:extLst>
              <a:ext uri="{FF2B5EF4-FFF2-40B4-BE49-F238E27FC236}">
                <a16:creationId xmlns:a16="http://schemas.microsoft.com/office/drawing/2014/main" id="{0B793281-30A0-4327-9FC4-C0C006CFEB59}"/>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3751072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39</a:t>
            </a:fld>
            <a:endParaRPr lang="sv-SE" sz="1200" dirty="0">
              <a:solidFill>
                <a:srgbClr val="E27F00"/>
              </a:solidFill>
              <a:latin typeface="Bell Gothic Light"/>
            </a:endParaRPr>
          </a:p>
        </p:txBody>
      </p:sp>
      <p:sp>
        <p:nvSpPr>
          <p:cNvPr id="8" name="textruta 7"/>
          <p:cNvSpPr txBox="1"/>
          <p:nvPr/>
        </p:nvSpPr>
        <p:spPr>
          <a:xfrm>
            <a:off x="1127050" y="4985539"/>
            <a:ext cx="7265590" cy="1477328"/>
          </a:xfrm>
          <a:prstGeom prst="rect">
            <a:avLst/>
          </a:prstGeom>
          <a:noFill/>
        </p:spPr>
        <p:txBody>
          <a:bodyPr wrap="square" rtlCol="0">
            <a:spAutoFit/>
          </a:bodyPr>
          <a:lstStyle/>
          <a:p>
            <a:pPr eaLnBrk="0" hangingPunct="0">
              <a:spcBef>
                <a:spcPct val="30000"/>
              </a:spcBef>
              <a:defRPr/>
            </a:pPr>
            <a:r>
              <a:rPr lang="sv-SE" dirty="0"/>
              <a:t>Ovanstående exempel visar ytterligare kombinationer. En viktig sak att tänka på är att noderna är en del av topologin och att det som redovisas beskriver de trafikmönster som finns. </a:t>
            </a:r>
          </a:p>
          <a:p>
            <a:endParaRPr lang="sv-SE" dirty="0"/>
          </a:p>
          <a:p>
            <a:endParaRPr lang="sv-SE" dirty="0"/>
          </a:p>
        </p:txBody>
      </p:sp>
      <p:sp>
        <p:nvSpPr>
          <p:cNvPr id="1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fyrvägskorsningar</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Bildobjekt 2"/>
          <p:cNvPicPr>
            <a:picLocks noChangeAspect="1"/>
          </p:cNvPicPr>
          <p:nvPr/>
        </p:nvPicPr>
        <p:blipFill>
          <a:blip r:embed="rId3"/>
          <a:stretch>
            <a:fillRect/>
          </a:stretch>
        </p:blipFill>
        <p:spPr>
          <a:xfrm>
            <a:off x="5718917" y="1602372"/>
            <a:ext cx="3457143" cy="3095238"/>
          </a:xfrm>
          <a:prstGeom prst="rect">
            <a:avLst/>
          </a:prstGeom>
        </p:spPr>
      </p:pic>
      <p:pic>
        <p:nvPicPr>
          <p:cNvPr id="12" name="Platshållare för innehåll 11"/>
          <p:cNvPicPr>
            <a:picLocks noGrp="1" noChangeAspect="1"/>
          </p:cNvPicPr>
          <p:nvPr>
            <p:ph idx="1"/>
          </p:nvPr>
        </p:nvPicPr>
        <p:blipFill>
          <a:blip r:embed="rId4"/>
          <a:stretch>
            <a:fillRect/>
          </a:stretch>
        </p:blipFill>
        <p:spPr>
          <a:xfrm>
            <a:off x="1127050" y="1602372"/>
            <a:ext cx="3514286" cy="3133333"/>
          </a:xfrm>
          <a:prstGeom prst="rect">
            <a:avLst/>
          </a:prstGeom>
        </p:spPr>
      </p:pic>
      <p:sp>
        <p:nvSpPr>
          <p:cNvPr id="11" name="textruta 10">
            <a:extLst>
              <a:ext uri="{FF2B5EF4-FFF2-40B4-BE49-F238E27FC236}">
                <a16:creationId xmlns:a16="http://schemas.microsoft.com/office/drawing/2014/main" id="{8BFAA0CF-3DA8-4A1F-A0F8-1BC676AC659A}"/>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1415027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77339" y="437866"/>
            <a:ext cx="9083107" cy="704128"/>
          </a:xfrm>
        </p:spPr>
        <p:txBody>
          <a:bodyPr/>
          <a:lstStyle/>
          <a:p>
            <a:r>
              <a:rPr lang="sv-SE" dirty="0">
                <a:ea typeface="ＭＳ Ｐゴシック"/>
              </a:rPr>
              <a:t>Översikt</a:t>
            </a:r>
            <a:endParaRPr lang="sv-SE" dirty="0"/>
          </a:p>
        </p:txBody>
      </p:sp>
      <p:sp>
        <p:nvSpPr>
          <p:cNvPr id="3" name="Platshållare för innehåll 2"/>
          <p:cNvSpPr>
            <a:spLocks noGrp="1"/>
          </p:cNvSpPr>
          <p:nvPr>
            <p:ph idx="1"/>
          </p:nvPr>
        </p:nvSpPr>
        <p:spPr>
          <a:xfrm>
            <a:off x="1602826" y="1417145"/>
            <a:ext cx="9785839" cy="3961669"/>
          </a:xfrm>
        </p:spPr>
        <p:txBody>
          <a:bodyPr/>
          <a:lstStyle/>
          <a:p>
            <a:pPr marL="457137" lvl="1" indent="0">
              <a:buNone/>
            </a:pPr>
            <a:r>
              <a:rPr lang="sv-SE" sz="2400" dirty="0">
                <a:ea typeface="ＭＳ Ｐゴシック"/>
              </a:rPr>
              <a:t>Inledning</a:t>
            </a:r>
          </a:p>
          <a:p>
            <a:pPr marL="457137" lvl="1" indent="0">
              <a:buNone/>
            </a:pPr>
            <a:r>
              <a:rPr lang="sv-SE" sz="2400" dirty="0">
                <a:ea typeface="ＭＳ Ｐゴシック"/>
              </a:rPr>
              <a:t>Modell</a:t>
            </a:r>
          </a:p>
          <a:p>
            <a:pPr marL="457137" lvl="1" indent="0">
              <a:buNone/>
            </a:pPr>
            <a:r>
              <a:rPr lang="sv-SE" sz="2400" dirty="0">
                <a:ea typeface="ＭＳ Ｐゴシック"/>
              </a:rPr>
              <a:t>Nätelement</a:t>
            </a:r>
          </a:p>
          <a:p>
            <a:pPr marL="457137" lvl="1" indent="0">
              <a:buNone/>
            </a:pPr>
            <a:r>
              <a:rPr lang="sv-SE" sz="2400" dirty="0">
                <a:ea typeface="ＭＳ Ｐゴシック"/>
              </a:rPr>
              <a:t>Generalisering av vägnät</a:t>
            </a:r>
          </a:p>
          <a:p>
            <a:pPr marL="457137" lvl="1" indent="0">
              <a:buNone/>
            </a:pPr>
            <a:r>
              <a:rPr lang="sv-SE" sz="2400" dirty="0">
                <a:ea typeface="ＭＳ Ｐゴシック"/>
              </a:rPr>
              <a:t>Krav på topologin</a:t>
            </a:r>
          </a:p>
          <a:p>
            <a:pPr marL="457137" lvl="1" indent="0">
              <a:buNone/>
            </a:pPr>
            <a:r>
              <a:rPr lang="sv-SE" sz="2400" dirty="0">
                <a:ea typeface="ＭＳ Ｐゴシック"/>
              </a:rPr>
              <a:t>Kvalitet</a:t>
            </a:r>
          </a:p>
          <a:p>
            <a:pPr marL="457137" lvl="1" indent="0">
              <a:buNone/>
            </a:pPr>
            <a:r>
              <a:rPr lang="sv-SE" sz="2400" dirty="0">
                <a:ea typeface="ＭＳ Ｐゴシック"/>
              </a:rPr>
              <a:t>Uppdatering av NVDB</a:t>
            </a:r>
          </a:p>
          <a:p>
            <a:pPr marL="457137" lvl="1" indent="0">
              <a:buNone/>
            </a:pPr>
            <a:r>
              <a:rPr lang="sv-SE" sz="2400" dirty="0">
                <a:ea typeface="ＭＳ Ｐゴシック"/>
              </a:rPr>
              <a:t>Stabilt vägnät/Samband</a:t>
            </a:r>
          </a:p>
          <a:p>
            <a:pPr marL="457137" lvl="1" indent="0">
              <a:buNone/>
            </a:pPr>
            <a:r>
              <a:rPr lang="sv-SE" sz="2400" dirty="0">
                <a:ea typeface="ＭＳ Ｐゴシック"/>
              </a:rPr>
              <a:t>Historik</a:t>
            </a:r>
          </a:p>
          <a:p>
            <a:pPr marL="457137" lvl="1" indent="0">
              <a:buNone/>
            </a:pPr>
            <a:r>
              <a:rPr lang="sv-SE" sz="2400" dirty="0">
                <a:ea typeface="ＭＳ Ｐゴシック"/>
              </a:rPr>
              <a:t>Ändringslogg</a:t>
            </a:r>
            <a:endParaRPr lang="sv-SE" sz="2400"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4</a:t>
            </a:fld>
            <a:endParaRPr lang="sv-SE" sz="1200" dirty="0">
              <a:solidFill>
                <a:srgbClr val="E27F00"/>
              </a:solidFill>
              <a:latin typeface="Bell Gothic Light"/>
            </a:endParaRPr>
          </a:p>
        </p:txBody>
      </p:sp>
      <p:pic>
        <p:nvPicPr>
          <p:cNvPr id="8" name="Bildobjekt 7">
            <a:hlinkClick r:id="rId3" action="ppaction://hlinksldjump"/>
          </p:cNvPr>
          <p:cNvPicPr>
            <a:picLocks noChangeAspect="1"/>
          </p:cNvPicPr>
          <p:nvPr/>
        </p:nvPicPr>
        <p:blipFill>
          <a:blip r:embed="rId4"/>
          <a:stretch>
            <a:fillRect/>
          </a:stretch>
        </p:blipFill>
        <p:spPr>
          <a:xfrm>
            <a:off x="1545265" y="1433477"/>
            <a:ext cx="432854" cy="390178"/>
          </a:xfrm>
          <a:prstGeom prst="rect">
            <a:avLst/>
          </a:prstGeom>
        </p:spPr>
      </p:pic>
      <p:pic>
        <p:nvPicPr>
          <p:cNvPr id="9" name="Bildobjekt 8">
            <a:hlinkClick r:id="rId5" action="ppaction://hlinksldjump"/>
          </p:cNvPr>
          <p:cNvPicPr>
            <a:picLocks noChangeAspect="1"/>
          </p:cNvPicPr>
          <p:nvPr/>
        </p:nvPicPr>
        <p:blipFill>
          <a:blip r:embed="rId6"/>
          <a:stretch>
            <a:fillRect/>
          </a:stretch>
        </p:blipFill>
        <p:spPr>
          <a:xfrm>
            <a:off x="1545265" y="1863750"/>
            <a:ext cx="432854" cy="390178"/>
          </a:xfrm>
          <a:prstGeom prst="rect">
            <a:avLst/>
          </a:prstGeom>
        </p:spPr>
      </p:pic>
      <p:pic>
        <p:nvPicPr>
          <p:cNvPr id="10" name="Bildobjekt 9">
            <a:hlinkClick r:id="rId7" action="ppaction://hlinksldjump"/>
          </p:cNvPr>
          <p:cNvPicPr>
            <a:picLocks noChangeAspect="1"/>
          </p:cNvPicPr>
          <p:nvPr/>
        </p:nvPicPr>
        <p:blipFill>
          <a:blip r:embed="rId6"/>
          <a:stretch>
            <a:fillRect/>
          </a:stretch>
        </p:blipFill>
        <p:spPr>
          <a:xfrm>
            <a:off x="1545265" y="2295774"/>
            <a:ext cx="432854" cy="390178"/>
          </a:xfrm>
          <a:prstGeom prst="rect">
            <a:avLst/>
          </a:prstGeom>
        </p:spPr>
      </p:pic>
      <p:pic>
        <p:nvPicPr>
          <p:cNvPr id="11" name="Bildobjekt 10">
            <a:hlinkClick r:id="rId8" action="ppaction://hlinksldjump"/>
          </p:cNvPr>
          <p:cNvPicPr>
            <a:picLocks noChangeAspect="1"/>
          </p:cNvPicPr>
          <p:nvPr/>
        </p:nvPicPr>
        <p:blipFill>
          <a:blip r:embed="rId6"/>
          <a:stretch>
            <a:fillRect/>
          </a:stretch>
        </p:blipFill>
        <p:spPr>
          <a:xfrm>
            <a:off x="1545265" y="2730434"/>
            <a:ext cx="432854" cy="390178"/>
          </a:xfrm>
          <a:prstGeom prst="rect">
            <a:avLst/>
          </a:prstGeom>
        </p:spPr>
      </p:pic>
      <p:pic>
        <p:nvPicPr>
          <p:cNvPr id="12" name="Bildobjekt 11">
            <a:hlinkClick r:id="rId9" action="ppaction://hlinksldjump"/>
          </p:cNvPr>
          <p:cNvPicPr>
            <a:picLocks noChangeAspect="1"/>
          </p:cNvPicPr>
          <p:nvPr/>
        </p:nvPicPr>
        <p:blipFill>
          <a:blip r:embed="rId10"/>
          <a:stretch>
            <a:fillRect/>
          </a:stretch>
        </p:blipFill>
        <p:spPr>
          <a:xfrm>
            <a:off x="1545265" y="3167499"/>
            <a:ext cx="432854" cy="390178"/>
          </a:xfrm>
          <a:prstGeom prst="rect">
            <a:avLst/>
          </a:prstGeom>
        </p:spPr>
      </p:pic>
      <p:pic>
        <p:nvPicPr>
          <p:cNvPr id="13" name="Bildobjekt 12">
            <a:hlinkClick r:id="rId11" action="ppaction://hlinksldjump"/>
          </p:cNvPr>
          <p:cNvPicPr>
            <a:picLocks noChangeAspect="1"/>
          </p:cNvPicPr>
          <p:nvPr/>
        </p:nvPicPr>
        <p:blipFill>
          <a:blip r:embed="rId6"/>
          <a:stretch>
            <a:fillRect/>
          </a:stretch>
        </p:blipFill>
        <p:spPr>
          <a:xfrm>
            <a:off x="1548583" y="3635208"/>
            <a:ext cx="432854" cy="390178"/>
          </a:xfrm>
          <a:prstGeom prst="rect">
            <a:avLst/>
          </a:prstGeom>
        </p:spPr>
      </p:pic>
      <p:pic>
        <p:nvPicPr>
          <p:cNvPr id="14" name="Bildobjekt 13">
            <a:hlinkClick r:id="rId12" action="ppaction://hlinksldjump"/>
          </p:cNvPr>
          <p:cNvPicPr>
            <a:picLocks noChangeAspect="1"/>
          </p:cNvPicPr>
          <p:nvPr/>
        </p:nvPicPr>
        <p:blipFill>
          <a:blip r:embed="rId10"/>
          <a:stretch>
            <a:fillRect/>
          </a:stretch>
        </p:blipFill>
        <p:spPr>
          <a:xfrm>
            <a:off x="1562171" y="5455558"/>
            <a:ext cx="432854" cy="390178"/>
          </a:xfrm>
          <a:prstGeom prst="rect">
            <a:avLst/>
          </a:prstGeom>
        </p:spPr>
      </p:pic>
      <p:pic>
        <p:nvPicPr>
          <p:cNvPr id="15" name="Bildobjekt 14">
            <a:hlinkClick r:id="rId13" action="ppaction://hlinksldjump"/>
          </p:cNvPr>
          <p:cNvPicPr>
            <a:picLocks noChangeAspect="1"/>
          </p:cNvPicPr>
          <p:nvPr/>
        </p:nvPicPr>
        <p:blipFill>
          <a:blip r:embed="rId6"/>
          <a:stretch>
            <a:fillRect/>
          </a:stretch>
        </p:blipFill>
        <p:spPr>
          <a:xfrm>
            <a:off x="1553718" y="4106559"/>
            <a:ext cx="432854" cy="390178"/>
          </a:xfrm>
          <a:prstGeom prst="rect">
            <a:avLst/>
          </a:prstGeom>
        </p:spPr>
      </p:pic>
      <p:pic>
        <p:nvPicPr>
          <p:cNvPr id="16" name="Bildobjekt 15">
            <a:hlinkClick r:id="rId14" action="ppaction://hlinksldjump"/>
          </p:cNvPr>
          <p:cNvPicPr>
            <a:picLocks noChangeAspect="1"/>
          </p:cNvPicPr>
          <p:nvPr/>
        </p:nvPicPr>
        <p:blipFill>
          <a:blip r:embed="rId6"/>
          <a:stretch>
            <a:fillRect/>
          </a:stretch>
        </p:blipFill>
        <p:spPr>
          <a:xfrm>
            <a:off x="1562171" y="4541987"/>
            <a:ext cx="432854" cy="390178"/>
          </a:xfrm>
          <a:prstGeom prst="rect">
            <a:avLst/>
          </a:prstGeom>
        </p:spPr>
      </p:pic>
      <p:pic>
        <p:nvPicPr>
          <p:cNvPr id="17" name="Bildobjekt 16">
            <a:hlinkClick r:id="rId15" action="ppaction://hlinksldjump"/>
          </p:cNvPr>
          <p:cNvPicPr>
            <a:picLocks noChangeAspect="1"/>
          </p:cNvPicPr>
          <p:nvPr/>
        </p:nvPicPr>
        <p:blipFill>
          <a:blip r:embed="rId6"/>
          <a:stretch>
            <a:fillRect/>
          </a:stretch>
        </p:blipFill>
        <p:spPr>
          <a:xfrm>
            <a:off x="1563467" y="4972433"/>
            <a:ext cx="432854" cy="390178"/>
          </a:xfrm>
          <a:prstGeom prst="rect">
            <a:avLst/>
          </a:prstGeom>
        </p:spPr>
      </p:pic>
      <p:pic>
        <p:nvPicPr>
          <p:cNvPr id="18" name="Picture 5" descr="C:\Documents and Settings\Elfwing_y\Lokala inställningar\Temporary Internet Files\Content.IE5\TKOQ80S5\MP900431090[1].jpg"/>
          <p:cNvPicPr>
            <a:picLocks noChangeAspect="1" noChangeArrowheads="1"/>
          </p:cNvPicPr>
          <p:nvPr/>
        </p:nvPicPr>
        <p:blipFill>
          <a:blip r:embed="rId16" cstate="print"/>
          <a:srcRect/>
          <a:stretch>
            <a:fillRect/>
          </a:stretch>
        </p:blipFill>
        <p:spPr bwMode="auto">
          <a:xfrm>
            <a:off x="8970951" y="2000111"/>
            <a:ext cx="2886534" cy="1923291"/>
          </a:xfrm>
          <a:prstGeom prst="rect">
            <a:avLst/>
          </a:prstGeom>
          <a:noFill/>
          <a:ln w="9525">
            <a:noFill/>
            <a:miter lim="800000"/>
            <a:headEnd/>
            <a:tailEnd/>
          </a:ln>
        </p:spPr>
      </p:pic>
    </p:spTree>
    <p:extLst>
      <p:ext uri="{BB962C8B-B14F-4D97-AF65-F5344CB8AC3E}">
        <p14:creationId xmlns:p14="http://schemas.microsoft.com/office/powerpoint/2010/main" val="957735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40</a:t>
            </a:fld>
            <a:endParaRPr lang="sv-SE" sz="1200" dirty="0">
              <a:solidFill>
                <a:srgbClr val="E27F00"/>
              </a:solidFill>
              <a:latin typeface="Bell Gothic Light"/>
            </a:endParaRPr>
          </a:p>
        </p:txBody>
      </p:sp>
      <p:sp>
        <p:nvSpPr>
          <p:cNvPr id="1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Korrekt generalisering</a:t>
            </a:r>
          </a:p>
        </p:txBody>
      </p:sp>
      <p:sp>
        <p:nvSpPr>
          <p:cNvPr id="9" name="Återgå 8">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2" name="Platshållare för innehåll 11"/>
          <p:cNvPicPr>
            <a:picLocks noGrp="1" noChangeAspect="1"/>
          </p:cNvPicPr>
          <p:nvPr>
            <p:ph idx="1"/>
          </p:nvPr>
        </p:nvPicPr>
        <p:blipFill>
          <a:blip r:embed="rId4"/>
          <a:stretch>
            <a:fillRect/>
          </a:stretch>
        </p:blipFill>
        <p:spPr>
          <a:xfrm>
            <a:off x="847487" y="1765222"/>
            <a:ext cx="4390476" cy="3142857"/>
          </a:xfrm>
          <a:prstGeom prst="rect">
            <a:avLst/>
          </a:prstGeom>
        </p:spPr>
      </p:pic>
      <p:sp>
        <p:nvSpPr>
          <p:cNvPr id="8" name="textruta 7">
            <a:extLst>
              <a:ext uri="{FF2B5EF4-FFF2-40B4-BE49-F238E27FC236}">
                <a16:creationId xmlns:a16="http://schemas.microsoft.com/office/drawing/2014/main" id="{1CFC183B-6CAB-496C-AB24-E654260BC59B}"/>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pic>
        <p:nvPicPr>
          <p:cNvPr id="11" name="Platshållare för innehåll 2">
            <a:extLst>
              <a:ext uri="{FF2B5EF4-FFF2-40B4-BE49-F238E27FC236}">
                <a16:creationId xmlns:a16="http://schemas.microsoft.com/office/drawing/2014/main" id="{4F8F7D52-B4E8-48EC-98B1-927FDA918139}"/>
              </a:ext>
            </a:extLst>
          </p:cNvPr>
          <p:cNvPicPr>
            <a:picLocks noChangeAspect="1"/>
          </p:cNvPicPr>
          <p:nvPr/>
        </p:nvPicPr>
        <p:blipFill>
          <a:blip r:embed="rId5"/>
          <a:stretch>
            <a:fillRect/>
          </a:stretch>
        </p:blipFill>
        <p:spPr>
          <a:xfrm>
            <a:off x="6337048" y="1755698"/>
            <a:ext cx="4380952" cy="3152381"/>
          </a:xfrm>
          <a:prstGeom prst="rect">
            <a:avLst/>
          </a:prstGeom>
        </p:spPr>
      </p:pic>
    </p:spTree>
    <p:extLst>
      <p:ext uri="{BB962C8B-B14F-4D97-AF65-F5344CB8AC3E}">
        <p14:creationId xmlns:p14="http://schemas.microsoft.com/office/powerpoint/2010/main" val="2367148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41</a:t>
            </a:fld>
            <a:endParaRPr lang="sv-SE" sz="1200" dirty="0">
              <a:solidFill>
                <a:srgbClr val="E27F00"/>
              </a:solidFill>
              <a:latin typeface="Bell Gothic Light"/>
            </a:endParaRPr>
          </a:p>
        </p:txBody>
      </p:sp>
      <p:sp>
        <p:nvSpPr>
          <p:cNvPr id="8" name="textruta 7"/>
          <p:cNvSpPr txBox="1"/>
          <p:nvPr/>
        </p:nvSpPr>
        <p:spPr>
          <a:xfrm>
            <a:off x="2303658" y="5049693"/>
            <a:ext cx="6400800" cy="707886"/>
          </a:xfrm>
          <a:prstGeom prst="rect">
            <a:avLst/>
          </a:prstGeom>
          <a:noFill/>
        </p:spPr>
        <p:txBody>
          <a:bodyPr wrap="square" rtlCol="0">
            <a:spAutoFit/>
          </a:bodyPr>
          <a:lstStyle/>
          <a:p>
            <a:r>
              <a:rPr lang="sv-SE" sz="2000" dirty="0"/>
              <a:t>Ytterligare en variant av generalisering av fyrvägskorsning. </a:t>
            </a:r>
          </a:p>
          <a:p>
            <a:endParaRPr lang="sv-SE" sz="2000" dirty="0"/>
          </a:p>
        </p:txBody>
      </p:sp>
      <p:sp>
        <p:nvSpPr>
          <p:cNvPr id="1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fyrvägskorsningar</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Platshållare för innehåll 2"/>
          <p:cNvPicPr>
            <a:picLocks noGrp="1" noChangeAspect="1"/>
          </p:cNvPicPr>
          <p:nvPr>
            <p:ph idx="1"/>
          </p:nvPr>
        </p:nvPicPr>
        <p:blipFill>
          <a:blip r:embed="rId3"/>
          <a:stretch>
            <a:fillRect/>
          </a:stretch>
        </p:blipFill>
        <p:spPr>
          <a:xfrm>
            <a:off x="3637442" y="1623996"/>
            <a:ext cx="3514286" cy="3095238"/>
          </a:xfrm>
          <a:prstGeom prst="rect">
            <a:avLst/>
          </a:prstGeom>
        </p:spPr>
      </p:pic>
      <p:sp>
        <p:nvSpPr>
          <p:cNvPr id="11" name="textruta 10">
            <a:extLst>
              <a:ext uri="{FF2B5EF4-FFF2-40B4-BE49-F238E27FC236}">
                <a16:creationId xmlns:a16="http://schemas.microsoft.com/office/drawing/2014/main" id="{DD6568C8-9817-40B3-93FB-A2EB77329FAD}"/>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2081776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42</a:t>
            </a:fld>
            <a:endParaRPr lang="sv-SE" sz="1200" dirty="0">
              <a:solidFill>
                <a:srgbClr val="E27F00"/>
              </a:solidFill>
              <a:latin typeface="Bell Gothic Light"/>
            </a:endParaRPr>
          </a:p>
        </p:txBody>
      </p:sp>
      <p:sp>
        <p:nvSpPr>
          <p:cNvPr id="8" name="textruta 7"/>
          <p:cNvSpPr txBox="1"/>
          <p:nvPr/>
        </p:nvSpPr>
        <p:spPr>
          <a:xfrm>
            <a:off x="847487" y="5007897"/>
            <a:ext cx="8680703" cy="646331"/>
          </a:xfrm>
          <a:prstGeom prst="rect">
            <a:avLst/>
          </a:prstGeom>
          <a:noFill/>
        </p:spPr>
        <p:txBody>
          <a:bodyPr wrap="square" rtlCol="0">
            <a:spAutoFit/>
          </a:bodyPr>
          <a:lstStyle/>
          <a:p>
            <a:r>
              <a:rPr lang="sv-SE" dirty="0"/>
              <a:t>Om ingående vägar inte skär varandra vinkelrätt placeras noden i den tänkta skärningspunkten mellan de ingående vägarna. </a:t>
            </a:r>
          </a:p>
        </p:txBody>
      </p:sp>
      <p:sp>
        <p:nvSpPr>
          <p:cNvPr id="1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fyrvägskorsningar</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Platshållare för innehåll 2"/>
          <p:cNvPicPr>
            <a:picLocks noGrp="1" noChangeAspect="1"/>
          </p:cNvPicPr>
          <p:nvPr>
            <p:ph idx="1"/>
          </p:nvPr>
        </p:nvPicPr>
        <p:blipFill>
          <a:blip r:embed="rId3"/>
          <a:stretch>
            <a:fillRect/>
          </a:stretch>
        </p:blipFill>
        <p:spPr>
          <a:xfrm>
            <a:off x="3261549" y="1739069"/>
            <a:ext cx="3993434" cy="2881057"/>
          </a:xfrm>
          <a:prstGeom prst="rect">
            <a:avLst/>
          </a:prstGeom>
        </p:spPr>
      </p:pic>
      <p:sp>
        <p:nvSpPr>
          <p:cNvPr id="11" name="textruta 10">
            <a:extLst>
              <a:ext uri="{FF2B5EF4-FFF2-40B4-BE49-F238E27FC236}">
                <a16:creationId xmlns:a16="http://schemas.microsoft.com/office/drawing/2014/main" id="{2BA7DB4F-5B69-48AC-8B70-5D537C92D823}"/>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3006132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43</a:t>
            </a:fld>
            <a:endParaRPr lang="sv-SE" sz="1200" dirty="0">
              <a:solidFill>
                <a:srgbClr val="E27F00"/>
              </a:solidFill>
              <a:latin typeface="Bell Gothic Light"/>
            </a:endParaRPr>
          </a:p>
        </p:txBody>
      </p:sp>
      <p:sp>
        <p:nvSpPr>
          <p:cNvPr id="9"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fyrvägskorsningar</a:t>
            </a:r>
          </a:p>
        </p:txBody>
      </p:sp>
      <p:sp>
        <p:nvSpPr>
          <p:cNvPr id="8" name="Återgå 7">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Bildobjekt 2"/>
          <p:cNvPicPr>
            <a:picLocks noChangeAspect="1"/>
          </p:cNvPicPr>
          <p:nvPr/>
        </p:nvPicPr>
        <p:blipFill>
          <a:blip r:embed="rId4"/>
          <a:stretch>
            <a:fillRect/>
          </a:stretch>
        </p:blipFill>
        <p:spPr>
          <a:xfrm>
            <a:off x="5876787" y="1882802"/>
            <a:ext cx="3521573" cy="3287452"/>
          </a:xfrm>
          <a:prstGeom prst="rect">
            <a:avLst/>
          </a:prstGeom>
        </p:spPr>
      </p:pic>
      <p:pic>
        <p:nvPicPr>
          <p:cNvPr id="11" name="Platshållare för innehåll 10"/>
          <p:cNvPicPr>
            <a:picLocks noGrp="1" noChangeAspect="1"/>
          </p:cNvPicPr>
          <p:nvPr>
            <p:ph idx="1"/>
          </p:nvPr>
        </p:nvPicPr>
        <p:blipFill>
          <a:blip r:embed="rId5"/>
          <a:stretch>
            <a:fillRect/>
          </a:stretch>
        </p:blipFill>
        <p:spPr>
          <a:xfrm>
            <a:off x="1328696" y="1882802"/>
            <a:ext cx="3761905" cy="3285714"/>
          </a:xfrm>
          <a:prstGeom prst="rect">
            <a:avLst/>
          </a:prstGeom>
        </p:spPr>
      </p:pic>
      <p:sp>
        <p:nvSpPr>
          <p:cNvPr id="10" name="textruta 9">
            <a:extLst>
              <a:ext uri="{FF2B5EF4-FFF2-40B4-BE49-F238E27FC236}">
                <a16:creationId xmlns:a16="http://schemas.microsoft.com/office/drawing/2014/main" id="{E93D8524-80A0-4393-BA63-D52DABEBCCD8}"/>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1183664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44</a:t>
            </a:fld>
            <a:endParaRPr lang="sv-SE" sz="1200" dirty="0">
              <a:solidFill>
                <a:srgbClr val="E27F00"/>
              </a:solidFill>
              <a:latin typeface="Bell Gothic Light"/>
            </a:endParaRPr>
          </a:p>
        </p:txBody>
      </p:sp>
      <p:sp>
        <p:nvSpPr>
          <p:cNvPr id="9"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cirkulationsplats</a:t>
            </a:r>
          </a:p>
        </p:txBody>
      </p:sp>
      <p:sp>
        <p:nvSpPr>
          <p:cNvPr id="8" name="Återgå 7">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Platshållare för innehåll 2"/>
          <p:cNvPicPr>
            <a:picLocks noGrp="1" noChangeAspect="1"/>
          </p:cNvPicPr>
          <p:nvPr>
            <p:ph idx="1"/>
          </p:nvPr>
        </p:nvPicPr>
        <p:blipFill>
          <a:blip r:embed="rId4"/>
          <a:stretch>
            <a:fillRect/>
          </a:stretch>
        </p:blipFill>
        <p:spPr>
          <a:xfrm>
            <a:off x="3537564" y="2053337"/>
            <a:ext cx="4104762" cy="3304762"/>
          </a:xfrm>
          <a:prstGeom prst="rect">
            <a:avLst/>
          </a:prstGeom>
        </p:spPr>
      </p:pic>
      <p:sp>
        <p:nvSpPr>
          <p:cNvPr id="10" name="textruta 9">
            <a:extLst>
              <a:ext uri="{FF2B5EF4-FFF2-40B4-BE49-F238E27FC236}">
                <a16:creationId xmlns:a16="http://schemas.microsoft.com/office/drawing/2014/main" id="{B44358A0-D7A1-41E6-BB63-249D31E78AF9}"/>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2178668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2"/>
          </p:nvPr>
        </p:nvSpPr>
        <p:spPr/>
        <p:txBody>
          <a:bodyPr/>
          <a:lstStyle/>
          <a:p>
            <a:pPr>
              <a:defRPr/>
            </a:pPr>
            <a:fld id="{016EDC5E-E8DD-4696-BBFB-C99CF26FBD3E}"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3" name="Platshållare för sidfot 2"/>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4" name="Platshållare för bildnummer 3"/>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45</a:t>
            </a:fld>
            <a:endParaRPr lang="sv-SE" sz="1200" dirty="0">
              <a:solidFill>
                <a:srgbClr val="E27F00"/>
              </a:solidFill>
              <a:latin typeface="Bell Gothic Light"/>
            </a:endParaRPr>
          </a:p>
        </p:txBody>
      </p:sp>
      <p:pic>
        <p:nvPicPr>
          <p:cNvPr id="5" name="Picture 2"/>
          <p:cNvPicPr>
            <a:picLocks noChangeAspect="1" noChangeArrowheads="1"/>
          </p:cNvPicPr>
          <p:nvPr/>
        </p:nvPicPr>
        <p:blipFill>
          <a:blip r:embed="rId3" cstate="print"/>
          <a:srcRect/>
          <a:stretch>
            <a:fillRect/>
          </a:stretch>
        </p:blipFill>
        <p:spPr bwMode="auto">
          <a:xfrm>
            <a:off x="2350222" y="984392"/>
            <a:ext cx="7183385" cy="4889215"/>
          </a:xfrm>
          <a:prstGeom prst="rect">
            <a:avLst/>
          </a:prstGeom>
          <a:noFill/>
          <a:ln w="9525">
            <a:noFill/>
            <a:miter lim="800000"/>
            <a:headEnd/>
            <a:tailEnd/>
          </a:ln>
        </p:spPr>
      </p:pic>
      <p:sp>
        <p:nvSpPr>
          <p:cNvPr id="6" name="Återgå 5">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7" name="textruta 6">
            <a:extLst>
              <a:ext uri="{FF2B5EF4-FFF2-40B4-BE49-F238E27FC236}">
                <a16:creationId xmlns:a16="http://schemas.microsoft.com/office/drawing/2014/main" id="{632280F8-FE18-45E3-9FA0-052806520EA5}"/>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2058344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46</a:t>
            </a:fld>
            <a:endParaRPr lang="sv-SE" sz="1200" dirty="0">
              <a:solidFill>
                <a:srgbClr val="E27F00"/>
              </a:solidFill>
              <a:latin typeface="Bell Gothic Light"/>
            </a:endParaRPr>
          </a:p>
        </p:txBody>
      </p:sp>
      <p:sp>
        <p:nvSpPr>
          <p:cNvPr id="8" name="Platshållare för innehåll 4"/>
          <p:cNvSpPr txBox="1">
            <a:spLocks/>
          </p:cNvSpPr>
          <p:nvPr/>
        </p:nvSpPr>
        <p:spPr bwMode="auto">
          <a:xfrm>
            <a:off x="1629377" y="4695664"/>
            <a:ext cx="8483008" cy="606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defTabSz="457200" eaLnBrk="0" hangingPunct="0">
              <a:spcBef>
                <a:spcPct val="20000"/>
              </a:spcBef>
            </a:pPr>
            <a:r>
              <a:rPr lang="sv-SE" dirty="0"/>
              <a:t>Grundregeln är att av- och påfart alltid ska anslutas till primärväg direkt efter spärrlinje eller rampnosens spärrfält om spärrlinje saknas. Anslutning sker som naturlig förlängning av rampens geometri utan att korsa refug/mark, spärrfält eller spärrlinje.</a:t>
            </a:r>
            <a:endParaRPr kumimoji="0" lang="sv-SE" b="0" u="none" strike="noStrike" kern="1200" cap="none" spc="0" normalizeH="0" baseline="0" noProof="0" dirty="0">
              <a:ln>
                <a:noFill/>
              </a:ln>
              <a:solidFill>
                <a:schemeClr val="tx1"/>
              </a:solidFill>
              <a:effectLst/>
              <a:uLnTx/>
              <a:uFillTx/>
              <a:latin typeface="Bell Gothic Light"/>
              <a:ea typeface="ＭＳ Ｐゴシック" pitchFamily="31" charset="-128"/>
              <a:cs typeface="Bell Gothic Light"/>
            </a:endParaRPr>
          </a:p>
        </p:txBody>
      </p:sp>
      <p:sp>
        <p:nvSpPr>
          <p:cNvPr id="11"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Av- och påfarter</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Platshållare för innehåll 2"/>
          <p:cNvPicPr>
            <a:picLocks noGrp="1" noChangeAspect="1"/>
          </p:cNvPicPr>
          <p:nvPr>
            <p:ph idx="1"/>
          </p:nvPr>
        </p:nvPicPr>
        <p:blipFill>
          <a:blip r:embed="rId3"/>
          <a:stretch>
            <a:fillRect/>
          </a:stretch>
        </p:blipFill>
        <p:spPr>
          <a:xfrm>
            <a:off x="5927083" y="2282585"/>
            <a:ext cx="5569823" cy="1977133"/>
          </a:xfrm>
          <a:prstGeom prst="rect">
            <a:avLst/>
          </a:prstGeom>
        </p:spPr>
      </p:pic>
      <p:pic>
        <p:nvPicPr>
          <p:cNvPr id="10" name="Bildobjekt 9"/>
          <p:cNvPicPr>
            <a:picLocks noChangeAspect="1"/>
          </p:cNvPicPr>
          <p:nvPr/>
        </p:nvPicPr>
        <p:blipFill>
          <a:blip r:embed="rId4"/>
          <a:stretch>
            <a:fillRect/>
          </a:stretch>
        </p:blipFill>
        <p:spPr>
          <a:xfrm>
            <a:off x="316270" y="2271675"/>
            <a:ext cx="5248189" cy="1950973"/>
          </a:xfrm>
          <a:prstGeom prst="rect">
            <a:avLst/>
          </a:prstGeom>
        </p:spPr>
      </p:pic>
      <p:sp>
        <p:nvSpPr>
          <p:cNvPr id="12" name="textruta 11"/>
          <p:cNvSpPr txBox="1"/>
          <p:nvPr/>
        </p:nvSpPr>
        <p:spPr>
          <a:xfrm>
            <a:off x="602165" y="1880537"/>
            <a:ext cx="1304693" cy="369332"/>
          </a:xfrm>
          <a:prstGeom prst="rect">
            <a:avLst/>
          </a:prstGeom>
          <a:noFill/>
        </p:spPr>
        <p:txBody>
          <a:bodyPr wrap="square" rtlCol="0">
            <a:spAutoFit/>
          </a:bodyPr>
          <a:lstStyle/>
          <a:p>
            <a:r>
              <a:rPr lang="sv-SE" dirty="0"/>
              <a:t>Avfart</a:t>
            </a:r>
          </a:p>
        </p:txBody>
      </p:sp>
      <p:sp>
        <p:nvSpPr>
          <p:cNvPr id="13" name="textruta 12"/>
          <p:cNvSpPr txBox="1"/>
          <p:nvPr/>
        </p:nvSpPr>
        <p:spPr>
          <a:xfrm>
            <a:off x="6162908" y="1826818"/>
            <a:ext cx="1304693" cy="369332"/>
          </a:xfrm>
          <a:prstGeom prst="rect">
            <a:avLst/>
          </a:prstGeom>
          <a:noFill/>
        </p:spPr>
        <p:txBody>
          <a:bodyPr wrap="square" rtlCol="0">
            <a:spAutoFit/>
          </a:bodyPr>
          <a:lstStyle/>
          <a:p>
            <a:r>
              <a:rPr lang="sv-SE" dirty="0"/>
              <a:t>Påfart</a:t>
            </a:r>
          </a:p>
        </p:txBody>
      </p:sp>
      <p:sp>
        <p:nvSpPr>
          <p:cNvPr id="14" name="textruta 13">
            <a:extLst>
              <a:ext uri="{FF2B5EF4-FFF2-40B4-BE49-F238E27FC236}">
                <a16:creationId xmlns:a16="http://schemas.microsoft.com/office/drawing/2014/main" id="{574E2E7A-C465-4033-B889-8E394FB683D8}"/>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884704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47</a:t>
            </a:fld>
            <a:endParaRPr lang="sv-SE" sz="1200" dirty="0">
              <a:solidFill>
                <a:srgbClr val="E27F00"/>
              </a:solidFill>
              <a:latin typeface="Bell Gothic Light"/>
            </a:endParaRPr>
          </a:p>
        </p:txBody>
      </p:sp>
      <p:sp>
        <p:nvSpPr>
          <p:cNvPr id="8" name="Platshållare för innehåll 4"/>
          <p:cNvSpPr txBox="1">
            <a:spLocks/>
          </p:cNvSpPr>
          <p:nvPr/>
        </p:nvSpPr>
        <p:spPr bwMode="auto">
          <a:xfrm>
            <a:off x="1803599" y="4792218"/>
            <a:ext cx="7783032" cy="606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defTabSz="457200" eaLnBrk="0" hangingPunct="0">
              <a:spcBef>
                <a:spcPct val="20000"/>
              </a:spcBef>
            </a:pPr>
            <a:r>
              <a:rPr lang="sv-SE" dirty="0"/>
              <a:t>Om det inte är möjligt med en naturlig förlängning ska invinkling ske mot primärvägen utan att korsa refug/mark, spärrfält eller spärrlinje i normalt ca 45 graders vinkel. </a:t>
            </a:r>
            <a:endParaRPr kumimoji="0" lang="sv-SE" b="0" u="none" strike="noStrike" kern="1200" cap="none" spc="0" normalizeH="0" baseline="0" noProof="0" dirty="0">
              <a:ln>
                <a:noFill/>
              </a:ln>
              <a:solidFill>
                <a:schemeClr val="tx1"/>
              </a:solidFill>
              <a:effectLst/>
              <a:uLnTx/>
              <a:uFillTx/>
              <a:latin typeface="Bell Gothic Light"/>
              <a:ea typeface="ＭＳ Ｐゴシック" pitchFamily="31" charset="-128"/>
              <a:cs typeface="Bell Gothic Light"/>
            </a:endParaRPr>
          </a:p>
        </p:txBody>
      </p:sp>
      <p:sp>
        <p:nvSpPr>
          <p:cNvPr id="1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Av- och påfarter</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 name="Bildobjekt 1"/>
          <p:cNvPicPr>
            <a:picLocks noChangeAspect="1"/>
          </p:cNvPicPr>
          <p:nvPr/>
        </p:nvPicPr>
        <p:blipFill>
          <a:blip r:embed="rId3"/>
          <a:stretch>
            <a:fillRect/>
          </a:stretch>
        </p:blipFill>
        <p:spPr>
          <a:xfrm>
            <a:off x="5964563" y="2291084"/>
            <a:ext cx="5682976" cy="2086968"/>
          </a:xfrm>
          <a:prstGeom prst="rect">
            <a:avLst/>
          </a:prstGeom>
        </p:spPr>
      </p:pic>
      <p:pic>
        <p:nvPicPr>
          <p:cNvPr id="12" name="Platshållare för innehåll 11"/>
          <p:cNvPicPr>
            <a:picLocks noGrp="1" noChangeAspect="1"/>
          </p:cNvPicPr>
          <p:nvPr>
            <p:ph idx="1"/>
          </p:nvPr>
        </p:nvPicPr>
        <p:blipFill>
          <a:blip r:embed="rId4"/>
          <a:stretch>
            <a:fillRect/>
          </a:stretch>
        </p:blipFill>
        <p:spPr>
          <a:xfrm>
            <a:off x="305264" y="2261080"/>
            <a:ext cx="5303800" cy="2130397"/>
          </a:xfrm>
          <a:prstGeom prst="rect">
            <a:avLst/>
          </a:prstGeom>
        </p:spPr>
      </p:pic>
      <p:sp>
        <p:nvSpPr>
          <p:cNvPr id="13" name="textruta 12"/>
          <p:cNvSpPr txBox="1"/>
          <p:nvPr/>
        </p:nvSpPr>
        <p:spPr>
          <a:xfrm>
            <a:off x="602165" y="1880537"/>
            <a:ext cx="1304693" cy="369332"/>
          </a:xfrm>
          <a:prstGeom prst="rect">
            <a:avLst/>
          </a:prstGeom>
          <a:noFill/>
        </p:spPr>
        <p:txBody>
          <a:bodyPr wrap="square" rtlCol="0">
            <a:spAutoFit/>
          </a:bodyPr>
          <a:lstStyle/>
          <a:p>
            <a:r>
              <a:rPr lang="sv-SE" dirty="0"/>
              <a:t>Avfart</a:t>
            </a:r>
          </a:p>
        </p:txBody>
      </p:sp>
      <p:sp>
        <p:nvSpPr>
          <p:cNvPr id="14" name="textruta 13"/>
          <p:cNvSpPr txBox="1"/>
          <p:nvPr/>
        </p:nvSpPr>
        <p:spPr>
          <a:xfrm>
            <a:off x="6196362" y="1876918"/>
            <a:ext cx="1304693" cy="369332"/>
          </a:xfrm>
          <a:prstGeom prst="rect">
            <a:avLst/>
          </a:prstGeom>
          <a:noFill/>
        </p:spPr>
        <p:txBody>
          <a:bodyPr wrap="square" rtlCol="0">
            <a:spAutoFit/>
          </a:bodyPr>
          <a:lstStyle/>
          <a:p>
            <a:r>
              <a:rPr lang="sv-SE" dirty="0"/>
              <a:t>Påfart</a:t>
            </a:r>
          </a:p>
        </p:txBody>
      </p:sp>
      <p:sp>
        <p:nvSpPr>
          <p:cNvPr id="15" name="textruta 14">
            <a:extLst>
              <a:ext uri="{FF2B5EF4-FFF2-40B4-BE49-F238E27FC236}">
                <a16:creationId xmlns:a16="http://schemas.microsoft.com/office/drawing/2014/main" id="{60076AE1-B64A-48F1-9C4F-E3980D13AA52}"/>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2601045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48</a:t>
            </a:fld>
            <a:endParaRPr lang="sv-SE" sz="1200" dirty="0">
              <a:solidFill>
                <a:srgbClr val="E27F00"/>
              </a:solidFill>
              <a:latin typeface="Bell Gothic Light"/>
            </a:endParaRPr>
          </a:p>
        </p:txBody>
      </p:sp>
      <p:sp>
        <p:nvSpPr>
          <p:cNvPr id="8" name="Platshållare för innehåll 4"/>
          <p:cNvSpPr txBox="1">
            <a:spLocks/>
          </p:cNvSpPr>
          <p:nvPr/>
        </p:nvSpPr>
        <p:spPr bwMode="auto">
          <a:xfrm>
            <a:off x="1803599" y="4792218"/>
            <a:ext cx="7783032" cy="606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a:t>Samtidiga av- och påfarter (vävningsfält) skall inte avbildas med egen länk utan ska följa grundregeln. Blir avståndet mellan noderna mindre än 5 m skapas en enda nod i enlighet med grundregeln.</a:t>
            </a:r>
          </a:p>
        </p:txBody>
      </p:sp>
      <p:sp>
        <p:nvSpPr>
          <p:cNvPr id="1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Vävningsfält</a:t>
            </a: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7" name="Platshållare för innehåll 6"/>
          <p:cNvPicPr>
            <a:picLocks noGrp="1" noChangeAspect="1"/>
          </p:cNvPicPr>
          <p:nvPr>
            <p:ph idx="1"/>
          </p:nvPr>
        </p:nvPicPr>
        <p:blipFill>
          <a:blip r:embed="rId3"/>
          <a:stretch>
            <a:fillRect/>
          </a:stretch>
        </p:blipFill>
        <p:spPr>
          <a:xfrm>
            <a:off x="1490319" y="1351318"/>
            <a:ext cx="8123809" cy="3228571"/>
          </a:xfrm>
          <a:prstGeom prst="rect">
            <a:avLst/>
          </a:prstGeom>
        </p:spPr>
      </p:pic>
      <p:sp>
        <p:nvSpPr>
          <p:cNvPr id="11" name="textruta 10">
            <a:extLst>
              <a:ext uri="{FF2B5EF4-FFF2-40B4-BE49-F238E27FC236}">
                <a16:creationId xmlns:a16="http://schemas.microsoft.com/office/drawing/2014/main" id="{6557502F-344C-4F97-B676-D1E7A60618BA}"/>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1063491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49</a:t>
            </a:fld>
            <a:endParaRPr lang="sv-SE" sz="1200" dirty="0">
              <a:solidFill>
                <a:srgbClr val="E27F00"/>
              </a:solidFill>
              <a:latin typeface="Bell Gothic Light"/>
            </a:endParaRPr>
          </a:p>
        </p:txBody>
      </p:sp>
      <p:sp>
        <p:nvSpPr>
          <p:cNvPr id="8"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kanalisationer</a:t>
            </a:r>
          </a:p>
        </p:txBody>
      </p:sp>
      <p:sp>
        <p:nvSpPr>
          <p:cNvPr id="10" name="Återgå 9">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Platshållare för innehåll 2"/>
          <p:cNvPicPr>
            <a:picLocks noGrp="1" noChangeAspect="1"/>
          </p:cNvPicPr>
          <p:nvPr>
            <p:ph idx="1"/>
          </p:nvPr>
        </p:nvPicPr>
        <p:blipFill>
          <a:blip r:embed="rId4"/>
          <a:stretch>
            <a:fillRect/>
          </a:stretch>
        </p:blipFill>
        <p:spPr>
          <a:xfrm>
            <a:off x="1118388" y="2587826"/>
            <a:ext cx="3933114" cy="2994665"/>
          </a:xfrm>
          <a:prstGeom prst="rect">
            <a:avLst/>
          </a:prstGeom>
        </p:spPr>
      </p:pic>
      <p:sp>
        <p:nvSpPr>
          <p:cNvPr id="7" name="textruta 6"/>
          <p:cNvSpPr txBox="1"/>
          <p:nvPr/>
        </p:nvSpPr>
        <p:spPr>
          <a:xfrm>
            <a:off x="847487" y="1790329"/>
            <a:ext cx="4892919" cy="369332"/>
          </a:xfrm>
          <a:prstGeom prst="rect">
            <a:avLst/>
          </a:prstGeom>
          <a:noFill/>
        </p:spPr>
        <p:txBody>
          <a:bodyPr wrap="square" rtlCol="0">
            <a:spAutoFit/>
          </a:bodyPr>
          <a:lstStyle/>
          <a:p>
            <a:r>
              <a:rPr lang="sv-SE" dirty="0"/>
              <a:t>Motsatt körriktning</a:t>
            </a:r>
          </a:p>
        </p:txBody>
      </p:sp>
      <p:pic>
        <p:nvPicPr>
          <p:cNvPr id="11" name="Bildobjekt 10"/>
          <p:cNvPicPr>
            <a:picLocks noChangeAspect="1"/>
          </p:cNvPicPr>
          <p:nvPr/>
        </p:nvPicPr>
        <p:blipFill>
          <a:blip r:embed="rId5"/>
          <a:stretch>
            <a:fillRect/>
          </a:stretch>
        </p:blipFill>
        <p:spPr>
          <a:xfrm>
            <a:off x="6024590" y="2587826"/>
            <a:ext cx="3888844" cy="2961229"/>
          </a:xfrm>
          <a:prstGeom prst="rect">
            <a:avLst/>
          </a:prstGeom>
        </p:spPr>
      </p:pic>
      <p:sp>
        <p:nvSpPr>
          <p:cNvPr id="12" name="textruta 11">
            <a:extLst>
              <a:ext uri="{FF2B5EF4-FFF2-40B4-BE49-F238E27FC236}">
                <a16:creationId xmlns:a16="http://schemas.microsoft.com/office/drawing/2014/main" id="{F3EBBE40-7EAD-4540-B5B8-6E02E87C8783}"/>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1494055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rubrik 7"/>
          <p:cNvSpPr>
            <a:spLocks noGrp="1"/>
          </p:cNvSpPr>
          <p:nvPr>
            <p:ph type="subTitle" idx="1"/>
          </p:nvPr>
        </p:nvSpPr>
        <p:spPr>
          <a:xfrm>
            <a:off x="1672855" y="1871047"/>
            <a:ext cx="7303505" cy="2791326"/>
          </a:xfrm>
        </p:spPr>
        <p:txBody>
          <a:bodyPr>
            <a:normAutofit fontScale="92500" lnSpcReduction="10000"/>
          </a:bodyPr>
          <a:lstStyle/>
          <a:p>
            <a:r>
              <a:rPr lang="sv-SE" dirty="0">
                <a:ea typeface="ＭＳ Ｐゴシック"/>
              </a:rPr>
              <a:t>Grundregel</a:t>
            </a:r>
          </a:p>
          <a:p>
            <a:pPr marL="342900" indent="-342900">
              <a:buFont typeface="Arial" panose="020B0604020202020204" pitchFamily="34" charset="0"/>
              <a:buChar char="•"/>
            </a:pPr>
            <a:r>
              <a:rPr lang="sv-SE" dirty="0">
                <a:ea typeface="ＭＳ Ｐゴシック"/>
              </a:rPr>
              <a:t>Vägar som ska ingå i NVDB är sådana vägar, gator och andra leder eller platser som allmänt används för trafik med motorfordon samt vägar som är avsedda för cykel- och mopedtrafik. </a:t>
            </a:r>
            <a:br>
              <a:rPr lang="sv-SE" dirty="0">
                <a:ea typeface="ＭＳ Ｐゴシック"/>
              </a:rPr>
            </a:br>
            <a:endParaRPr lang="sv-SE" dirty="0">
              <a:ea typeface="ＭＳ Ｐゴシック"/>
            </a:endParaRPr>
          </a:p>
          <a:p>
            <a:pPr marL="342900" indent="-342900">
              <a:buFont typeface="Arial" panose="020B0604020202020204" pitchFamily="34" charset="0"/>
              <a:buChar char="•"/>
            </a:pPr>
            <a:r>
              <a:rPr lang="sv-SE" dirty="0">
                <a:ea typeface="ＭＳ Ｐゴシック"/>
              </a:rPr>
              <a:t>Dessutom kan vägar som är avsedda för enbart gångtrafik ingå. </a:t>
            </a:r>
          </a:p>
          <a:p>
            <a:endParaRPr lang="sv-SE" dirty="0"/>
          </a:p>
          <a:p>
            <a:endParaRPr lang="sv-SE" dirty="0"/>
          </a:p>
        </p:txBody>
      </p:sp>
      <p:sp>
        <p:nvSpPr>
          <p:cNvPr id="7" name="Rubrik 6"/>
          <p:cNvSpPr>
            <a:spLocks noGrp="1"/>
          </p:cNvSpPr>
          <p:nvPr>
            <p:ph type="ctrTitle"/>
          </p:nvPr>
        </p:nvSpPr>
        <p:spPr>
          <a:xfrm>
            <a:off x="198120" y="198008"/>
            <a:ext cx="10538460" cy="1572516"/>
          </a:xfrm>
        </p:spPr>
        <p:txBody>
          <a:bodyPr/>
          <a:lstStyle/>
          <a:p>
            <a:pPr algn="ctr"/>
            <a:r>
              <a:rPr lang="sv-SE" sz="4800" u="sng" dirty="0"/>
              <a:t>Inledning</a:t>
            </a:r>
            <a:br>
              <a:rPr lang="sv-SE" dirty="0"/>
            </a:br>
            <a:r>
              <a:rPr lang="sv-SE" dirty="0"/>
              <a:t>Vilken typ av vägnät skall finnas i NVDB?</a:t>
            </a:r>
            <a:br>
              <a:rPr lang="sv-SE" dirty="0"/>
            </a:br>
            <a:endParaRPr lang="sv-SE" dirty="0"/>
          </a:p>
        </p:txBody>
      </p:sp>
      <p:sp>
        <p:nvSpPr>
          <p:cNvPr id="4" name="Platshållare för datum 3"/>
          <p:cNvSpPr>
            <a:spLocks noGrp="1"/>
          </p:cNvSpPr>
          <p:nvPr>
            <p:ph type="dt" sz="half" idx="2"/>
          </p:nvPr>
        </p:nvSpPr>
        <p:spPr/>
        <p:txBody>
          <a:bodyPr/>
          <a:lstStyle/>
          <a:p>
            <a:pPr fontAlgn="base">
              <a:spcBef>
                <a:spcPct val="0"/>
              </a:spcBef>
              <a:spcAft>
                <a:spcPct val="0"/>
              </a:spcAft>
              <a:defRPr/>
            </a:pPr>
            <a:fld id="{6106E7AF-09A7-47B1-BC1C-9D2947501BF4}" type="datetime1">
              <a:rPr lang="sv-SE" sz="1200">
                <a:solidFill>
                  <a:srgbClr val="E27F00"/>
                </a:solidFill>
                <a:latin typeface="Bell Gothic Light"/>
              </a:rPr>
              <a:pPr fontAlgn="base">
                <a:spcBef>
                  <a:spcPct val="0"/>
                </a:spcBef>
                <a:spcAft>
                  <a:spcPct val="0"/>
                </a:spcAft>
                <a:defRPr/>
              </a:p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fontAlgn="base">
              <a:spcBef>
                <a:spcPct val="0"/>
              </a:spcBef>
              <a:spcAft>
                <a:spcPct val="0"/>
              </a:spcAft>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fontAlgn="base">
              <a:spcBef>
                <a:spcPct val="0"/>
              </a:spcBef>
              <a:spcAft>
                <a:spcPct val="0"/>
              </a:spcAft>
              <a:defRPr/>
            </a:pPr>
            <a:fld id="{20D37FCA-3DE3-40B4-AA6D-F4C03BA9DED3}" type="slidenum">
              <a:rPr lang="sv-SE" sz="1200">
                <a:solidFill>
                  <a:srgbClr val="E27F00"/>
                </a:solidFill>
                <a:latin typeface="Bell Gothic Light"/>
              </a:rPr>
              <a:pPr algn="r" fontAlgn="base">
                <a:spcBef>
                  <a:spcPct val="0"/>
                </a:spcBef>
                <a:spcAft>
                  <a:spcPct val="0"/>
                </a:spcAft>
                <a:defRPr/>
              </a:pPr>
              <a:t>5</a:t>
            </a:fld>
            <a:endParaRPr lang="sv-SE" sz="1200" dirty="0">
              <a:solidFill>
                <a:srgbClr val="E27F00"/>
              </a:solidFill>
              <a:latin typeface="Bell Gothic Light"/>
            </a:endParaRPr>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4860" y="3971167"/>
            <a:ext cx="2190202" cy="2117558"/>
          </a:xfrm>
          <a:prstGeom prst="rect">
            <a:avLst/>
          </a:prstGeom>
          <a:ln>
            <a:solidFill>
              <a:schemeClr val="accent2"/>
            </a:solidFill>
          </a:ln>
        </p:spPr>
      </p:pic>
      <p:sp>
        <p:nvSpPr>
          <p:cNvPr id="10" name="Återgå 9">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2" name="textruta 1">
            <a:extLst>
              <a:ext uri="{FF2B5EF4-FFF2-40B4-BE49-F238E27FC236}">
                <a16:creationId xmlns:a16="http://schemas.microsoft.com/office/drawing/2014/main" id="{7C764B65-4B48-4A5B-8DBE-419E8AFDA353}"/>
              </a:ext>
            </a:extLst>
          </p:cNvPr>
          <p:cNvSpPr txBox="1"/>
          <p:nvPr/>
        </p:nvSpPr>
        <p:spPr>
          <a:xfrm>
            <a:off x="326064" y="198474"/>
            <a:ext cx="1346791" cy="246221"/>
          </a:xfrm>
          <a:prstGeom prst="rect">
            <a:avLst/>
          </a:prstGeom>
          <a:noFill/>
        </p:spPr>
        <p:txBody>
          <a:bodyPr wrap="square" rtlCol="0">
            <a:spAutoFit/>
          </a:bodyPr>
          <a:lstStyle/>
          <a:p>
            <a:r>
              <a:rPr lang="sv-SE" sz="1000" dirty="0"/>
              <a:t>Inledning</a:t>
            </a:r>
          </a:p>
        </p:txBody>
      </p:sp>
    </p:spTree>
    <p:extLst>
      <p:ext uri="{BB962C8B-B14F-4D97-AF65-F5344CB8AC3E}">
        <p14:creationId xmlns:p14="http://schemas.microsoft.com/office/powerpoint/2010/main" val="2015197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50</a:t>
            </a:fld>
            <a:endParaRPr lang="sv-SE" sz="1200" dirty="0">
              <a:solidFill>
                <a:srgbClr val="E27F00"/>
              </a:solidFill>
              <a:latin typeface="Bell Gothic Light"/>
            </a:endParaRPr>
          </a:p>
        </p:txBody>
      </p:sp>
      <p:sp>
        <p:nvSpPr>
          <p:cNvPr id="10" name="Rubrik 1"/>
          <p:cNvSpPr txBox="1">
            <a:spLocks/>
          </p:cNvSpPr>
          <p:nvPr/>
        </p:nvSpPr>
        <p:spPr bwMode="auto">
          <a:xfrm>
            <a:off x="1034165" y="499686"/>
            <a:ext cx="9785839"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kanalisationer</a:t>
            </a:r>
          </a:p>
        </p:txBody>
      </p:sp>
      <p:sp>
        <p:nvSpPr>
          <p:cNvPr id="8" name="Återgå 7">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 name="Platshållare för innehåll 2"/>
          <p:cNvPicPr>
            <a:picLocks noGrp="1" noChangeAspect="1"/>
          </p:cNvPicPr>
          <p:nvPr>
            <p:ph idx="1"/>
          </p:nvPr>
        </p:nvPicPr>
        <p:blipFill>
          <a:blip r:embed="rId4"/>
          <a:stretch>
            <a:fillRect/>
          </a:stretch>
        </p:blipFill>
        <p:spPr>
          <a:xfrm>
            <a:off x="1034165" y="2469981"/>
            <a:ext cx="3935264" cy="3152781"/>
          </a:xfrm>
          <a:prstGeom prst="rect">
            <a:avLst/>
          </a:prstGeom>
        </p:spPr>
      </p:pic>
      <p:sp>
        <p:nvSpPr>
          <p:cNvPr id="12" name="textruta 11"/>
          <p:cNvSpPr txBox="1"/>
          <p:nvPr/>
        </p:nvSpPr>
        <p:spPr>
          <a:xfrm>
            <a:off x="1034165" y="1773830"/>
            <a:ext cx="4892919" cy="369332"/>
          </a:xfrm>
          <a:prstGeom prst="rect">
            <a:avLst/>
          </a:prstGeom>
          <a:noFill/>
        </p:spPr>
        <p:txBody>
          <a:bodyPr wrap="square" rtlCol="0">
            <a:spAutoFit/>
          </a:bodyPr>
          <a:lstStyle/>
          <a:p>
            <a:r>
              <a:rPr lang="sv-SE" dirty="0"/>
              <a:t>Samma körriktning</a:t>
            </a:r>
          </a:p>
        </p:txBody>
      </p:sp>
      <p:pic>
        <p:nvPicPr>
          <p:cNvPr id="13" name="Bildobjekt 12"/>
          <p:cNvPicPr>
            <a:picLocks noChangeAspect="1"/>
          </p:cNvPicPr>
          <p:nvPr/>
        </p:nvPicPr>
        <p:blipFill>
          <a:blip r:embed="rId5"/>
          <a:stretch>
            <a:fillRect/>
          </a:stretch>
        </p:blipFill>
        <p:spPr>
          <a:xfrm>
            <a:off x="5821756" y="2468124"/>
            <a:ext cx="4486743" cy="3154638"/>
          </a:xfrm>
          <a:prstGeom prst="rect">
            <a:avLst/>
          </a:prstGeom>
        </p:spPr>
      </p:pic>
      <p:sp>
        <p:nvSpPr>
          <p:cNvPr id="11" name="textruta 10">
            <a:extLst>
              <a:ext uri="{FF2B5EF4-FFF2-40B4-BE49-F238E27FC236}">
                <a16:creationId xmlns:a16="http://schemas.microsoft.com/office/drawing/2014/main" id="{10153BFA-3B31-4BBD-B732-0F443B9D3EBD}"/>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3030783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2"/>
          </p:nvPr>
        </p:nvSpPr>
        <p:spPr/>
        <p:txBody>
          <a:bodyPr/>
          <a:lstStyle/>
          <a:p>
            <a:pPr>
              <a:defRPr/>
            </a:pPr>
            <a:fld id="{016EDC5E-E8DD-4696-BBFB-C99CF26FBD3E}"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3" name="Platshållare för sidfot 2"/>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4" name="Platshållare för bildnummer 3"/>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51</a:t>
            </a:fld>
            <a:endParaRPr lang="sv-SE" sz="1200" dirty="0">
              <a:solidFill>
                <a:srgbClr val="E27F00"/>
              </a:solidFill>
              <a:latin typeface="Bell Gothic Light"/>
            </a:endParaRPr>
          </a:p>
        </p:txBody>
      </p:sp>
      <p:pic>
        <p:nvPicPr>
          <p:cNvPr id="5" name="Picture 2"/>
          <p:cNvPicPr>
            <a:picLocks noChangeAspect="1" noChangeArrowheads="1"/>
          </p:cNvPicPr>
          <p:nvPr/>
        </p:nvPicPr>
        <p:blipFill>
          <a:blip r:embed="rId3" cstate="print"/>
          <a:srcRect/>
          <a:stretch>
            <a:fillRect/>
          </a:stretch>
        </p:blipFill>
        <p:spPr bwMode="auto">
          <a:xfrm>
            <a:off x="0" y="0"/>
            <a:ext cx="9063789" cy="6292765"/>
          </a:xfrm>
          <a:prstGeom prst="rect">
            <a:avLst/>
          </a:prstGeom>
          <a:noFill/>
          <a:ln w="9525">
            <a:noFill/>
            <a:miter lim="800000"/>
            <a:headEnd/>
            <a:tailEnd/>
          </a:ln>
        </p:spPr>
      </p:pic>
      <p:sp>
        <p:nvSpPr>
          <p:cNvPr id="6" name="Återgå 5">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7" name="textruta 6">
            <a:extLst>
              <a:ext uri="{FF2B5EF4-FFF2-40B4-BE49-F238E27FC236}">
                <a16:creationId xmlns:a16="http://schemas.microsoft.com/office/drawing/2014/main" id="{EA0AEF68-410B-4CD8-B1A8-79893571DCC1}"/>
              </a:ext>
            </a:extLst>
          </p:cNvPr>
          <p:cNvSpPr txBox="1"/>
          <p:nvPr/>
        </p:nvSpPr>
        <p:spPr>
          <a:xfrm>
            <a:off x="326064" y="163032"/>
            <a:ext cx="942755" cy="246221"/>
          </a:xfrm>
          <a:prstGeom prst="rect">
            <a:avLst/>
          </a:prstGeom>
          <a:solidFill>
            <a:schemeClr val="bg1"/>
          </a:solidFill>
        </p:spPr>
        <p:txBody>
          <a:bodyPr wrap="square" rtlCol="0">
            <a:spAutoFit/>
          </a:bodyPr>
          <a:lstStyle/>
          <a:p>
            <a:r>
              <a:rPr lang="sv-SE" sz="1000" dirty="0"/>
              <a:t>Generalisering</a:t>
            </a:r>
          </a:p>
        </p:txBody>
      </p:sp>
    </p:spTree>
    <p:extLst>
      <p:ext uri="{BB962C8B-B14F-4D97-AF65-F5344CB8AC3E}">
        <p14:creationId xmlns:p14="http://schemas.microsoft.com/office/powerpoint/2010/main" val="1315849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2"/>
          </p:nvPr>
        </p:nvSpPr>
        <p:spPr/>
        <p:txBody>
          <a:bodyPr/>
          <a:lstStyle/>
          <a:p>
            <a:pPr>
              <a:defRPr/>
            </a:pPr>
            <a:fld id="{016EDC5E-E8DD-4696-BBFB-C99CF26FBD3E}"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3" name="Platshållare för sidfot 2"/>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4" name="Platshållare för bildnummer 3"/>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52</a:t>
            </a:fld>
            <a:endParaRPr lang="sv-SE" sz="1200" dirty="0">
              <a:solidFill>
                <a:srgbClr val="E27F00"/>
              </a:solidFill>
              <a:latin typeface="Bell Gothic Light"/>
            </a:endParaRPr>
          </a:p>
        </p:txBody>
      </p:sp>
      <p:pic>
        <p:nvPicPr>
          <p:cNvPr id="5" name="Picture 2"/>
          <p:cNvPicPr>
            <a:picLocks noChangeAspect="1" noChangeArrowheads="1"/>
          </p:cNvPicPr>
          <p:nvPr/>
        </p:nvPicPr>
        <p:blipFill>
          <a:blip r:embed="rId3" cstate="print"/>
          <a:srcRect/>
          <a:stretch>
            <a:fillRect/>
          </a:stretch>
        </p:blipFill>
        <p:spPr bwMode="auto">
          <a:xfrm>
            <a:off x="-3761" y="0"/>
            <a:ext cx="9019424" cy="6321151"/>
          </a:xfrm>
          <a:prstGeom prst="rect">
            <a:avLst/>
          </a:prstGeom>
          <a:noFill/>
          <a:ln w="9525">
            <a:noFill/>
            <a:miter lim="800000"/>
            <a:headEnd/>
            <a:tailEnd/>
          </a:ln>
        </p:spPr>
      </p:pic>
      <p:sp>
        <p:nvSpPr>
          <p:cNvPr id="6" name="Återgå 5">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8" name="textruta 7">
            <a:extLst>
              <a:ext uri="{FF2B5EF4-FFF2-40B4-BE49-F238E27FC236}">
                <a16:creationId xmlns:a16="http://schemas.microsoft.com/office/drawing/2014/main" id="{2D3F7164-9B8F-4ACA-A53B-47980B3CB06F}"/>
              </a:ext>
            </a:extLst>
          </p:cNvPr>
          <p:cNvSpPr txBox="1"/>
          <p:nvPr/>
        </p:nvSpPr>
        <p:spPr>
          <a:xfrm>
            <a:off x="326064" y="198474"/>
            <a:ext cx="956931" cy="246221"/>
          </a:xfrm>
          <a:prstGeom prst="rect">
            <a:avLst/>
          </a:prstGeom>
          <a:solidFill>
            <a:schemeClr val="bg1"/>
          </a:solidFill>
        </p:spPr>
        <p:txBody>
          <a:bodyPr wrap="square" rtlCol="0">
            <a:spAutoFit/>
          </a:bodyPr>
          <a:lstStyle/>
          <a:p>
            <a:r>
              <a:rPr lang="sv-SE" sz="1000" dirty="0"/>
              <a:t>Generalisering</a:t>
            </a:r>
          </a:p>
        </p:txBody>
      </p:sp>
    </p:spTree>
    <p:extLst>
      <p:ext uri="{BB962C8B-B14F-4D97-AF65-F5344CB8AC3E}">
        <p14:creationId xmlns:p14="http://schemas.microsoft.com/office/powerpoint/2010/main" val="1311562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53</a:t>
            </a:fld>
            <a:endParaRPr lang="sv-SE" sz="1200" dirty="0">
              <a:solidFill>
                <a:srgbClr val="E27F00"/>
              </a:solidFill>
              <a:latin typeface="Bell Gothic Light"/>
            </a:endParaRPr>
          </a:p>
        </p:txBody>
      </p:sp>
      <p:sp>
        <p:nvSpPr>
          <p:cNvPr id="9" name="Rubrik 1"/>
          <p:cNvSpPr txBox="1">
            <a:spLocks/>
          </p:cNvSpPr>
          <p:nvPr/>
        </p:nvSpPr>
        <p:spPr bwMode="auto">
          <a:xfrm>
            <a:off x="1271234" y="1396176"/>
            <a:ext cx="8229600" cy="117671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sv-SE" sz="3200" b="0" i="0" u="none" strike="noStrike" kern="1200" cap="none" spc="0" normalizeH="0" baseline="0" noProof="0" dirty="0">
                <a:ln>
                  <a:noFill/>
                </a:ln>
                <a:solidFill>
                  <a:schemeClr val="tx1"/>
                </a:solidFill>
                <a:effectLst/>
                <a:uLnTx/>
                <a:uFillTx/>
                <a:latin typeface="+mj-lt"/>
                <a:ea typeface="ＭＳ Ｐゴシック"/>
                <a:cs typeface="ＭＳ Ｐゴシック"/>
              </a:rPr>
              <a:t>Kontinuitetsregeln:</a:t>
            </a:r>
          </a:p>
          <a:p>
            <a:pPr marL="0" marR="0" lvl="0" indent="0" algn="ctr" defTabSz="457200" rtl="0" eaLnBrk="0" fontAlgn="base" latinLnBrk="0" hangingPunct="0">
              <a:lnSpc>
                <a:spcPct val="100000"/>
              </a:lnSpc>
              <a:spcBef>
                <a:spcPct val="0"/>
              </a:spcBef>
              <a:spcAft>
                <a:spcPct val="0"/>
              </a:spcAft>
              <a:buClrTx/>
              <a:buSzTx/>
              <a:buFontTx/>
              <a:buNone/>
              <a:tabLst/>
              <a:defRPr/>
            </a:pPr>
            <a:r>
              <a:rPr lang="sv-SE" dirty="0">
                <a:latin typeface="+mj-lt"/>
                <a:ea typeface="ＭＳ Ｐゴシック"/>
                <a:cs typeface="ＭＳ Ｐゴシック"/>
              </a:rPr>
              <a:t>Då en av sträckorna A-B och C-D är &gt; 200 m avbilda med 2 linjer för hela sträckan.</a:t>
            </a:r>
            <a:endParaRPr kumimoji="0" lang="sv-SE" sz="1600" b="0" i="0" u="none" strike="noStrike" kern="1200" cap="none" spc="0" normalizeH="0" baseline="0" noProof="0" dirty="0">
              <a:ln>
                <a:noFill/>
              </a:ln>
              <a:solidFill>
                <a:schemeClr val="tx1"/>
              </a:solidFill>
              <a:effectLst/>
              <a:uLnTx/>
              <a:uFillTx/>
              <a:latin typeface="+mj-lt"/>
              <a:ea typeface="ＭＳ Ｐゴシック"/>
              <a:cs typeface="ＭＳ Ｐゴシック"/>
            </a:endParaRPr>
          </a:p>
        </p:txBody>
      </p:sp>
      <p:sp>
        <p:nvSpPr>
          <p:cNvPr id="1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skilda körbanor</a:t>
            </a:r>
          </a:p>
        </p:txBody>
      </p:sp>
      <p:sp>
        <p:nvSpPr>
          <p:cNvPr id="8" name="Återgå 7">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1" name="Platshållare för innehåll 10"/>
          <p:cNvPicPr>
            <a:picLocks noGrp="1" noChangeAspect="1"/>
          </p:cNvPicPr>
          <p:nvPr>
            <p:ph idx="1"/>
          </p:nvPr>
        </p:nvPicPr>
        <p:blipFill>
          <a:blip r:embed="rId4"/>
          <a:stretch>
            <a:fillRect/>
          </a:stretch>
        </p:blipFill>
        <p:spPr>
          <a:xfrm>
            <a:off x="337805" y="2651926"/>
            <a:ext cx="5378067" cy="2510821"/>
          </a:xfrm>
          <a:prstGeom prst="rect">
            <a:avLst/>
          </a:prstGeom>
        </p:spPr>
      </p:pic>
      <p:pic>
        <p:nvPicPr>
          <p:cNvPr id="12" name="Bildobjekt 11"/>
          <p:cNvPicPr>
            <a:picLocks noChangeAspect="1"/>
          </p:cNvPicPr>
          <p:nvPr/>
        </p:nvPicPr>
        <p:blipFill>
          <a:blip r:embed="rId5"/>
          <a:stretch>
            <a:fillRect/>
          </a:stretch>
        </p:blipFill>
        <p:spPr>
          <a:xfrm>
            <a:off x="6024590" y="2651926"/>
            <a:ext cx="5329400" cy="2553671"/>
          </a:xfrm>
          <a:prstGeom prst="rect">
            <a:avLst/>
          </a:prstGeom>
        </p:spPr>
      </p:pic>
      <p:sp>
        <p:nvSpPr>
          <p:cNvPr id="13" name="textruta 12">
            <a:extLst>
              <a:ext uri="{FF2B5EF4-FFF2-40B4-BE49-F238E27FC236}">
                <a16:creationId xmlns:a16="http://schemas.microsoft.com/office/drawing/2014/main" id="{0B9C2D6E-7347-4A9A-A52A-390F2C49E5E6}"/>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4266929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54</a:t>
            </a:fld>
            <a:endParaRPr lang="sv-SE" sz="1200" dirty="0">
              <a:solidFill>
                <a:srgbClr val="E27F00"/>
              </a:solidFill>
              <a:latin typeface="Bell Gothic Light"/>
            </a:endParaRPr>
          </a:p>
        </p:txBody>
      </p:sp>
      <p:sp>
        <p:nvSpPr>
          <p:cNvPr id="12"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skilda körbanor</a:t>
            </a:r>
          </a:p>
        </p:txBody>
      </p:sp>
      <p:sp>
        <p:nvSpPr>
          <p:cNvPr id="13" name="Rubrik 1"/>
          <p:cNvSpPr txBox="1">
            <a:spLocks/>
          </p:cNvSpPr>
          <p:nvPr/>
        </p:nvSpPr>
        <p:spPr bwMode="auto">
          <a:xfrm>
            <a:off x="847487" y="1366914"/>
            <a:ext cx="8229600" cy="117671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sv-SE" sz="3200" i="0" u="none" strike="noStrike" kern="1200" cap="none" spc="0" normalizeH="0" baseline="0" noProof="0" dirty="0">
                <a:ln>
                  <a:noFill/>
                </a:ln>
                <a:solidFill>
                  <a:schemeClr val="tx1"/>
                </a:solidFill>
                <a:effectLst/>
                <a:uLnTx/>
                <a:uFillTx/>
                <a:latin typeface="+mj-lt"/>
                <a:ea typeface="ＭＳ Ｐゴシック"/>
                <a:cs typeface="ＭＳ Ｐゴシック"/>
              </a:rPr>
              <a:t>Kontinuitetsregeln:</a:t>
            </a:r>
          </a:p>
          <a:p>
            <a:pPr algn="ctr" defTabSz="457200" eaLnBrk="0" fontAlgn="base" hangingPunct="0">
              <a:spcBef>
                <a:spcPct val="0"/>
              </a:spcBef>
              <a:spcAft>
                <a:spcPct val="0"/>
              </a:spcAft>
              <a:defRPr/>
            </a:pPr>
            <a:r>
              <a:rPr lang="sv-SE" dirty="0">
                <a:ea typeface="ＭＳ Ｐゴシック"/>
                <a:cs typeface="ＭＳ Ｐゴシック"/>
              </a:rPr>
              <a:t>Då avbrottet i barriären är &lt; 200 m avbilda med 2 linjer för hela sträckan.</a:t>
            </a:r>
            <a:endParaRPr lang="sv-SE" sz="1600" dirty="0">
              <a:ea typeface="ＭＳ Ｐゴシック"/>
              <a:cs typeface="ＭＳ Ｐゴシック"/>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sv-SE" dirty="0">
                <a:latin typeface="+mj-lt"/>
                <a:ea typeface="ＭＳ Ｐゴシック"/>
                <a:cs typeface="ＭＳ Ｐゴシック"/>
              </a:rPr>
              <a:t>.</a:t>
            </a:r>
            <a:endParaRPr kumimoji="0" lang="sv-SE" sz="1600" b="0" i="0" u="none" strike="noStrike" kern="1200" cap="none" spc="0" normalizeH="0" baseline="0" noProof="0" dirty="0">
              <a:ln>
                <a:noFill/>
              </a:ln>
              <a:solidFill>
                <a:schemeClr val="tx1"/>
              </a:solidFill>
              <a:effectLst/>
              <a:uLnTx/>
              <a:uFillTx/>
              <a:latin typeface="+mj-lt"/>
              <a:ea typeface="ＭＳ Ｐゴシック"/>
              <a:cs typeface="ＭＳ Ｐゴシック"/>
            </a:endParaRPr>
          </a:p>
        </p:txBody>
      </p:sp>
      <p:sp>
        <p:nvSpPr>
          <p:cNvPr id="9" name="Återgå 8">
            <a:hlinkClick r:id="rId2"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4" name="Platshållare för innehåll 13"/>
          <p:cNvPicPr>
            <a:picLocks noGrp="1" noChangeAspect="1"/>
          </p:cNvPicPr>
          <p:nvPr>
            <p:ph idx="1"/>
          </p:nvPr>
        </p:nvPicPr>
        <p:blipFill>
          <a:blip r:embed="rId3"/>
          <a:stretch>
            <a:fillRect/>
          </a:stretch>
        </p:blipFill>
        <p:spPr>
          <a:xfrm>
            <a:off x="1645523" y="2608972"/>
            <a:ext cx="7161905" cy="2685714"/>
          </a:xfrm>
          <a:prstGeom prst="rect">
            <a:avLst/>
          </a:prstGeom>
        </p:spPr>
      </p:pic>
      <p:sp>
        <p:nvSpPr>
          <p:cNvPr id="10" name="textruta 9">
            <a:extLst>
              <a:ext uri="{FF2B5EF4-FFF2-40B4-BE49-F238E27FC236}">
                <a16:creationId xmlns:a16="http://schemas.microsoft.com/office/drawing/2014/main" id="{874ADC27-4431-494B-B5D0-E5394436C768}"/>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2797549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55</a:t>
            </a:fld>
            <a:endParaRPr lang="sv-SE" sz="1200" dirty="0">
              <a:solidFill>
                <a:srgbClr val="E27F00"/>
              </a:solidFill>
              <a:latin typeface="Bell Gothic Light"/>
            </a:endParaRPr>
          </a:p>
        </p:txBody>
      </p:sp>
      <p:sp>
        <p:nvSpPr>
          <p:cNvPr id="9" name="Platshållare för innehåll 4"/>
          <p:cNvSpPr txBox="1">
            <a:spLocks/>
          </p:cNvSpPr>
          <p:nvPr/>
        </p:nvSpPr>
        <p:spPr>
          <a:xfrm>
            <a:off x="847487" y="1822301"/>
            <a:ext cx="7453424" cy="2567764"/>
          </a:xfrm>
          <a:prstGeom prst="rect">
            <a:avLst/>
          </a:prstGeom>
        </p:spPr>
        <p:txBody>
          <a:bodyPr/>
          <a:lstStyle>
            <a:lvl1pPr marL="342854" indent="-342854" algn="l" defTabSz="457138" rtl="0" eaLnBrk="0" fontAlgn="base" hangingPunct="0">
              <a:spcBef>
                <a:spcPct val="20000"/>
              </a:spcBef>
              <a:spcAft>
                <a:spcPct val="0"/>
              </a:spcAft>
              <a:buFont typeface="Arial" charset="0"/>
              <a:buChar char="•"/>
              <a:defRPr sz="2400" kern="1200">
                <a:solidFill>
                  <a:schemeClr val="tx1"/>
                </a:solidFill>
                <a:latin typeface="Bell Gothic Light"/>
                <a:ea typeface="ＭＳ Ｐゴシック" pitchFamily="31" charset="-128"/>
                <a:cs typeface="Bell Gothic Light"/>
              </a:defRPr>
            </a:lvl1pPr>
            <a:lvl2pPr marL="742848" indent="-285711" algn="l" defTabSz="457138" rtl="0" eaLnBrk="0" fontAlgn="base" hangingPunct="0">
              <a:spcBef>
                <a:spcPct val="20000"/>
              </a:spcBef>
              <a:spcAft>
                <a:spcPct val="0"/>
              </a:spcAft>
              <a:buFont typeface="Arial" charset="0"/>
              <a:buChar char="–"/>
              <a:defRPr sz="2000" kern="1200">
                <a:solidFill>
                  <a:schemeClr val="tx1"/>
                </a:solidFill>
                <a:latin typeface="Bell Gothic Light"/>
                <a:ea typeface="ＭＳ Ｐゴシック" pitchFamily="31" charset="-128"/>
                <a:cs typeface="Bell Gothic Light"/>
              </a:defRPr>
            </a:lvl2pPr>
            <a:lvl3pPr marL="1142845" indent="-228568" algn="l" defTabSz="457138" rtl="0" eaLnBrk="0" fontAlgn="base" hangingPunct="0">
              <a:spcBef>
                <a:spcPct val="20000"/>
              </a:spcBef>
              <a:spcAft>
                <a:spcPct val="0"/>
              </a:spcAft>
              <a:buFont typeface="Arial" charset="0"/>
              <a:buChar char="•"/>
              <a:defRPr sz="1800" kern="1200">
                <a:solidFill>
                  <a:schemeClr val="tx1"/>
                </a:solidFill>
                <a:latin typeface="Bell Gothic Light"/>
                <a:ea typeface="ＭＳ Ｐゴシック" pitchFamily="31" charset="-128"/>
                <a:cs typeface="Bell Gothic Light"/>
              </a:defRPr>
            </a:lvl3pPr>
            <a:lvl4pPr marL="1599982" indent="-228568" algn="l" defTabSz="457138" rtl="0" eaLnBrk="0" fontAlgn="base" hangingPunct="0">
              <a:spcBef>
                <a:spcPct val="20000"/>
              </a:spcBef>
              <a:spcAft>
                <a:spcPct val="0"/>
              </a:spcAft>
              <a:buFont typeface="Arial" charset="0"/>
              <a:buChar char="–"/>
              <a:defRPr sz="1400" kern="1200">
                <a:solidFill>
                  <a:schemeClr val="tx1"/>
                </a:solidFill>
                <a:latin typeface="Bell Gothic Light"/>
                <a:ea typeface="ＭＳ Ｐゴシック" pitchFamily="31" charset="-128"/>
                <a:cs typeface="Bell Gothic Light"/>
              </a:defRPr>
            </a:lvl4pPr>
            <a:lvl5pPr marL="2057121" indent="-228568" algn="l" defTabSz="457138" rtl="0" eaLnBrk="0" fontAlgn="base" hangingPunct="0">
              <a:spcBef>
                <a:spcPct val="20000"/>
              </a:spcBef>
              <a:spcAft>
                <a:spcPct val="0"/>
              </a:spcAft>
              <a:buFont typeface="Arial" charset="0"/>
              <a:buChar char="»"/>
              <a:defRPr sz="1400" kern="1200">
                <a:solidFill>
                  <a:schemeClr val="tx1"/>
                </a:solidFill>
                <a:latin typeface="Bell Gothic Light"/>
                <a:ea typeface="ＭＳ Ｐゴシック" pitchFamily="31" charset="-128"/>
                <a:cs typeface="Bell Gothic Light"/>
              </a:defRPr>
            </a:lvl5pPr>
            <a:lvl6pPr marL="2514261" indent="-228568" algn="l" defTabSz="457138" rtl="0" eaLnBrk="1" latinLnBrk="0" hangingPunct="1">
              <a:spcBef>
                <a:spcPct val="20000"/>
              </a:spcBef>
              <a:buFont typeface="Arial"/>
              <a:buChar char="•"/>
              <a:defRPr sz="2000" kern="1200">
                <a:solidFill>
                  <a:schemeClr val="tx1"/>
                </a:solidFill>
                <a:latin typeface="+mn-lt"/>
                <a:ea typeface="+mn-ea"/>
                <a:cs typeface="+mn-cs"/>
              </a:defRPr>
            </a:lvl6pPr>
            <a:lvl7pPr marL="2971396" indent="-228568" algn="l" defTabSz="457138" rtl="0" eaLnBrk="1" latinLnBrk="0" hangingPunct="1">
              <a:spcBef>
                <a:spcPct val="20000"/>
              </a:spcBef>
              <a:buFont typeface="Arial"/>
              <a:buChar char="•"/>
              <a:defRPr sz="2000" kern="1200">
                <a:solidFill>
                  <a:schemeClr val="tx1"/>
                </a:solidFill>
                <a:latin typeface="+mn-lt"/>
                <a:ea typeface="+mn-ea"/>
                <a:cs typeface="+mn-cs"/>
              </a:defRPr>
            </a:lvl7pPr>
            <a:lvl8pPr marL="3428535" indent="-228568" algn="l" defTabSz="457138" rtl="0" eaLnBrk="1" latinLnBrk="0" hangingPunct="1">
              <a:spcBef>
                <a:spcPct val="20000"/>
              </a:spcBef>
              <a:buFont typeface="Arial"/>
              <a:buChar char="•"/>
              <a:defRPr sz="2000" kern="1200">
                <a:solidFill>
                  <a:schemeClr val="tx1"/>
                </a:solidFill>
                <a:latin typeface="+mn-lt"/>
                <a:ea typeface="+mn-ea"/>
                <a:cs typeface="+mn-cs"/>
              </a:defRPr>
            </a:lvl8pPr>
            <a:lvl9pPr marL="3885673" indent="-228568" algn="l" defTabSz="457138"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0" lang="sv-SE" sz="2400" b="0" i="0" u="none" strike="noStrike" kern="1200" cap="none" spc="0" normalizeH="0" baseline="0" noProof="0" dirty="0">
                <a:ln>
                  <a:noFill/>
                </a:ln>
                <a:solidFill>
                  <a:schemeClr val="tx1"/>
                </a:solidFill>
                <a:effectLst/>
                <a:uLnTx/>
                <a:uFillTx/>
                <a:latin typeface="+mj-lt"/>
                <a:ea typeface="ＭＳ Ｐゴシック"/>
                <a:cs typeface="ＭＳ Ｐゴシック"/>
              </a:rPr>
              <a:t>Undantag</a:t>
            </a:r>
            <a:r>
              <a:rPr kumimoji="0" lang="sv-SE" sz="2400" b="0" i="0" u="none" strike="noStrike" kern="1200" cap="none" spc="0" normalizeH="0" noProof="0" dirty="0">
                <a:ln>
                  <a:noFill/>
                </a:ln>
                <a:solidFill>
                  <a:schemeClr val="tx1"/>
                </a:solidFill>
                <a:effectLst/>
                <a:uLnTx/>
                <a:uFillTx/>
                <a:latin typeface="+mj-lt"/>
                <a:ea typeface="ＭＳ Ｐゴシック"/>
                <a:cs typeface="ＭＳ Ｐゴシック"/>
              </a:rPr>
              <a:t> från </a:t>
            </a:r>
            <a:r>
              <a:rPr kumimoji="0" lang="sv-SE" sz="2400" b="0" i="0" u="none" strike="noStrike" kern="1200" cap="none" spc="0" normalizeH="0" baseline="0" noProof="0" dirty="0">
                <a:ln>
                  <a:noFill/>
                </a:ln>
                <a:solidFill>
                  <a:schemeClr val="tx1"/>
                </a:solidFill>
                <a:effectLst/>
                <a:uLnTx/>
                <a:uFillTx/>
                <a:latin typeface="+mj-lt"/>
                <a:ea typeface="ＭＳ Ｐゴシック"/>
                <a:cs typeface="ＭＳ Ｐゴシック"/>
              </a:rPr>
              <a:t>kontinuitetsregeln på broar.</a:t>
            </a:r>
            <a:endParaRPr lang="sv-SE" dirty="0"/>
          </a:p>
          <a:p>
            <a:pPr marL="0" indent="0">
              <a:buNone/>
            </a:pPr>
            <a:r>
              <a:rPr lang="sv-SE" sz="1800" dirty="0">
                <a:latin typeface="+mn-lt"/>
                <a:ea typeface="ＭＳ Ｐゴシック"/>
              </a:rPr>
              <a:t>Broar ska alltid avbildas så som verkligheten ser ut, dvs:</a:t>
            </a:r>
          </a:p>
          <a:p>
            <a:r>
              <a:rPr lang="sv-SE" sz="1800" dirty="0">
                <a:latin typeface="+mn-lt"/>
                <a:ea typeface="ＭＳ Ｐゴシック"/>
              </a:rPr>
              <a:t>Fysiskt skilda körbanor ska alltid vara två referenslinjer oavsett längd</a:t>
            </a:r>
          </a:p>
          <a:p>
            <a:r>
              <a:rPr lang="sv-SE" sz="1800" dirty="0">
                <a:latin typeface="+mn-lt"/>
                <a:ea typeface="ＭＳ Ｐゴシック"/>
              </a:rPr>
              <a:t>Om ingen fysisk separering finns ska det vara en referenslinje oavsett längd.</a:t>
            </a:r>
          </a:p>
        </p:txBody>
      </p:sp>
      <p:sp>
        <p:nvSpPr>
          <p:cNvPr id="1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ＭＳ Ｐゴシック"/>
              </a:rPr>
              <a:t>Generalisering – skilda körbanor</a:t>
            </a:r>
          </a:p>
        </p:txBody>
      </p:sp>
      <p:sp>
        <p:nvSpPr>
          <p:cNvPr id="11" name="Återgå 10">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 name="Bildobjekt 1"/>
          <p:cNvPicPr>
            <a:picLocks noChangeAspect="1"/>
          </p:cNvPicPr>
          <p:nvPr/>
        </p:nvPicPr>
        <p:blipFill>
          <a:blip r:embed="rId4"/>
          <a:stretch>
            <a:fillRect/>
          </a:stretch>
        </p:blipFill>
        <p:spPr>
          <a:xfrm>
            <a:off x="847487" y="3956281"/>
            <a:ext cx="6695238" cy="1714286"/>
          </a:xfrm>
          <a:prstGeom prst="rect">
            <a:avLst/>
          </a:prstGeom>
        </p:spPr>
      </p:pic>
      <p:sp>
        <p:nvSpPr>
          <p:cNvPr id="12" name="textruta 11">
            <a:extLst>
              <a:ext uri="{FF2B5EF4-FFF2-40B4-BE49-F238E27FC236}">
                <a16:creationId xmlns:a16="http://schemas.microsoft.com/office/drawing/2014/main" id="{DC842C56-C4D8-4996-B44E-5AADCC3F3DC2}"/>
              </a:ext>
            </a:extLst>
          </p:cNvPr>
          <p:cNvSpPr txBox="1"/>
          <p:nvPr/>
        </p:nvSpPr>
        <p:spPr>
          <a:xfrm>
            <a:off x="326064" y="198474"/>
            <a:ext cx="1601973" cy="246221"/>
          </a:xfrm>
          <a:prstGeom prst="rect">
            <a:avLst/>
          </a:prstGeom>
          <a:noFill/>
        </p:spPr>
        <p:txBody>
          <a:bodyPr wrap="square" rtlCol="0">
            <a:spAutoFit/>
          </a:bodyPr>
          <a:lstStyle/>
          <a:p>
            <a:r>
              <a:rPr lang="sv-SE" sz="1000" dirty="0"/>
              <a:t>Generalisering</a:t>
            </a:r>
          </a:p>
        </p:txBody>
      </p:sp>
    </p:spTree>
    <p:extLst>
      <p:ext uri="{BB962C8B-B14F-4D97-AF65-F5344CB8AC3E}">
        <p14:creationId xmlns:p14="http://schemas.microsoft.com/office/powerpoint/2010/main" val="22858868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2"/>
          </p:nvPr>
        </p:nvSpPr>
        <p:spPr/>
        <p:txBody>
          <a:bodyPr/>
          <a:lstStyle/>
          <a:p>
            <a:pPr>
              <a:defRPr/>
            </a:pPr>
            <a:fld id="{016EDC5E-E8DD-4696-BBFB-C99CF26FBD3E}"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3" name="Platshållare för sidfot 2"/>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4" name="Platshållare för bildnummer 3"/>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56</a:t>
            </a:fld>
            <a:endParaRPr lang="sv-SE" sz="1200" dirty="0">
              <a:solidFill>
                <a:srgbClr val="E27F00"/>
              </a:solidFill>
              <a:latin typeface="Bell Gothic Light"/>
            </a:endParaRPr>
          </a:p>
        </p:txBody>
      </p:sp>
      <p:pic>
        <p:nvPicPr>
          <p:cNvPr id="5" name="Picture 2"/>
          <p:cNvPicPr>
            <a:picLocks noChangeAspect="1" noChangeArrowheads="1"/>
          </p:cNvPicPr>
          <p:nvPr/>
        </p:nvPicPr>
        <p:blipFill>
          <a:blip r:embed="rId3" cstate="print"/>
          <a:srcRect/>
          <a:stretch>
            <a:fillRect/>
          </a:stretch>
        </p:blipFill>
        <p:spPr bwMode="auto">
          <a:xfrm>
            <a:off x="0" y="0"/>
            <a:ext cx="9192126" cy="6297490"/>
          </a:xfrm>
          <a:prstGeom prst="rect">
            <a:avLst/>
          </a:prstGeom>
          <a:noFill/>
          <a:ln w="9525">
            <a:noFill/>
            <a:miter lim="800000"/>
            <a:headEnd/>
            <a:tailEnd/>
          </a:ln>
        </p:spPr>
      </p:pic>
      <p:sp>
        <p:nvSpPr>
          <p:cNvPr id="6" name="Återgå 5">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8" name="textruta 7">
            <a:extLst>
              <a:ext uri="{FF2B5EF4-FFF2-40B4-BE49-F238E27FC236}">
                <a16:creationId xmlns:a16="http://schemas.microsoft.com/office/drawing/2014/main" id="{E44216F1-CFB6-415D-A49B-49A1E1E265B8}"/>
              </a:ext>
            </a:extLst>
          </p:cNvPr>
          <p:cNvSpPr txBox="1"/>
          <p:nvPr/>
        </p:nvSpPr>
        <p:spPr>
          <a:xfrm>
            <a:off x="326065" y="198474"/>
            <a:ext cx="935666" cy="246221"/>
          </a:xfrm>
          <a:prstGeom prst="rect">
            <a:avLst/>
          </a:prstGeom>
          <a:solidFill>
            <a:schemeClr val="bg1"/>
          </a:solidFill>
        </p:spPr>
        <p:txBody>
          <a:bodyPr wrap="square" rtlCol="0">
            <a:spAutoFit/>
          </a:bodyPr>
          <a:lstStyle/>
          <a:p>
            <a:r>
              <a:rPr lang="sv-SE" sz="1000" dirty="0"/>
              <a:t>Generalisering</a:t>
            </a:r>
          </a:p>
        </p:txBody>
      </p:sp>
    </p:spTree>
    <p:extLst>
      <p:ext uri="{BB962C8B-B14F-4D97-AF65-F5344CB8AC3E}">
        <p14:creationId xmlns:p14="http://schemas.microsoft.com/office/powerpoint/2010/main" val="265494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01F9E0C6-1B5D-4B41-8549-889D8ED49987}"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57</a:t>
            </a:fld>
            <a:endParaRPr lang="sv-SE" sz="1200" dirty="0">
              <a:solidFill>
                <a:srgbClr val="E27F00"/>
              </a:solidFill>
              <a:latin typeface="Bell Gothic Light"/>
            </a:endParaRPr>
          </a:p>
        </p:txBody>
      </p:sp>
      <p:sp>
        <p:nvSpPr>
          <p:cNvPr id="14" name="Underrubrik 2"/>
          <p:cNvSpPr>
            <a:spLocks noGrp="1"/>
          </p:cNvSpPr>
          <p:nvPr>
            <p:ph idx="1"/>
          </p:nvPr>
        </p:nvSpPr>
        <p:spPr>
          <a:xfrm>
            <a:off x="847487" y="1865647"/>
            <a:ext cx="5932967" cy="3680142"/>
          </a:xfrm>
        </p:spPr>
        <p:txBody>
          <a:bodyPr/>
          <a:lstStyle/>
          <a:p>
            <a:pPr marL="0" indent="0">
              <a:lnSpc>
                <a:spcPct val="200000"/>
              </a:lnSpc>
              <a:buNone/>
            </a:pPr>
            <a:r>
              <a:rPr lang="sv-SE" sz="1800" dirty="0">
                <a:ea typeface="ＭＳ Ｐゴシック"/>
              </a:rPr>
              <a:t>De topologiska grundelementen är:</a:t>
            </a:r>
          </a:p>
          <a:p>
            <a:pPr lvl="1" algn="l">
              <a:buFont typeface="Arial" charset="0"/>
              <a:buChar char="•"/>
            </a:pPr>
            <a:r>
              <a:rPr lang="sv-SE" sz="1800" dirty="0">
                <a:solidFill>
                  <a:schemeClr val="tx1"/>
                </a:solidFill>
                <a:latin typeface="Bell Gothic Black"/>
                <a:ea typeface="Bell Gothic Black"/>
                <a:cs typeface="Bell Gothic Black"/>
              </a:rPr>
              <a:t>  noder</a:t>
            </a:r>
          </a:p>
          <a:p>
            <a:pPr lvl="1" algn="l">
              <a:buFont typeface="Arial" charset="0"/>
              <a:buChar char="•"/>
            </a:pPr>
            <a:r>
              <a:rPr lang="sv-SE" sz="1800" dirty="0">
                <a:solidFill>
                  <a:schemeClr val="tx1"/>
                </a:solidFill>
                <a:latin typeface="Bell Gothic Black"/>
                <a:ea typeface="Bell Gothic Black"/>
                <a:cs typeface="Bell Gothic Black"/>
              </a:rPr>
              <a:t>  referenslänkar</a:t>
            </a:r>
          </a:p>
          <a:p>
            <a:pPr lvl="1" algn="l">
              <a:buFont typeface="Arial" charset="0"/>
              <a:buChar char="•"/>
            </a:pPr>
            <a:r>
              <a:rPr lang="sv-SE" sz="1800" dirty="0">
                <a:solidFill>
                  <a:schemeClr val="tx1"/>
                </a:solidFill>
                <a:latin typeface="Bell Gothic Black"/>
                <a:ea typeface="Bell Gothic Black"/>
                <a:cs typeface="Bell Gothic Black"/>
              </a:rPr>
              <a:t>  portar (berörs inte i den här utbildningen)</a:t>
            </a:r>
          </a:p>
          <a:p>
            <a:pPr marL="0" indent="0">
              <a:buNone/>
            </a:pPr>
            <a:endParaRPr lang="sv-SE" dirty="0">
              <a:ea typeface="ＭＳ Ｐゴシック"/>
            </a:endParaRPr>
          </a:p>
        </p:txBody>
      </p:sp>
      <p:sp>
        <p:nvSpPr>
          <p:cNvPr id="10" name="Rubrik 1"/>
          <p:cNvSpPr txBox="1">
            <a:spLocks/>
          </p:cNvSpPr>
          <p:nvPr/>
        </p:nvSpPr>
        <p:spPr bwMode="auto">
          <a:xfrm>
            <a:off x="1034165" y="499686"/>
            <a:ext cx="9785839"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pPr algn="ctr"/>
            <a:r>
              <a:rPr lang="sv-SE" sz="4800" u="sng" dirty="0"/>
              <a:t>Krav på topologin</a:t>
            </a:r>
            <a:endParaRPr lang="sv-SE" sz="4800" u="sng" dirty="0">
              <a:ea typeface="ＭＳ Ｐゴシック"/>
            </a:endParaRPr>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325" y="2205051"/>
            <a:ext cx="4457413" cy="3340738"/>
          </a:xfrm>
          <a:prstGeom prst="rect">
            <a:avLst/>
          </a:prstGeom>
        </p:spPr>
      </p:pic>
      <p:sp>
        <p:nvSpPr>
          <p:cNvPr id="8" name="Återgå 7">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9" name="textruta 8">
            <a:extLst>
              <a:ext uri="{FF2B5EF4-FFF2-40B4-BE49-F238E27FC236}">
                <a16:creationId xmlns:a16="http://schemas.microsoft.com/office/drawing/2014/main" id="{6110B23A-12DF-496D-AAD2-0C7606DECB00}"/>
              </a:ext>
            </a:extLst>
          </p:cNvPr>
          <p:cNvSpPr txBox="1"/>
          <p:nvPr/>
        </p:nvSpPr>
        <p:spPr>
          <a:xfrm>
            <a:off x="326064" y="198474"/>
            <a:ext cx="1098699" cy="246221"/>
          </a:xfrm>
          <a:prstGeom prst="rect">
            <a:avLst/>
          </a:prstGeom>
          <a:noFill/>
        </p:spPr>
        <p:txBody>
          <a:bodyPr wrap="square" rtlCol="0">
            <a:spAutoFit/>
          </a:bodyPr>
          <a:lstStyle/>
          <a:p>
            <a:r>
              <a:rPr lang="sv-SE" sz="1000" dirty="0"/>
              <a:t>Krav på topologin</a:t>
            </a:r>
          </a:p>
        </p:txBody>
      </p:sp>
    </p:spTree>
    <p:extLst>
      <p:ext uri="{BB962C8B-B14F-4D97-AF65-F5344CB8AC3E}">
        <p14:creationId xmlns:p14="http://schemas.microsoft.com/office/powerpoint/2010/main" val="1975500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58</a:t>
            </a:fld>
            <a:endParaRPr lang="sv-SE" sz="1200" dirty="0">
              <a:solidFill>
                <a:srgbClr val="E27F00"/>
              </a:solidFill>
              <a:latin typeface="Bell Gothic Light"/>
            </a:endParaRPr>
          </a:p>
        </p:txBody>
      </p:sp>
      <p:sp>
        <p:nvSpPr>
          <p:cNvPr id="7" name="Rubrik 1"/>
          <p:cNvSpPr txBox="1">
            <a:spLocks/>
          </p:cNvSpPr>
          <p:nvPr/>
        </p:nvSpPr>
        <p:spPr bwMode="auto">
          <a:xfrm>
            <a:off x="1008435" y="590745"/>
            <a:ext cx="9785839"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Krav på topologin - noder</a:t>
            </a:r>
            <a:endParaRPr lang="sv-SE" sz="2400" dirty="0">
              <a:ea typeface="ＭＳ Ｐゴシック"/>
            </a:endParaRPr>
          </a:p>
        </p:txBody>
      </p:sp>
      <p:sp>
        <p:nvSpPr>
          <p:cNvPr id="8" name="Återgå 7">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9" name="textruta 8">
            <a:extLst>
              <a:ext uri="{FF2B5EF4-FFF2-40B4-BE49-F238E27FC236}">
                <a16:creationId xmlns:a16="http://schemas.microsoft.com/office/drawing/2014/main" id="{0E4530AC-F048-4063-A038-3A06C34CE65D}"/>
              </a:ext>
            </a:extLst>
          </p:cNvPr>
          <p:cNvSpPr txBox="1"/>
          <p:nvPr/>
        </p:nvSpPr>
        <p:spPr>
          <a:xfrm>
            <a:off x="326064" y="198474"/>
            <a:ext cx="1098699" cy="246221"/>
          </a:xfrm>
          <a:prstGeom prst="rect">
            <a:avLst/>
          </a:prstGeom>
          <a:noFill/>
        </p:spPr>
        <p:txBody>
          <a:bodyPr wrap="square" rtlCol="0">
            <a:spAutoFit/>
          </a:bodyPr>
          <a:lstStyle/>
          <a:p>
            <a:r>
              <a:rPr lang="sv-SE" sz="1000" dirty="0"/>
              <a:t>Krav på topologin</a:t>
            </a:r>
          </a:p>
        </p:txBody>
      </p:sp>
      <p:sp>
        <p:nvSpPr>
          <p:cNvPr id="12" name="textruta 11">
            <a:extLst>
              <a:ext uri="{FF2B5EF4-FFF2-40B4-BE49-F238E27FC236}">
                <a16:creationId xmlns:a16="http://schemas.microsoft.com/office/drawing/2014/main" id="{FBDA338C-1EA6-41F7-950D-22309059FF87}"/>
              </a:ext>
            </a:extLst>
          </p:cNvPr>
          <p:cNvSpPr txBox="1"/>
          <p:nvPr/>
        </p:nvSpPr>
        <p:spPr>
          <a:xfrm>
            <a:off x="1034165" y="1529784"/>
            <a:ext cx="7698355" cy="1754326"/>
          </a:xfrm>
          <a:prstGeom prst="rect">
            <a:avLst/>
          </a:prstGeom>
          <a:noFill/>
        </p:spPr>
        <p:txBody>
          <a:bodyPr wrap="square">
            <a:spAutoFit/>
          </a:bodyPr>
          <a:lstStyle/>
          <a:p>
            <a:pPr marL="0" indent="0">
              <a:lnSpc>
                <a:spcPct val="200000"/>
              </a:lnSpc>
              <a:buNone/>
            </a:pPr>
            <a:r>
              <a:rPr lang="sv-SE" dirty="0">
                <a:latin typeface="Bell Gothic Light"/>
                <a:ea typeface="ＭＳ Ｐゴシック"/>
              </a:rPr>
              <a:t>Noder</a:t>
            </a:r>
          </a:p>
          <a:p>
            <a:pPr lvl="1" algn="l">
              <a:buFont typeface="Arial" charset="0"/>
              <a:buChar char="•"/>
            </a:pPr>
            <a:r>
              <a:rPr lang="sv-SE" dirty="0">
                <a:latin typeface="Bell Gothic Light"/>
                <a:ea typeface="ＭＳ Ｐゴシック"/>
              </a:rPr>
              <a:t> 	En nod skall ha en referenspunkt med värden för x- och y-koordinat. 	(helst även z-koordinat)</a:t>
            </a:r>
          </a:p>
          <a:p>
            <a:pPr lvl="1" algn="l">
              <a:buFont typeface="Arial" charset="0"/>
              <a:buChar char="•"/>
            </a:pPr>
            <a:r>
              <a:rPr lang="sv-SE" dirty="0">
                <a:latin typeface="Bell Gothic Light"/>
                <a:ea typeface="ＭＳ Ｐゴシック"/>
              </a:rPr>
              <a:t> 	En nod får inte vara isolerad utan måste vara kopplad till en eller flera 	referenslänkar.</a:t>
            </a:r>
          </a:p>
        </p:txBody>
      </p:sp>
    </p:spTree>
    <p:extLst>
      <p:ext uri="{BB962C8B-B14F-4D97-AF65-F5344CB8AC3E}">
        <p14:creationId xmlns:p14="http://schemas.microsoft.com/office/powerpoint/2010/main" val="1396138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59</a:t>
            </a:fld>
            <a:endParaRPr lang="sv-SE" sz="1200" dirty="0">
              <a:solidFill>
                <a:srgbClr val="E27F00"/>
              </a:solidFill>
              <a:latin typeface="Bell Gothic Light"/>
            </a:endParaRPr>
          </a:p>
        </p:txBody>
      </p:sp>
      <p:sp>
        <p:nvSpPr>
          <p:cNvPr id="2" name="Platshållare för innehåll 1"/>
          <p:cNvSpPr>
            <a:spLocks noGrp="1"/>
          </p:cNvSpPr>
          <p:nvPr>
            <p:ph idx="1"/>
          </p:nvPr>
        </p:nvSpPr>
        <p:spPr>
          <a:xfrm>
            <a:off x="875413" y="1722864"/>
            <a:ext cx="9785839" cy="3680142"/>
          </a:xfrm>
        </p:spPr>
        <p:txBody>
          <a:bodyPr/>
          <a:lstStyle/>
          <a:p>
            <a:pPr marL="180975" indent="-180975"/>
            <a:r>
              <a:rPr lang="sv-SE" sz="1800" dirty="0">
                <a:ea typeface="ＭＳ Ｐゴシック"/>
              </a:rPr>
              <a:t>En referenslänk skall ha en referenslinje med minst två brytpunkter med värden för x-, y- och z-koordinat.</a:t>
            </a:r>
            <a:br>
              <a:rPr lang="sv-SE" sz="1800" dirty="0">
                <a:ea typeface="ＭＳ Ｐゴシック"/>
              </a:rPr>
            </a:br>
            <a:endParaRPr lang="sv-SE" sz="1800" dirty="0">
              <a:ea typeface="ＭＳ Ｐゴシック"/>
            </a:endParaRPr>
          </a:p>
          <a:p>
            <a:pPr marL="180975" indent="-180975">
              <a:lnSpc>
                <a:spcPct val="90000"/>
              </a:lnSpc>
            </a:pPr>
            <a:r>
              <a:rPr lang="sv-SE" sz="1800" dirty="0">
                <a:ea typeface="ＭＳ Ｐゴシック"/>
              </a:rPr>
              <a:t>En referenslänk måste vara helt täckt av en eller flera referenslänkdelar.</a:t>
            </a:r>
          </a:p>
          <a:p>
            <a:endParaRPr lang="sv-SE" dirty="0"/>
          </a:p>
        </p:txBody>
      </p:sp>
      <p:sp>
        <p:nvSpPr>
          <p:cNvPr id="8"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Krav på topologin - referenslänkar</a:t>
            </a:r>
            <a:endParaRPr lang="sv-SE" sz="2400" dirty="0">
              <a:ea typeface="ＭＳ Ｐゴシック"/>
            </a:endParaRPr>
          </a:p>
        </p:txBody>
      </p:sp>
      <p:sp>
        <p:nvSpPr>
          <p:cNvPr id="7" name="Återgå 6">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9" name="textruta 8">
            <a:extLst>
              <a:ext uri="{FF2B5EF4-FFF2-40B4-BE49-F238E27FC236}">
                <a16:creationId xmlns:a16="http://schemas.microsoft.com/office/drawing/2014/main" id="{3B61B433-E552-4E42-A34D-E7C792A2D841}"/>
              </a:ext>
            </a:extLst>
          </p:cNvPr>
          <p:cNvSpPr txBox="1"/>
          <p:nvPr/>
        </p:nvSpPr>
        <p:spPr>
          <a:xfrm>
            <a:off x="326064" y="198474"/>
            <a:ext cx="1098699" cy="246221"/>
          </a:xfrm>
          <a:prstGeom prst="rect">
            <a:avLst/>
          </a:prstGeom>
          <a:noFill/>
        </p:spPr>
        <p:txBody>
          <a:bodyPr wrap="square" rtlCol="0">
            <a:spAutoFit/>
          </a:bodyPr>
          <a:lstStyle/>
          <a:p>
            <a:r>
              <a:rPr lang="sv-SE" sz="1000" dirty="0"/>
              <a:t>Krav på topologin</a:t>
            </a:r>
          </a:p>
        </p:txBody>
      </p:sp>
    </p:spTree>
    <p:extLst>
      <p:ext uri="{BB962C8B-B14F-4D97-AF65-F5344CB8AC3E}">
        <p14:creationId xmlns:p14="http://schemas.microsoft.com/office/powerpoint/2010/main" val="2352504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6" y="444695"/>
            <a:ext cx="9946787" cy="619979"/>
          </a:xfrm>
        </p:spPr>
        <p:txBody>
          <a:bodyPr/>
          <a:lstStyle/>
          <a:p>
            <a:r>
              <a:rPr lang="sv-SE" sz="3200" dirty="0"/>
              <a:t>Följande typer av vägar </a:t>
            </a:r>
            <a:r>
              <a:rPr lang="sv-SE" sz="3200" u="sng" dirty="0"/>
              <a:t>skall</a:t>
            </a:r>
            <a:r>
              <a:rPr lang="sv-SE" sz="3200" dirty="0"/>
              <a:t> alltid ingå i NVDB</a:t>
            </a:r>
          </a:p>
        </p:txBody>
      </p:sp>
      <p:sp>
        <p:nvSpPr>
          <p:cNvPr id="3" name="Platshållare för innehåll 2"/>
          <p:cNvSpPr>
            <a:spLocks noGrp="1"/>
          </p:cNvSpPr>
          <p:nvPr>
            <p:ph idx="1"/>
          </p:nvPr>
        </p:nvSpPr>
        <p:spPr>
          <a:xfrm>
            <a:off x="847487" y="1509708"/>
            <a:ext cx="9785839" cy="4343401"/>
          </a:xfrm>
        </p:spPr>
        <p:txBody>
          <a:bodyPr/>
          <a:lstStyle/>
          <a:p>
            <a:pPr marL="342900" lvl="0" indent="-342900" defTabSz="457200"/>
            <a:r>
              <a:rPr lang="sv-SE" sz="1800" dirty="0">
                <a:solidFill>
                  <a:prstClr val="black"/>
                </a:solidFill>
                <a:ea typeface="ＭＳ Ｐゴシック"/>
              </a:rPr>
              <a:t>Bilvägar*</a:t>
            </a:r>
          </a:p>
          <a:p>
            <a:pPr marL="342900" lvl="0" indent="-342900" defTabSz="457200"/>
            <a:r>
              <a:rPr lang="sv-SE" sz="1800" dirty="0">
                <a:solidFill>
                  <a:prstClr val="black"/>
                </a:solidFill>
                <a:ea typeface="ＭＳ Ｐゴシック"/>
              </a:rPr>
              <a:t>Alla återvändsvägar inom tättbebyggt område samt </a:t>
            </a:r>
            <a:br>
              <a:rPr lang="sv-SE" sz="1800" dirty="0">
                <a:solidFill>
                  <a:prstClr val="black"/>
                </a:solidFill>
                <a:ea typeface="ＭＳ Ｐゴシック"/>
              </a:rPr>
            </a:br>
            <a:r>
              <a:rPr lang="sv-SE" sz="1800" dirty="0">
                <a:solidFill>
                  <a:prstClr val="black"/>
                </a:solidFill>
                <a:ea typeface="ＭＳ Ｐゴシック"/>
              </a:rPr>
              <a:t>återvändsvägar längre än 50 meter utanför tättbebyggt område</a:t>
            </a:r>
          </a:p>
          <a:p>
            <a:pPr marL="342900" lvl="0" indent="-342900" defTabSz="457200"/>
            <a:r>
              <a:rPr lang="sv-SE" sz="1800" dirty="0">
                <a:solidFill>
                  <a:prstClr val="black"/>
                </a:solidFill>
                <a:ea typeface="ＭＳ Ｐゴシック"/>
              </a:rPr>
              <a:t>Gator för kollektivtrafik</a:t>
            </a:r>
          </a:p>
          <a:p>
            <a:pPr marL="342900" lvl="0" indent="-342900" defTabSz="457200"/>
            <a:r>
              <a:rPr lang="sv-SE" sz="1800" dirty="0">
                <a:solidFill>
                  <a:prstClr val="black"/>
                </a:solidFill>
                <a:ea typeface="ＭＳ Ｐゴシック"/>
              </a:rPr>
              <a:t>Vägar som uteslutande används av driftfordon, räddningsfordon eller andra fordon av icke privat natur</a:t>
            </a:r>
          </a:p>
          <a:p>
            <a:pPr marL="342900" lvl="0" indent="-342900" defTabSz="457200"/>
            <a:r>
              <a:rPr lang="sv-SE" sz="1800" dirty="0">
                <a:solidFill>
                  <a:prstClr val="black"/>
                </a:solidFill>
                <a:ea typeface="ＭＳ Ｐゴシック"/>
              </a:rPr>
              <a:t>Vägar som går genom parkeringsytor, torg och liknande (avsedda för bil-och/eller cykeltrafik)</a:t>
            </a:r>
          </a:p>
          <a:p>
            <a:pPr marL="342900" lvl="0" indent="-342900" defTabSz="457200"/>
            <a:r>
              <a:rPr lang="sv-SE" sz="1800" dirty="0">
                <a:solidFill>
                  <a:prstClr val="black"/>
                </a:solidFill>
                <a:ea typeface="ＭＳ Ｐゴシック"/>
              </a:rPr>
              <a:t>Vägar som går genom rastplatser</a:t>
            </a:r>
          </a:p>
          <a:p>
            <a:pPr marL="342900" lvl="0" indent="-342900" defTabSz="457200"/>
            <a:r>
              <a:rPr lang="sv-SE" sz="1800" dirty="0">
                <a:solidFill>
                  <a:prstClr val="black"/>
                </a:solidFill>
                <a:ea typeface="ＭＳ Ｐゴシック"/>
              </a:rPr>
              <a:t>Gågator där t.ex. varutransporter med motorfordon är tillåten</a:t>
            </a:r>
          </a:p>
          <a:p>
            <a:pPr marL="342900" lvl="0" indent="-342900" defTabSz="457200"/>
            <a:r>
              <a:rPr lang="sv-SE" sz="1800" dirty="0">
                <a:solidFill>
                  <a:prstClr val="black"/>
                </a:solidFill>
                <a:ea typeface="ＭＳ Ｐゴシック"/>
              </a:rPr>
              <a:t>Färjeleder </a:t>
            </a:r>
            <a:r>
              <a:rPr lang="sv-SE" sz="1800" dirty="0">
                <a:solidFill>
                  <a:prstClr val="black"/>
                </a:solidFill>
              </a:rPr>
              <a:t>där färjan tar ombord motorfordon och/eller cyklar</a:t>
            </a:r>
            <a:endParaRPr lang="sv-SE" sz="1800" dirty="0">
              <a:solidFill>
                <a:prstClr val="black"/>
              </a:solidFill>
              <a:ea typeface="ＭＳ Ｐゴシック"/>
            </a:endParaRPr>
          </a:p>
          <a:p>
            <a:pPr marL="342900" lvl="0" indent="-342900" defTabSz="457200"/>
            <a:r>
              <a:rPr lang="sv-SE" sz="1800" dirty="0">
                <a:solidFill>
                  <a:prstClr val="black"/>
                </a:solidFill>
                <a:ea typeface="ＭＳ Ｐゴシック"/>
              </a:rPr>
              <a:t>Vägar med förbud mot trafik med fordon, dock inte sådana som är anordnade för enbart fotgängare</a:t>
            </a:r>
          </a:p>
          <a:p>
            <a:pPr marL="342900" lvl="0" indent="-342900" defTabSz="457200"/>
            <a:r>
              <a:rPr lang="sv-SE" sz="1800" dirty="0">
                <a:solidFill>
                  <a:prstClr val="black"/>
                </a:solidFill>
                <a:ea typeface="ＭＳ Ｐゴシック"/>
              </a:rPr>
              <a:t>Cykelvägar inklusive f</a:t>
            </a:r>
            <a:r>
              <a:rPr lang="sv-SE" sz="1800" dirty="0">
                <a:solidFill>
                  <a:prstClr val="black"/>
                </a:solidFill>
              </a:rPr>
              <a:t>örbindelser mellan cykelbanor som inte utgörs av cykelbana (t.ex. en kortare passage där cykeln bör ledas) </a:t>
            </a:r>
          </a:p>
          <a:p>
            <a:endParaRPr lang="sv-SE" sz="1800" dirty="0"/>
          </a:p>
        </p:txBody>
      </p:sp>
      <p:sp>
        <p:nvSpPr>
          <p:cNvPr id="7" name="Platshållare för datum 6"/>
          <p:cNvSpPr>
            <a:spLocks noGrp="1"/>
          </p:cNvSpPr>
          <p:nvPr>
            <p:ph type="dt" sz="half" idx="2"/>
          </p:nvPr>
        </p:nvSpPr>
        <p:spPr/>
        <p:txBody>
          <a:bodyPr/>
          <a:lstStyle/>
          <a:p>
            <a:pPr fontAlgn="base">
              <a:spcBef>
                <a:spcPct val="0"/>
              </a:spcBef>
              <a:spcAft>
                <a:spcPct val="0"/>
              </a:spcAft>
              <a:defRPr/>
            </a:pPr>
            <a:fld id="{F1B06E11-1AD3-4784-8717-C0A8AAD9B8FF}" type="datetime1">
              <a:rPr lang="sv-SE" sz="1200">
                <a:solidFill>
                  <a:srgbClr val="E27F00"/>
                </a:solidFill>
                <a:latin typeface="Bell Gothic Light"/>
              </a:rPr>
              <a:pPr fontAlgn="base">
                <a:spcBef>
                  <a:spcPct val="0"/>
                </a:spcBef>
                <a:spcAft>
                  <a:spcPct val="0"/>
                </a:spcAft>
                <a:defRPr/>
              </a:pPr>
              <a:t>2026-03-26</a:t>
            </a:fld>
            <a:endParaRPr lang="sv-SE" sz="1200" dirty="0">
              <a:solidFill>
                <a:srgbClr val="E27F00"/>
              </a:solidFill>
              <a:latin typeface="Bell Gothic Light"/>
            </a:endParaRPr>
          </a:p>
        </p:txBody>
      </p:sp>
      <p:sp>
        <p:nvSpPr>
          <p:cNvPr id="8" name="Platshållare för sidfot 7"/>
          <p:cNvSpPr>
            <a:spLocks noGrp="1"/>
          </p:cNvSpPr>
          <p:nvPr>
            <p:ph type="ftr" sz="quarter" idx="3"/>
          </p:nvPr>
        </p:nvSpPr>
        <p:spPr/>
        <p:txBody>
          <a:bodyPr/>
          <a:lstStyle/>
          <a:p>
            <a:pPr fontAlgn="base">
              <a:spcBef>
                <a:spcPct val="0"/>
              </a:spcBef>
              <a:spcAft>
                <a:spcPct val="0"/>
              </a:spcAft>
              <a:defRPr/>
            </a:pPr>
            <a:endParaRPr lang="sv-SE" sz="1200" dirty="0">
              <a:solidFill>
                <a:srgbClr val="E27F00"/>
              </a:solidFill>
              <a:latin typeface="Bell Gothic Light"/>
            </a:endParaRPr>
          </a:p>
        </p:txBody>
      </p:sp>
      <p:sp>
        <p:nvSpPr>
          <p:cNvPr id="9" name="Platshållare för bildnummer 8"/>
          <p:cNvSpPr>
            <a:spLocks noGrp="1"/>
          </p:cNvSpPr>
          <p:nvPr>
            <p:ph type="sldNum" sz="quarter" idx="4"/>
          </p:nvPr>
        </p:nvSpPr>
        <p:spPr/>
        <p:txBody>
          <a:bodyPr/>
          <a:lstStyle/>
          <a:p>
            <a:pPr algn="r" fontAlgn="base">
              <a:spcBef>
                <a:spcPct val="0"/>
              </a:spcBef>
              <a:spcAft>
                <a:spcPct val="0"/>
              </a:spcAft>
              <a:defRPr/>
            </a:pPr>
            <a:fld id="{20D37FCA-3DE3-40B4-AA6D-F4C03BA9DED3}" type="slidenum">
              <a:rPr lang="sv-SE" sz="1200">
                <a:solidFill>
                  <a:srgbClr val="E27F00"/>
                </a:solidFill>
                <a:latin typeface="Bell Gothic Light"/>
              </a:rPr>
              <a:pPr algn="r" fontAlgn="base">
                <a:spcBef>
                  <a:spcPct val="0"/>
                </a:spcBef>
                <a:spcAft>
                  <a:spcPct val="0"/>
                </a:spcAft>
                <a:defRPr/>
              </a:pPr>
              <a:t>6</a:t>
            </a:fld>
            <a:endParaRPr lang="sv-SE" sz="1200" dirty="0">
              <a:solidFill>
                <a:srgbClr val="E27F00"/>
              </a:solidFill>
              <a:latin typeface="Bell Gothic Light"/>
            </a:endParaRPr>
          </a:p>
        </p:txBody>
      </p:sp>
      <p:sp>
        <p:nvSpPr>
          <p:cNvPr id="10" name="Återgå 9">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1" name="textruta 10">
            <a:extLst>
              <a:ext uri="{FF2B5EF4-FFF2-40B4-BE49-F238E27FC236}">
                <a16:creationId xmlns:a16="http://schemas.microsoft.com/office/drawing/2014/main" id="{2FC3D85F-CA0D-41F4-925B-51AD4FFC492C}"/>
              </a:ext>
            </a:extLst>
          </p:cNvPr>
          <p:cNvSpPr txBox="1"/>
          <p:nvPr/>
        </p:nvSpPr>
        <p:spPr>
          <a:xfrm>
            <a:off x="326064" y="198474"/>
            <a:ext cx="1346791" cy="246221"/>
          </a:xfrm>
          <a:prstGeom prst="rect">
            <a:avLst/>
          </a:prstGeom>
          <a:noFill/>
        </p:spPr>
        <p:txBody>
          <a:bodyPr wrap="square" rtlCol="0">
            <a:spAutoFit/>
          </a:bodyPr>
          <a:lstStyle/>
          <a:p>
            <a:r>
              <a:rPr lang="sv-SE" sz="1000" dirty="0"/>
              <a:t>Inledning</a:t>
            </a:r>
          </a:p>
        </p:txBody>
      </p:sp>
    </p:spTree>
    <p:extLst>
      <p:ext uri="{BB962C8B-B14F-4D97-AF65-F5344CB8AC3E}">
        <p14:creationId xmlns:p14="http://schemas.microsoft.com/office/powerpoint/2010/main" val="3442367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60</a:t>
            </a:fld>
            <a:endParaRPr lang="sv-SE" sz="1200" dirty="0">
              <a:solidFill>
                <a:srgbClr val="E27F00"/>
              </a:solidFill>
              <a:latin typeface="Bell Gothic Light"/>
            </a:endParaRPr>
          </a:p>
        </p:txBody>
      </p:sp>
      <p:sp>
        <p:nvSpPr>
          <p:cNvPr id="9" name="Underrubrik 2"/>
          <p:cNvSpPr>
            <a:spLocks noGrp="1"/>
          </p:cNvSpPr>
          <p:nvPr>
            <p:ph idx="1"/>
          </p:nvPr>
        </p:nvSpPr>
        <p:spPr>
          <a:xfrm>
            <a:off x="847487" y="1938672"/>
            <a:ext cx="9785839" cy="3680142"/>
          </a:xfrm>
        </p:spPr>
        <p:txBody>
          <a:bodyPr>
            <a:normAutofit/>
          </a:bodyPr>
          <a:lstStyle/>
          <a:p>
            <a:pPr marL="180975" indent="-180975">
              <a:lnSpc>
                <a:spcPct val="90000"/>
              </a:lnSpc>
              <a:buFont typeface="Arial" charset="0"/>
              <a:buChar char="•"/>
            </a:pPr>
            <a:r>
              <a:rPr lang="sv-SE" sz="1800" dirty="0">
                <a:ea typeface="ＭＳ Ｐゴシック"/>
              </a:rPr>
              <a:t>Referenslänken får inte ha några överlappande referenslänkdelar som är samtidigt gällande.</a:t>
            </a:r>
          </a:p>
          <a:p>
            <a:pPr marL="180975" indent="-180975">
              <a:lnSpc>
                <a:spcPct val="90000"/>
              </a:lnSpc>
              <a:buFont typeface="Arial" charset="0"/>
              <a:buChar char="•"/>
            </a:pPr>
            <a:endParaRPr lang="sv-SE" sz="1800" dirty="0">
              <a:ea typeface="ＭＳ Ｐゴシック"/>
            </a:endParaRPr>
          </a:p>
          <a:p>
            <a:pPr marL="180975" indent="-180975">
              <a:lnSpc>
                <a:spcPct val="90000"/>
              </a:lnSpc>
              <a:buFont typeface="Arial" charset="0"/>
              <a:buChar char="•"/>
            </a:pPr>
            <a:r>
              <a:rPr lang="sv-SE" sz="1800" dirty="0">
                <a:ea typeface="ＭＳ Ｐゴシック"/>
              </a:rPr>
              <a:t>Från-datum för en referenslänk måste vara ett datum före till-datum.</a:t>
            </a:r>
          </a:p>
          <a:p>
            <a:pPr marL="180975" indent="-180975">
              <a:lnSpc>
                <a:spcPct val="90000"/>
              </a:lnSpc>
            </a:pPr>
            <a:endParaRPr lang="sv-SE" sz="1800" dirty="0">
              <a:ea typeface="ＭＳ Ｐゴシック"/>
            </a:endParaRPr>
          </a:p>
          <a:p>
            <a:pPr marL="180975" indent="-180975">
              <a:lnSpc>
                <a:spcPct val="90000"/>
              </a:lnSpc>
              <a:buFont typeface="Arial" charset="0"/>
              <a:buChar char="•"/>
            </a:pPr>
            <a:r>
              <a:rPr lang="sv-SE" sz="1800" dirty="0">
                <a:ea typeface="ＭＳ Ｐゴシック"/>
              </a:rPr>
              <a:t>Det måste finnas en brytpunkt på referenslänken i den punkt där man ansluter en nod och noden ska ha samma koordinater som brytpunkten.</a:t>
            </a:r>
          </a:p>
        </p:txBody>
      </p:sp>
      <p:sp>
        <p:nvSpPr>
          <p:cNvPr id="8" name="Rubrik 1"/>
          <p:cNvSpPr txBox="1">
            <a:spLocks/>
          </p:cNvSpPr>
          <p:nvPr/>
        </p:nvSpPr>
        <p:spPr bwMode="auto">
          <a:xfrm>
            <a:off x="857703" y="499686"/>
            <a:ext cx="9962302"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Krav på topologin - referenslänkar</a:t>
            </a:r>
            <a:endParaRPr lang="sv-SE" sz="2400" dirty="0">
              <a:ea typeface="ＭＳ Ｐゴシック"/>
            </a:endParaRPr>
          </a:p>
        </p:txBody>
      </p:sp>
      <p:sp>
        <p:nvSpPr>
          <p:cNvPr id="7" name="Återgå 6">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0" name="textruta 9">
            <a:extLst>
              <a:ext uri="{FF2B5EF4-FFF2-40B4-BE49-F238E27FC236}">
                <a16:creationId xmlns:a16="http://schemas.microsoft.com/office/drawing/2014/main" id="{4740F620-5A66-41FD-8C0E-89F4C52C9D44}"/>
              </a:ext>
            </a:extLst>
          </p:cNvPr>
          <p:cNvSpPr txBox="1"/>
          <p:nvPr/>
        </p:nvSpPr>
        <p:spPr>
          <a:xfrm>
            <a:off x="326064" y="198474"/>
            <a:ext cx="1098699" cy="246221"/>
          </a:xfrm>
          <a:prstGeom prst="rect">
            <a:avLst/>
          </a:prstGeom>
          <a:noFill/>
        </p:spPr>
        <p:txBody>
          <a:bodyPr wrap="square" rtlCol="0">
            <a:spAutoFit/>
          </a:bodyPr>
          <a:lstStyle/>
          <a:p>
            <a:r>
              <a:rPr lang="sv-SE" sz="1000" dirty="0"/>
              <a:t>Krav på topologin</a:t>
            </a:r>
          </a:p>
        </p:txBody>
      </p:sp>
    </p:spTree>
    <p:extLst>
      <p:ext uri="{BB962C8B-B14F-4D97-AF65-F5344CB8AC3E}">
        <p14:creationId xmlns:p14="http://schemas.microsoft.com/office/powerpoint/2010/main" val="169484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61</a:t>
            </a:fld>
            <a:endParaRPr lang="sv-SE" sz="1200" dirty="0">
              <a:solidFill>
                <a:srgbClr val="E27F00"/>
              </a:solidFill>
              <a:latin typeface="Bell Gothic Light"/>
            </a:endParaRPr>
          </a:p>
        </p:txBody>
      </p:sp>
      <p:sp>
        <p:nvSpPr>
          <p:cNvPr id="2" name="Platshållare för innehåll 1"/>
          <p:cNvSpPr>
            <a:spLocks noGrp="1"/>
          </p:cNvSpPr>
          <p:nvPr>
            <p:ph idx="1"/>
          </p:nvPr>
        </p:nvSpPr>
        <p:spPr>
          <a:xfrm>
            <a:off x="875413" y="2047660"/>
            <a:ext cx="9785839" cy="3680142"/>
          </a:xfrm>
        </p:spPr>
        <p:txBody>
          <a:bodyPr/>
          <a:lstStyle/>
          <a:p>
            <a:pPr marL="285750" lvl="0" indent="-285750" defTabSz="457200">
              <a:lnSpc>
                <a:spcPct val="150000"/>
              </a:lnSpc>
              <a:buFont typeface="Arial" panose="020B0604020202020204" pitchFamily="34" charset="0"/>
              <a:buChar char="•"/>
            </a:pPr>
            <a:r>
              <a:rPr lang="sv-SE" sz="1800" b="1" dirty="0">
                <a:solidFill>
                  <a:prstClr val="black"/>
                </a:solidFill>
              </a:rPr>
              <a:t>Aktualitet</a:t>
            </a:r>
            <a:r>
              <a:rPr lang="sv-SE" sz="1800" dirty="0">
                <a:solidFill>
                  <a:prstClr val="black"/>
                </a:solidFill>
              </a:rPr>
              <a:t> – Anger den tid det får ta från det att en väg tas i drift tills den finns i NVDB. </a:t>
            </a:r>
          </a:p>
          <a:p>
            <a:pPr marL="285750" lvl="0" indent="-285750" defTabSz="457200">
              <a:lnSpc>
                <a:spcPct val="150000"/>
              </a:lnSpc>
              <a:buFont typeface="Arial" panose="020B0604020202020204" pitchFamily="34" charset="0"/>
              <a:buChar char="•"/>
            </a:pPr>
            <a:r>
              <a:rPr lang="sv-SE" sz="1800" b="1" dirty="0">
                <a:solidFill>
                  <a:prstClr val="black"/>
                </a:solidFill>
              </a:rPr>
              <a:t>Logisk konsistens</a:t>
            </a:r>
            <a:r>
              <a:rPr lang="sv-SE" sz="1800" dirty="0">
                <a:solidFill>
                  <a:prstClr val="black"/>
                </a:solidFill>
              </a:rPr>
              <a:t> – Anger hur väl de lagrade vägnätsförbindelserna överensstämmer med verkligheten. </a:t>
            </a:r>
          </a:p>
          <a:p>
            <a:pPr marL="285750" lvl="0" indent="-285750" defTabSz="457200">
              <a:lnSpc>
                <a:spcPct val="150000"/>
              </a:lnSpc>
              <a:buFont typeface="Arial" panose="020B0604020202020204" pitchFamily="34" charset="0"/>
              <a:buChar char="•"/>
            </a:pPr>
            <a:r>
              <a:rPr lang="sv-SE" sz="1800" b="1" dirty="0">
                <a:solidFill>
                  <a:prstClr val="black"/>
                </a:solidFill>
              </a:rPr>
              <a:t>Lägesosäkerhet</a:t>
            </a:r>
            <a:r>
              <a:rPr lang="sv-SE" sz="1800" dirty="0">
                <a:solidFill>
                  <a:prstClr val="black"/>
                </a:solidFill>
              </a:rPr>
              <a:t> – Anger referenslänkens lägesbeskrivning enligt databasen i förhållande till verkligheten. </a:t>
            </a:r>
          </a:p>
          <a:p>
            <a:pPr marL="285750" lvl="0" indent="-285750" defTabSz="457200">
              <a:lnSpc>
                <a:spcPct val="150000"/>
              </a:lnSpc>
              <a:buFont typeface="Arial" panose="020B0604020202020204" pitchFamily="34" charset="0"/>
              <a:buChar char="•"/>
            </a:pPr>
            <a:r>
              <a:rPr lang="sv-SE" sz="1800" b="1" dirty="0">
                <a:solidFill>
                  <a:prstClr val="black"/>
                </a:solidFill>
              </a:rPr>
              <a:t>Fullständighet</a:t>
            </a:r>
            <a:r>
              <a:rPr lang="sv-SE" sz="1800" dirty="0">
                <a:solidFill>
                  <a:prstClr val="black"/>
                </a:solidFill>
              </a:rPr>
              <a:t> – Anger graden av brist eller övertalighet av företeelser eller attribut i databasen i förhållande till verkligheten.  </a:t>
            </a:r>
          </a:p>
          <a:p>
            <a:endParaRPr lang="sv-SE" dirty="0"/>
          </a:p>
        </p:txBody>
      </p:sp>
      <p:sp>
        <p:nvSpPr>
          <p:cNvPr id="8" name="Rubrik 1"/>
          <p:cNvSpPr txBox="1">
            <a:spLocks/>
          </p:cNvSpPr>
          <p:nvPr/>
        </p:nvSpPr>
        <p:spPr bwMode="auto">
          <a:xfrm>
            <a:off x="847487" y="1208523"/>
            <a:ext cx="994678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Vad är kvalitet?</a:t>
            </a:r>
            <a:endParaRPr lang="sv-SE" sz="2400" dirty="0">
              <a:ea typeface="ＭＳ Ｐゴシック"/>
            </a:endParaRPr>
          </a:p>
        </p:txBody>
      </p:sp>
      <p:sp>
        <p:nvSpPr>
          <p:cNvPr id="10" name="Återgå 9">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1" name="textruta 10">
            <a:extLst>
              <a:ext uri="{FF2B5EF4-FFF2-40B4-BE49-F238E27FC236}">
                <a16:creationId xmlns:a16="http://schemas.microsoft.com/office/drawing/2014/main" id="{AC26BBF1-81B8-454A-AF47-E4F166FD0C57}"/>
              </a:ext>
            </a:extLst>
          </p:cNvPr>
          <p:cNvSpPr txBox="1"/>
          <p:nvPr/>
        </p:nvSpPr>
        <p:spPr>
          <a:xfrm>
            <a:off x="326064" y="198474"/>
            <a:ext cx="1098699" cy="246221"/>
          </a:xfrm>
          <a:prstGeom prst="rect">
            <a:avLst/>
          </a:prstGeom>
          <a:noFill/>
        </p:spPr>
        <p:txBody>
          <a:bodyPr wrap="square" rtlCol="0">
            <a:spAutoFit/>
          </a:bodyPr>
          <a:lstStyle/>
          <a:p>
            <a:r>
              <a:rPr lang="sv-SE" sz="1000" dirty="0"/>
              <a:t>Kvalitet</a:t>
            </a:r>
          </a:p>
        </p:txBody>
      </p:sp>
      <p:sp>
        <p:nvSpPr>
          <p:cNvPr id="12" name="Rubrik 1">
            <a:extLst>
              <a:ext uri="{FF2B5EF4-FFF2-40B4-BE49-F238E27FC236}">
                <a16:creationId xmlns:a16="http://schemas.microsoft.com/office/drawing/2014/main" id="{3492F8FB-23BA-4CA1-B996-4C680A2C397F}"/>
              </a:ext>
            </a:extLst>
          </p:cNvPr>
          <p:cNvSpPr>
            <a:spLocks noGrp="1"/>
          </p:cNvSpPr>
          <p:nvPr>
            <p:ph type="ctrTitle"/>
          </p:nvPr>
        </p:nvSpPr>
        <p:spPr>
          <a:xfrm>
            <a:off x="999459" y="348776"/>
            <a:ext cx="9785839" cy="511175"/>
          </a:xfrm>
        </p:spPr>
        <p:txBody>
          <a:bodyPr/>
          <a:lstStyle/>
          <a:p>
            <a:pPr algn="ctr"/>
            <a:r>
              <a:rPr lang="sv-SE" sz="4800" u="sng" dirty="0">
                <a:ea typeface="ＭＳ Ｐゴシック"/>
              </a:rPr>
              <a:t>Kvalitet</a:t>
            </a:r>
            <a:endParaRPr lang="sv-SE" sz="4800" u="sng" dirty="0"/>
          </a:p>
        </p:txBody>
      </p:sp>
    </p:spTree>
    <p:extLst>
      <p:ext uri="{BB962C8B-B14F-4D97-AF65-F5344CB8AC3E}">
        <p14:creationId xmlns:p14="http://schemas.microsoft.com/office/powerpoint/2010/main" val="1328113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2"/>
          </p:nvPr>
        </p:nvSpPr>
        <p:spPr/>
        <p:txBody>
          <a:bodyPr/>
          <a:lstStyle/>
          <a:p>
            <a:pPr>
              <a:defRPr/>
            </a:pPr>
            <a:fld id="{016EDC5E-E8DD-4696-BBFB-C99CF26FBD3E}"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3" name="Platshållare för sidfot 2"/>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4" name="Platshållare för bildnummer 3"/>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62</a:t>
            </a:fld>
            <a:endParaRPr lang="sv-SE" sz="1200" dirty="0">
              <a:solidFill>
                <a:srgbClr val="E27F00"/>
              </a:solidFill>
              <a:latin typeface="Bell Gothic Light"/>
            </a:endParaRPr>
          </a:p>
        </p:txBody>
      </p:sp>
      <p:sp>
        <p:nvSpPr>
          <p:cNvPr id="7" name="Rektangel 6"/>
          <p:cNvSpPr/>
          <p:nvPr/>
        </p:nvSpPr>
        <p:spPr>
          <a:xfrm>
            <a:off x="847487" y="2042884"/>
            <a:ext cx="5873353" cy="707886"/>
          </a:xfrm>
          <a:prstGeom prst="rect">
            <a:avLst/>
          </a:prstGeom>
        </p:spPr>
        <p:txBody>
          <a:bodyPr wrap="square">
            <a:spAutoFit/>
          </a:bodyPr>
          <a:lstStyle/>
          <a:p>
            <a:r>
              <a:rPr lang="sv-SE" sz="2000" dirty="0">
                <a:solidFill>
                  <a:prstClr val="black"/>
                </a:solidFill>
                <a:latin typeface="Bell Gothic Black"/>
                <a:ea typeface="Bell Gothic Black"/>
              </a:rPr>
              <a:t>När ska man rätta och när ska </a:t>
            </a:r>
          </a:p>
          <a:p>
            <a:r>
              <a:rPr lang="sv-SE" sz="2000" dirty="0">
                <a:solidFill>
                  <a:prstClr val="black"/>
                </a:solidFill>
                <a:latin typeface="Bell Gothic Black"/>
                <a:ea typeface="Bell Gothic Black"/>
              </a:rPr>
              <a:t>man förändra, avsluta eller ta bort?</a:t>
            </a:r>
            <a:endParaRPr lang="sv-SE" sz="2000"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4590" y="2042884"/>
            <a:ext cx="4769427" cy="3179618"/>
          </a:xfrm>
          <a:prstGeom prst="rect">
            <a:avLst/>
          </a:prstGeom>
        </p:spPr>
      </p:pic>
      <p:sp>
        <p:nvSpPr>
          <p:cNvPr id="8" name="Återgå 7">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2" name="Rubrik 1">
            <a:extLst>
              <a:ext uri="{FF2B5EF4-FFF2-40B4-BE49-F238E27FC236}">
                <a16:creationId xmlns:a16="http://schemas.microsoft.com/office/drawing/2014/main" id="{7F53B88F-40DA-446B-9509-177202249579}"/>
              </a:ext>
            </a:extLst>
          </p:cNvPr>
          <p:cNvSpPr txBox="1">
            <a:spLocks/>
          </p:cNvSpPr>
          <p:nvPr/>
        </p:nvSpPr>
        <p:spPr bwMode="auto">
          <a:xfrm>
            <a:off x="1034165" y="499686"/>
            <a:ext cx="9785839"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pPr algn="ctr"/>
            <a:r>
              <a:rPr lang="sv-SE" sz="4800" u="sng" dirty="0"/>
              <a:t>Uppdatering av NVDB</a:t>
            </a:r>
            <a:endParaRPr lang="sv-SE" sz="4800" u="sng" dirty="0">
              <a:ea typeface="ＭＳ Ｐゴシック"/>
            </a:endParaRPr>
          </a:p>
        </p:txBody>
      </p:sp>
      <p:sp>
        <p:nvSpPr>
          <p:cNvPr id="13" name="textruta 12">
            <a:extLst>
              <a:ext uri="{FF2B5EF4-FFF2-40B4-BE49-F238E27FC236}">
                <a16:creationId xmlns:a16="http://schemas.microsoft.com/office/drawing/2014/main" id="{ECAF7206-E58C-4346-A828-CCE47F036873}"/>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257724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63</a:t>
            </a:fld>
            <a:endParaRPr lang="sv-SE" sz="1200" dirty="0">
              <a:solidFill>
                <a:srgbClr val="E27F00"/>
              </a:solidFill>
              <a:latin typeface="Bell Gothic Light"/>
            </a:endParaRPr>
          </a:p>
        </p:txBody>
      </p:sp>
      <p:pic>
        <p:nvPicPr>
          <p:cNvPr id="9" name="Picture 13" descr="C:\Users\Elfwing_y\AppData\Local\Microsoft\Windows\Temporary Internet Files\Content.IE5\KHTYLBHS\MC900441536[1].png"/>
          <p:cNvPicPr>
            <a:picLocks noChangeAspect="1" noChangeArrowheads="1"/>
          </p:cNvPicPr>
          <p:nvPr/>
        </p:nvPicPr>
        <p:blipFill>
          <a:blip r:embed="rId2" cstate="print"/>
          <a:srcRect/>
          <a:stretch>
            <a:fillRect/>
          </a:stretch>
        </p:blipFill>
        <p:spPr bwMode="auto">
          <a:xfrm>
            <a:off x="857702" y="1888206"/>
            <a:ext cx="1659683" cy="1636632"/>
          </a:xfrm>
          <a:prstGeom prst="rect">
            <a:avLst/>
          </a:prstGeom>
          <a:noFill/>
        </p:spPr>
      </p:pic>
      <p:pic>
        <p:nvPicPr>
          <p:cNvPr id="10" name="Picture 22" descr="C:\Users\Elfwing_y\AppData\Local\Microsoft\Windows\Temporary Internet Files\Content.IE5\17WCY5R4\MC900231561[1].wmf"/>
          <p:cNvPicPr>
            <a:picLocks noChangeAspect="1" noChangeArrowheads="1"/>
          </p:cNvPicPr>
          <p:nvPr/>
        </p:nvPicPr>
        <p:blipFill>
          <a:blip r:embed="rId3" cstate="print"/>
          <a:srcRect/>
          <a:stretch>
            <a:fillRect/>
          </a:stretch>
        </p:blipFill>
        <p:spPr bwMode="auto">
          <a:xfrm>
            <a:off x="857702" y="3746310"/>
            <a:ext cx="1393349" cy="1413840"/>
          </a:xfrm>
          <a:prstGeom prst="rect">
            <a:avLst/>
          </a:prstGeom>
          <a:noFill/>
        </p:spPr>
      </p:pic>
      <p:pic>
        <p:nvPicPr>
          <p:cNvPr id="11" name="Picture 45" descr="C:\Users\Elfwing_y\AppData\Local\Microsoft\Windows\Temporary Internet Files\Content.IE5\17WCY5R4\MC900433845[1].png"/>
          <p:cNvPicPr>
            <a:picLocks noChangeAspect="1" noChangeArrowheads="1"/>
          </p:cNvPicPr>
          <p:nvPr/>
        </p:nvPicPr>
        <p:blipFill>
          <a:blip r:embed="rId4" cstate="print"/>
          <a:srcRect/>
          <a:stretch>
            <a:fillRect/>
          </a:stretch>
        </p:blipFill>
        <p:spPr bwMode="auto">
          <a:xfrm>
            <a:off x="8061961" y="2072217"/>
            <a:ext cx="1268609" cy="1268609"/>
          </a:xfrm>
          <a:prstGeom prst="rect">
            <a:avLst/>
          </a:prstGeom>
          <a:noFill/>
        </p:spPr>
      </p:pic>
      <p:pic>
        <p:nvPicPr>
          <p:cNvPr id="12" name="Picture 4" descr="http://www.gunnebo.se/GunneboGUI/GunneboWebImages/SecurityLineGunnebosmall.jpg"/>
          <p:cNvPicPr>
            <a:picLocks noChangeAspect="1" noChangeArrowheads="1"/>
          </p:cNvPicPr>
          <p:nvPr/>
        </p:nvPicPr>
        <p:blipFill>
          <a:blip r:embed="rId5" cstate="print"/>
          <a:srcRect/>
          <a:stretch>
            <a:fillRect/>
          </a:stretch>
        </p:blipFill>
        <p:spPr bwMode="auto">
          <a:xfrm>
            <a:off x="8061961" y="3645718"/>
            <a:ext cx="1492051" cy="1514432"/>
          </a:xfrm>
          <a:prstGeom prst="rect">
            <a:avLst/>
          </a:prstGeom>
          <a:noFill/>
          <a:ln w="9525">
            <a:noFill/>
            <a:miter lim="800000"/>
            <a:headEnd/>
            <a:tailEnd/>
          </a:ln>
        </p:spPr>
      </p:pic>
      <p:sp>
        <p:nvSpPr>
          <p:cNvPr id="2" name="Platshållare för innehåll 1"/>
          <p:cNvSpPr>
            <a:spLocks noGrp="1"/>
          </p:cNvSpPr>
          <p:nvPr>
            <p:ph idx="1"/>
          </p:nvPr>
        </p:nvSpPr>
        <p:spPr>
          <a:xfrm>
            <a:off x="857702" y="1989138"/>
            <a:ext cx="7204259" cy="3680142"/>
          </a:xfrm>
        </p:spPr>
        <p:txBody>
          <a:bodyPr/>
          <a:lstStyle/>
          <a:p>
            <a:pPr marL="177800" lvl="0" indent="-3175" defTabSz="457200">
              <a:buNone/>
            </a:pPr>
            <a:r>
              <a:rPr lang="sv-SE" dirty="0">
                <a:solidFill>
                  <a:prstClr val="black"/>
                </a:solidFill>
              </a:rPr>
              <a:t>					</a:t>
            </a:r>
            <a:r>
              <a:rPr lang="sv-SE" sz="1800" u="sng" dirty="0">
                <a:solidFill>
                  <a:prstClr val="black"/>
                </a:solidFill>
              </a:rPr>
              <a:t>Rätta</a:t>
            </a:r>
            <a:r>
              <a:rPr lang="sv-SE" sz="1800" dirty="0">
                <a:solidFill>
                  <a:prstClr val="black"/>
                </a:solidFill>
              </a:rPr>
              <a:t> gör man på det som felaktigt lagts </a:t>
            </a:r>
          </a:p>
          <a:p>
            <a:pPr marL="177800" lvl="0" indent="-3175" defTabSz="457200">
              <a:buNone/>
            </a:pPr>
            <a:r>
              <a:rPr lang="sv-SE" sz="1800" dirty="0">
                <a:solidFill>
                  <a:prstClr val="black"/>
                </a:solidFill>
              </a:rPr>
              <a:t>					in i databasen eller för att förbättra </a:t>
            </a:r>
            <a:br>
              <a:rPr lang="sv-SE" sz="1800" dirty="0">
                <a:solidFill>
                  <a:prstClr val="black"/>
                </a:solidFill>
              </a:rPr>
            </a:br>
            <a:r>
              <a:rPr lang="sv-SE" sz="1800" dirty="0">
                <a:solidFill>
                  <a:prstClr val="black"/>
                </a:solidFill>
              </a:rPr>
              <a:t>				det som tidigare registrerats. </a:t>
            </a:r>
          </a:p>
          <a:p>
            <a:pPr marL="177800" lvl="0" indent="-3175" defTabSz="457200">
              <a:buNone/>
            </a:pPr>
            <a:endParaRPr lang="sv-SE" sz="1800" dirty="0">
              <a:solidFill>
                <a:prstClr val="black"/>
              </a:solidFill>
            </a:endParaRPr>
          </a:p>
          <a:p>
            <a:pPr marL="342900" lvl="0" indent="-342900" defTabSz="457200"/>
            <a:endParaRPr lang="sv-SE" dirty="0">
              <a:solidFill>
                <a:prstClr val="black"/>
              </a:solidFill>
            </a:endParaRPr>
          </a:p>
          <a:p>
            <a:pPr marL="177800" lvl="0" indent="-3175" defTabSz="457200">
              <a:buNone/>
            </a:pPr>
            <a:r>
              <a:rPr lang="sv-SE" u="sng" dirty="0">
                <a:solidFill>
                  <a:prstClr val="black"/>
                </a:solidFill>
              </a:rPr>
              <a:t>	</a:t>
            </a:r>
            <a:r>
              <a:rPr lang="sv-SE" dirty="0">
                <a:solidFill>
                  <a:prstClr val="black"/>
                </a:solidFill>
              </a:rPr>
              <a:t>				</a:t>
            </a:r>
            <a:r>
              <a:rPr lang="sv-SE" sz="1800" u="sng" dirty="0">
                <a:solidFill>
                  <a:prstClr val="black"/>
                </a:solidFill>
              </a:rPr>
              <a:t>Förändra</a:t>
            </a:r>
            <a:r>
              <a:rPr lang="sv-SE" sz="1800" dirty="0">
                <a:solidFill>
                  <a:prstClr val="black"/>
                </a:solidFill>
              </a:rPr>
              <a:t> gör man då en </a:t>
            </a:r>
            <a:br>
              <a:rPr lang="sv-SE" sz="1800" dirty="0">
                <a:solidFill>
                  <a:prstClr val="black"/>
                </a:solidFill>
              </a:rPr>
            </a:br>
            <a:r>
              <a:rPr lang="sv-SE" sz="1800" dirty="0">
                <a:solidFill>
                  <a:prstClr val="black"/>
                </a:solidFill>
              </a:rPr>
              <a:t>				förändring i verkligheten ägt </a:t>
            </a:r>
            <a:br>
              <a:rPr lang="sv-SE" sz="1800" dirty="0">
                <a:solidFill>
                  <a:prstClr val="black"/>
                </a:solidFill>
              </a:rPr>
            </a:br>
            <a:r>
              <a:rPr lang="sv-SE" sz="1800" dirty="0">
                <a:solidFill>
                  <a:prstClr val="black"/>
                </a:solidFill>
              </a:rPr>
              <a:t>rum 			(fysisk åtgärd på vägen).</a:t>
            </a:r>
          </a:p>
          <a:p>
            <a:endParaRPr lang="sv-SE" dirty="0"/>
          </a:p>
        </p:txBody>
      </p:sp>
      <p:sp>
        <p:nvSpPr>
          <p:cNvPr id="14"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Uppdatering av NVDB är en kombination av</a:t>
            </a:r>
            <a:endParaRPr lang="sv-SE" sz="2400" dirty="0">
              <a:ea typeface="ＭＳ Ｐゴシック"/>
            </a:endParaRPr>
          </a:p>
        </p:txBody>
      </p:sp>
      <p:sp>
        <p:nvSpPr>
          <p:cNvPr id="13" name="Återgå 12">
            <a:hlinkClick r:id="rId6"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5" name="textruta 14">
            <a:extLst>
              <a:ext uri="{FF2B5EF4-FFF2-40B4-BE49-F238E27FC236}">
                <a16:creationId xmlns:a16="http://schemas.microsoft.com/office/drawing/2014/main" id="{BBF34C88-B7B7-4BE2-A0D9-848F4DFC7569}"/>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3394787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64</a:t>
            </a:fld>
            <a:endParaRPr lang="sv-SE" sz="1200" dirty="0">
              <a:solidFill>
                <a:srgbClr val="E27F00"/>
              </a:solidFill>
              <a:latin typeface="Bell Gothic Light"/>
            </a:endParaRPr>
          </a:p>
        </p:txBody>
      </p:sp>
      <p:sp>
        <p:nvSpPr>
          <p:cNvPr id="7" name="Rubrik 1"/>
          <p:cNvSpPr>
            <a:spLocks noGrp="1"/>
          </p:cNvSpPr>
          <p:nvPr>
            <p:ph type="ctrTitle"/>
          </p:nvPr>
        </p:nvSpPr>
        <p:spPr bwMode="auto">
          <a:xfrm>
            <a:off x="847487" y="1305782"/>
            <a:ext cx="9972517" cy="718829"/>
          </a:xfrm>
          <a:noFill/>
          <a:ln>
            <a:miter lim="800000"/>
            <a:headEnd/>
            <a:tailEnd/>
          </a:ln>
        </p:spPr>
        <p:txBody>
          <a:bodyPr vert="horz" wrap="square" lIns="91440" tIns="45720" rIns="91440" bIns="45720" numCol="1" anchor="t" anchorCtr="0" compatLnSpc="1">
            <a:prstTxWarp prst="textNoShape">
              <a:avLst/>
            </a:prstTxWarp>
          </a:bodyPr>
          <a:lstStyle/>
          <a:p>
            <a:r>
              <a:rPr lang="sv-SE" sz="2800" dirty="0">
                <a:ea typeface="ＭＳ Ｐゴシック"/>
              </a:rPr>
              <a:t>Exempel:</a:t>
            </a:r>
          </a:p>
        </p:txBody>
      </p:sp>
      <p:pic>
        <p:nvPicPr>
          <p:cNvPr id="9" name="Picture 2" descr="C:\Documents and Settings\Norlin_T\Lokala inställningar\Temporary Internet Files\Content.IE5\47QJKTIB\MPj03997200000[1].jpg"/>
          <p:cNvPicPr>
            <a:picLocks noChangeAspect="1" noChangeArrowheads="1"/>
          </p:cNvPicPr>
          <p:nvPr/>
        </p:nvPicPr>
        <p:blipFill>
          <a:blip r:embed="rId3" cstate="print"/>
          <a:srcRect/>
          <a:stretch>
            <a:fillRect/>
          </a:stretch>
        </p:blipFill>
        <p:spPr bwMode="auto">
          <a:xfrm>
            <a:off x="8026410" y="2353860"/>
            <a:ext cx="2085975" cy="3132137"/>
          </a:xfrm>
          <a:prstGeom prst="rect">
            <a:avLst/>
          </a:prstGeom>
          <a:noFill/>
          <a:ln w="9525">
            <a:noFill/>
            <a:miter lim="800000"/>
            <a:headEnd/>
            <a:tailEnd/>
          </a:ln>
        </p:spPr>
      </p:pic>
      <p:sp>
        <p:nvSpPr>
          <p:cNvPr id="2" name="Platshållare för innehåll 1"/>
          <p:cNvSpPr>
            <a:spLocks noGrp="1"/>
          </p:cNvSpPr>
          <p:nvPr>
            <p:ph idx="1"/>
          </p:nvPr>
        </p:nvSpPr>
        <p:spPr>
          <a:xfrm>
            <a:off x="847487" y="2035636"/>
            <a:ext cx="9785839" cy="3680142"/>
          </a:xfrm>
        </p:spPr>
        <p:txBody>
          <a:bodyPr/>
          <a:lstStyle/>
          <a:p>
            <a:pPr marL="342900" lvl="0" indent="-342900" defTabSz="457200">
              <a:buNone/>
            </a:pPr>
            <a:r>
              <a:rPr lang="sv-SE" sz="2000" b="1" dirty="0">
                <a:solidFill>
                  <a:prstClr val="black"/>
                </a:solidFill>
                <a:ea typeface="ＭＳ Ｐゴシック"/>
              </a:rPr>
              <a:t>SKAPA</a:t>
            </a:r>
            <a:endParaRPr lang="sv-SE" sz="2000" dirty="0">
              <a:solidFill>
                <a:prstClr val="black"/>
              </a:solidFill>
              <a:ea typeface="ＭＳ Ｐゴシック"/>
            </a:endParaRPr>
          </a:p>
          <a:p>
            <a:pPr marL="0" lvl="0" indent="0" defTabSz="457200">
              <a:buNone/>
            </a:pPr>
            <a:r>
              <a:rPr lang="sv-SE" sz="1800" dirty="0">
                <a:solidFill>
                  <a:prstClr val="black"/>
                </a:solidFill>
                <a:ea typeface="ＭＳ Ｐゴシック"/>
              </a:rPr>
              <a:t>Efter decennier av debatt och utredningar började äntligen </a:t>
            </a:r>
          </a:p>
          <a:p>
            <a:pPr marL="0" lvl="0" indent="0" defTabSz="457200">
              <a:buNone/>
            </a:pPr>
            <a:r>
              <a:rPr lang="sv-SE" sz="1800" dirty="0">
                <a:solidFill>
                  <a:prstClr val="black"/>
                </a:solidFill>
                <a:ea typeface="ＭＳ Ｐゴシック"/>
              </a:rPr>
              <a:t>vägen mellan Lillköping och Storköping byggas och den var </a:t>
            </a:r>
          </a:p>
          <a:p>
            <a:pPr marL="0" lvl="0" indent="0" defTabSz="457200">
              <a:buNone/>
            </a:pPr>
            <a:r>
              <a:rPr lang="sv-SE" sz="1800" dirty="0">
                <a:solidFill>
                  <a:prstClr val="black"/>
                </a:solidFill>
                <a:ea typeface="ＭＳ Ｐゴシック"/>
              </a:rPr>
              <a:t>klar att tas i bruk 2013-03-04. </a:t>
            </a:r>
            <a:br>
              <a:rPr lang="sv-SE" sz="1800" dirty="0">
                <a:solidFill>
                  <a:prstClr val="black"/>
                </a:solidFill>
                <a:ea typeface="ＭＳ Ｐゴシック"/>
              </a:rPr>
            </a:br>
            <a:r>
              <a:rPr lang="sv-SE" sz="1800" dirty="0">
                <a:solidFill>
                  <a:prstClr val="black"/>
                </a:solidFill>
                <a:ea typeface="ＭＳ Ｐゴシック"/>
              </a:rPr>
              <a:t>I god tid innan vägen var klar skapade den ansvarige </a:t>
            </a:r>
          </a:p>
          <a:p>
            <a:pPr marL="0" lvl="0" indent="0" defTabSz="457200">
              <a:buNone/>
            </a:pPr>
            <a:r>
              <a:rPr lang="sv-SE" sz="1800" dirty="0">
                <a:solidFill>
                  <a:prstClr val="black"/>
                </a:solidFill>
                <a:ea typeface="ＭＳ Ｐゴシック"/>
              </a:rPr>
              <a:t>vägnätsredigeraren en modell av vägen och la in den i NVDB </a:t>
            </a:r>
          </a:p>
          <a:p>
            <a:pPr marL="0" lvl="0" indent="0" defTabSz="457200">
              <a:buNone/>
            </a:pPr>
            <a:r>
              <a:rPr lang="sv-SE" sz="1800" dirty="0">
                <a:solidFill>
                  <a:prstClr val="black"/>
                </a:solidFill>
                <a:ea typeface="ＭＳ Ｐゴシック"/>
              </a:rPr>
              <a:t>med 2013-03-04 som fråndatum.</a:t>
            </a:r>
          </a:p>
          <a:p>
            <a:endParaRPr lang="sv-SE" dirty="0"/>
          </a:p>
        </p:txBody>
      </p:sp>
      <p:sp>
        <p:nvSpPr>
          <p:cNvPr id="8" name="Rubrik 1"/>
          <p:cNvSpPr txBox="1">
            <a:spLocks/>
          </p:cNvSpPr>
          <p:nvPr/>
        </p:nvSpPr>
        <p:spPr bwMode="auto">
          <a:xfrm>
            <a:off x="847488" y="492469"/>
            <a:ext cx="9972516"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Vägnätet påverkas</a:t>
            </a:r>
            <a:endParaRPr lang="sv-SE" sz="2400" dirty="0">
              <a:ea typeface="ＭＳ Ｐゴシック"/>
            </a:endParaRPr>
          </a:p>
        </p:txBody>
      </p:sp>
      <p:sp>
        <p:nvSpPr>
          <p:cNvPr id="10" name="Återgå 9">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1" name="textruta 10">
            <a:extLst>
              <a:ext uri="{FF2B5EF4-FFF2-40B4-BE49-F238E27FC236}">
                <a16:creationId xmlns:a16="http://schemas.microsoft.com/office/drawing/2014/main" id="{4BFCAF3B-B31E-4B08-A610-2A6031EDA731}"/>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2305003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65</a:t>
            </a:fld>
            <a:endParaRPr lang="sv-SE" sz="1200" dirty="0">
              <a:solidFill>
                <a:srgbClr val="E27F00"/>
              </a:solidFill>
              <a:latin typeface="Bell Gothic Light"/>
            </a:endParaRPr>
          </a:p>
        </p:txBody>
      </p:sp>
      <p:pic>
        <p:nvPicPr>
          <p:cNvPr id="9" name="Picture 2" descr="C:\Documents and Settings\Norlin_T\Lokala inställningar\Temporary Internet Files\Content.IE5\SBDR6O5Q\MCj03969180000[1].wmf"/>
          <p:cNvPicPr>
            <a:picLocks noChangeAspect="1" noChangeArrowheads="1"/>
          </p:cNvPicPr>
          <p:nvPr/>
        </p:nvPicPr>
        <p:blipFill>
          <a:blip r:embed="rId3" cstate="print"/>
          <a:srcRect/>
          <a:stretch>
            <a:fillRect/>
          </a:stretch>
        </p:blipFill>
        <p:spPr bwMode="auto">
          <a:xfrm rot="14463160">
            <a:off x="9507548" y="2818436"/>
            <a:ext cx="1209675" cy="1827213"/>
          </a:xfrm>
          <a:prstGeom prst="rect">
            <a:avLst/>
          </a:prstGeom>
          <a:noFill/>
          <a:ln w="9525">
            <a:noFill/>
            <a:miter lim="800000"/>
            <a:headEnd/>
            <a:tailEnd/>
          </a:ln>
        </p:spPr>
      </p:pic>
      <p:sp>
        <p:nvSpPr>
          <p:cNvPr id="2" name="Platshållare för innehåll 1"/>
          <p:cNvSpPr>
            <a:spLocks noGrp="1"/>
          </p:cNvSpPr>
          <p:nvPr>
            <p:ph idx="1"/>
          </p:nvPr>
        </p:nvSpPr>
        <p:spPr>
          <a:xfrm>
            <a:off x="847487" y="2010851"/>
            <a:ext cx="9785839" cy="3680142"/>
          </a:xfrm>
        </p:spPr>
        <p:txBody>
          <a:bodyPr/>
          <a:lstStyle/>
          <a:p>
            <a:pPr marL="342900" lvl="0" indent="-342900" defTabSz="457200">
              <a:buNone/>
            </a:pPr>
            <a:r>
              <a:rPr lang="sv-SE" sz="2000" b="1" dirty="0">
                <a:solidFill>
                  <a:prstClr val="black"/>
                </a:solidFill>
                <a:ea typeface="ＭＳ Ｐゴシック"/>
              </a:rPr>
              <a:t>RÄTTA</a:t>
            </a:r>
            <a:endParaRPr lang="sv-SE" sz="2000" dirty="0">
              <a:solidFill>
                <a:prstClr val="black"/>
              </a:solidFill>
              <a:ea typeface="ＭＳ Ｐゴシック"/>
            </a:endParaRPr>
          </a:p>
          <a:p>
            <a:pPr marL="342900" lvl="0" indent="-342900" defTabSz="457200"/>
            <a:r>
              <a:rPr lang="sv-SE" sz="1800" dirty="0">
                <a:solidFill>
                  <a:prstClr val="black"/>
                </a:solidFill>
                <a:ea typeface="ＭＳ Ｐゴシック"/>
              </a:rPr>
              <a:t>Senare samma år, i augusti 2013, görs en ny mätning av vägens </a:t>
            </a:r>
          </a:p>
          <a:p>
            <a:pPr marL="0" lvl="0" indent="0" defTabSz="457200">
              <a:buNone/>
            </a:pPr>
            <a:r>
              <a:rPr lang="sv-SE" sz="1800" dirty="0">
                <a:solidFill>
                  <a:prstClr val="black"/>
                </a:solidFill>
                <a:ea typeface="ＭＳ Ｐゴシック"/>
              </a:rPr>
              <a:t>     geometri med hjälp av en ”GPS-bil”. Ansvarig vägnätsredigerare </a:t>
            </a:r>
          </a:p>
          <a:p>
            <a:pPr marL="0" lvl="0" indent="0" defTabSz="457200">
              <a:buNone/>
            </a:pPr>
            <a:r>
              <a:rPr lang="sv-SE" sz="1800" dirty="0">
                <a:solidFill>
                  <a:prstClr val="black"/>
                </a:solidFill>
                <a:ea typeface="ＭＳ Ｐゴシック"/>
              </a:rPr>
              <a:t>     rättar uppgifterna i NVDB utifrån den mer korrekta geometriska </a:t>
            </a:r>
          </a:p>
          <a:p>
            <a:pPr marL="0" lvl="0" indent="0" defTabSz="457200">
              <a:buNone/>
            </a:pPr>
            <a:r>
              <a:rPr lang="sv-SE" sz="1800" dirty="0">
                <a:solidFill>
                  <a:prstClr val="black"/>
                </a:solidFill>
                <a:ea typeface="ＭＳ Ｐゴシック"/>
              </a:rPr>
              <a:t>     beskrivning som mätningen har gett. </a:t>
            </a:r>
          </a:p>
          <a:p>
            <a:pPr marL="342900" lvl="0" indent="-342900" defTabSz="457200"/>
            <a:r>
              <a:rPr lang="sv-SE" sz="1800" dirty="0">
                <a:solidFill>
                  <a:prstClr val="black"/>
                </a:solidFill>
                <a:ea typeface="ＭＳ Ｐゴシック"/>
              </a:rPr>
              <a:t>När </a:t>
            </a:r>
            <a:r>
              <a:rPr lang="sv-SE" sz="1800" b="1" dirty="0">
                <a:solidFill>
                  <a:prstClr val="black"/>
                </a:solidFill>
                <a:ea typeface="ＭＳ Ｐゴシック"/>
              </a:rPr>
              <a:t>rättning</a:t>
            </a:r>
            <a:r>
              <a:rPr lang="sv-SE" sz="1800" dirty="0">
                <a:solidFill>
                  <a:prstClr val="black"/>
                </a:solidFill>
                <a:ea typeface="ＭＳ Ｐゴシック"/>
              </a:rPr>
              <a:t> görs sparas ingen historik (inget har ju hänt i </a:t>
            </a:r>
          </a:p>
          <a:p>
            <a:pPr marL="0" lvl="0" indent="0" defTabSz="457200">
              <a:buNone/>
            </a:pPr>
            <a:r>
              <a:rPr lang="sv-SE" sz="1800" dirty="0">
                <a:solidFill>
                  <a:prstClr val="black"/>
                </a:solidFill>
                <a:ea typeface="ＭＳ Ｐゴシック"/>
              </a:rPr>
              <a:t>     verkligheten), endast det nya värdet sparas – både som aktuellt </a:t>
            </a:r>
          </a:p>
          <a:p>
            <a:pPr marL="0" lvl="0" indent="0" defTabSz="457200">
              <a:buNone/>
            </a:pPr>
            <a:r>
              <a:rPr lang="sv-SE" sz="1800" dirty="0">
                <a:solidFill>
                  <a:prstClr val="black"/>
                </a:solidFill>
                <a:ea typeface="ＭＳ Ｐゴシック"/>
              </a:rPr>
              <a:t>     värde samt framåt och bakåt i tiden. </a:t>
            </a:r>
          </a:p>
          <a:p>
            <a:pPr marL="342900" lvl="0" indent="-342900" defTabSz="457200"/>
            <a:endParaRPr lang="sv-SE" sz="3200" dirty="0">
              <a:solidFill>
                <a:prstClr val="black"/>
              </a:solidFill>
              <a:ea typeface="ＭＳ Ｐゴシック"/>
            </a:endParaRPr>
          </a:p>
          <a:p>
            <a:endParaRPr lang="sv-SE" dirty="0"/>
          </a:p>
        </p:txBody>
      </p:sp>
      <p:sp>
        <p:nvSpPr>
          <p:cNvPr id="10" name="Rubrik 1"/>
          <p:cNvSpPr>
            <a:spLocks noGrp="1"/>
          </p:cNvSpPr>
          <p:nvPr>
            <p:ph type="ctrTitle"/>
          </p:nvPr>
        </p:nvSpPr>
        <p:spPr bwMode="auto">
          <a:xfrm>
            <a:off x="847487" y="1292022"/>
            <a:ext cx="9972517" cy="718829"/>
          </a:xfrm>
          <a:noFill/>
          <a:ln>
            <a:miter lim="800000"/>
            <a:headEnd/>
            <a:tailEnd/>
          </a:ln>
        </p:spPr>
        <p:txBody>
          <a:bodyPr vert="horz" wrap="square" lIns="91440" tIns="45720" rIns="91440" bIns="45720" numCol="1" anchor="t" anchorCtr="0" compatLnSpc="1">
            <a:prstTxWarp prst="textNoShape">
              <a:avLst/>
            </a:prstTxWarp>
          </a:bodyPr>
          <a:lstStyle/>
          <a:p>
            <a:r>
              <a:rPr lang="sv-SE" sz="2800" dirty="0">
                <a:ea typeface="ＭＳ Ｐゴシック"/>
              </a:rPr>
              <a:t>Exempel:</a:t>
            </a:r>
          </a:p>
        </p:txBody>
      </p:sp>
      <p:sp>
        <p:nvSpPr>
          <p:cNvPr id="11"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Vägnätet påverkas</a:t>
            </a:r>
            <a:endParaRPr lang="sv-SE" sz="2400" dirty="0">
              <a:ea typeface="ＭＳ Ｐゴシック"/>
            </a:endParaRPr>
          </a:p>
        </p:txBody>
      </p:sp>
      <p:sp>
        <p:nvSpPr>
          <p:cNvPr id="12" name="Återgå 11">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3" name="textruta 12">
            <a:extLst>
              <a:ext uri="{FF2B5EF4-FFF2-40B4-BE49-F238E27FC236}">
                <a16:creationId xmlns:a16="http://schemas.microsoft.com/office/drawing/2014/main" id="{BEEFF0CD-0CB2-4F81-A4D4-520ECFD76150}"/>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3780076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66</a:t>
            </a:fld>
            <a:endParaRPr lang="sv-SE" sz="1200" dirty="0">
              <a:solidFill>
                <a:srgbClr val="E27F00"/>
              </a:solidFill>
              <a:latin typeface="Bell Gothic Light"/>
            </a:endParaRPr>
          </a:p>
        </p:txBody>
      </p:sp>
      <p:pic>
        <p:nvPicPr>
          <p:cNvPr id="12" name="Picture 2" descr="C:\Documents and Settings\Norlin_T\Lokala inställningar\Temporary Internet Files\Content.IE5\QRGHYHWL\MCj03440650000[1].wmf"/>
          <p:cNvPicPr>
            <a:picLocks noChangeAspect="1" noChangeArrowheads="1"/>
          </p:cNvPicPr>
          <p:nvPr/>
        </p:nvPicPr>
        <p:blipFill>
          <a:blip r:embed="rId2" cstate="print"/>
          <a:srcRect/>
          <a:stretch>
            <a:fillRect/>
          </a:stretch>
        </p:blipFill>
        <p:spPr bwMode="auto">
          <a:xfrm>
            <a:off x="9596438" y="2802976"/>
            <a:ext cx="1531937" cy="1338263"/>
          </a:xfrm>
          <a:prstGeom prst="rect">
            <a:avLst/>
          </a:prstGeom>
          <a:noFill/>
          <a:ln w="9525">
            <a:noFill/>
            <a:miter lim="800000"/>
            <a:headEnd/>
            <a:tailEnd/>
          </a:ln>
        </p:spPr>
      </p:pic>
      <p:sp>
        <p:nvSpPr>
          <p:cNvPr id="2" name="Platshållare för innehåll 1"/>
          <p:cNvSpPr>
            <a:spLocks noGrp="1"/>
          </p:cNvSpPr>
          <p:nvPr>
            <p:ph idx="1"/>
          </p:nvPr>
        </p:nvSpPr>
        <p:spPr>
          <a:xfrm>
            <a:off x="851932" y="2010851"/>
            <a:ext cx="9785839" cy="3680142"/>
          </a:xfrm>
        </p:spPr>
        <p:txBody>
          <a:bodyPr/>
          <a:lstStyle/>
          <a:p>
            <a:pPr marL="342900" lvl="0" indent="-342900" defTabSz="457200">
              <a:buNone/>
            </a:pPr>
            <a:r>
              <a:rPr lang="sv-SE" sz="2000" b="1" dirty="0">
                <a:solidFill>
                  <a:prstClr val="black"/>
                </a:solidFill>
                <a:ea typeface="ＭＳ Ｐゴシック"/>
              </a:rPr>
              <a:t>FÖRÄNDRA</a:t>
            </a:r>
            <a:endParaRPr lang="sv-SE" sz="2000" dirty="0">
              <a:solidFill>
                <a:prstClr val="black"/>
              </a:solidFill>
              <a:ea typeface="ＭＳ Ｐゴシック"/>
            </a:endParaRPr>
          </a:p>
          <a:p>
            <a:pPr defTabSz="457200"/>
            <a:r>
              <a:rPr lang="sv-SE" sz="1800" dirty="0">
                <a:solidFill>
                  <a:prstClr val="black"/>
                </a:solidFill>
                <a:ea typeface="ＭＳ Ｐゴシック"/>
              </a:rPr>
              <a:t>2015, när vägen har varit i drift i ett par år, beslutas att </a:t>
            </a:r>
          </a:p>
          <a:p>
            <a:pPr marL="0" lvl="0" indent="0" defTabSz="457200">
              <a:buNone/>
            </a:pPr>
            <a:r>
              <a:rPr lang="sv-SE" sz="1800" dirty="0">
                <a:solidFill>
                  <a:prstClr val="black"/>
                </a:solidFill>
                <a:ea typeface="ＭＳ Ｐゴシック"/>
              </a:rPr>
              <a:t>    bygga om en riskfylld fyrvägskorsning till en cirkulationsplats. </a:t>
            </a:r>
          </a:p>
          <a:p>
            <a:pPr marL="0" lvl="0" indent="0" defTabSz="457200">
              <a:buNone/>
            </a:pPr>
            <a:r>
              <a:rPr lang="sv-SE" sz="1800" dirty="0">
                <a:solidFill>
                  <a:prstClr val="black"/>
                </a:solidFill>
                <a:ea typeface="ＭＳ Ｐゴシック"/>
              </a:rPr>
              <a:t>    Vägnätet i NVDB måste därför förändras. </a:t>
            </a:r>
          </a:p>
          <a:p>
            <a:pPr marL="342900" lvl="0" indent="-342900" defTabSz="457200"/>
            <a:r>
              <a:rPr lang="sv-SE" sz="1800" dirty="0">
                <a:solidFill>
                  <a:prstClr val="black"/>
                </a:solidFill>
                <a:ea typeface="ＭＳ Ｐゴシック"/>
              </a:rPr>
              <a:t>När </a:t>
            </a:r>
            <a:r>
              <a:rPr lang="sv-SE" sz="1800" b="1" dirty="0">
                <a:solidFill>
                  <a:prstClr val="black"/>
                </a:solidFill>
                <a:ea typeface="ＭＳ Ｐゴシック"/>
              </a:rPr>
              <a:t>förändringar</a:t>
            </a:r>
            <a:r>
              <a:rPr lang="sv-SE" sz="1800" dirty="0">
                <a:solidFill>
                  <a:prstClr val="black"/>
                </a:solidFill>
                <a:ea typeface="ＭＳ Ｐゴシック"/>
              </a:rPr>
              <a:t> görs sparas historik. På så sätt kan man, </a:t>
            </a:r>
          </a:p>
          <a:p>
            <a:pPr marL="0" lvl="0" indent="0" defTabSz="457200">
              <a:buNone/>
            </a:pPr>
            <a:r>
              <a:rPr lang="sv-SE" sz="1800" dirty="0">
                <a:solidFill>
                  <a:prstClr val="black"/>
                </a:solidFill>
                <a:ea typeface="ＭＳ Ｐゴシック"/>
              </a:rPr>
              <a:t>    genom att ändra betraktelsedatum, välja att se antingen den </a:t>
            </a:r>
          </a:p>
          <a:p>
            <a:pPr marL="0" lvl="0" indent="0" defTabSz="457200">
              <a:buNone/>
            </a:pPr>
            <a:r>
              <a:rPr lang="sv-SE" sz="1800" dirty="0">
                <a:solidFill>
                  <a:prstClr val="black"/>
                </a:solidFill>
                <a:ea typeface="ＭＳ Ｐゴシック"/>
              </a:rPr>
              <a:t>    gamla fyrvägskorsningen eller den nya cirkulationsplatsen i NVDB.</a:t>
            </a:r>
          </a:p>
          <a:p>
            <a:endParaRPr lang="sv-SE" dirty="0"/>
          </a:p>
        </p:txBody>
      </p:sp>
      <p:sp>
        <p:nvSpPr>
          <p:cNvPr id="9" name="Rubrik 1"/>
          <p:cNvSpPr>
            <a:spLocks noGrp="1"/>
          </p:cNvSpPr>
          <p:nvPr>
            <p:ph type="ctrTitle"/>
          </p:nvPr>
        </p:nvSpPr>
        <p:spPr bwMode="auto">
          <a:xfrm>
            <a:off x="847487" y="1292022"/>
            <a:ext cx="9972517" cy="718829"/>
          </a:xfrm>
          <a:noFill/>
          <a:ln>
            <a:miter lim="800000"/>
            <a:headEnd/>
            <a:tailEnd/>
          </a:ln>
        </p:spPr>
        <p:txBody>
          <a:bodyPr vert="horz" wrap="square" lIns="91440" tIns="45720" rIns="91440" bIns="45720" numCol="1" anchor="t" anchorCtr="0" compatLnSpc="1">
            <a:prstTxWarp prst="textNoShape">
              <a:avLst/>
            </a:prstTxWarp>
          </a:bodyPr>
          <a:lstStyle/>
          <a:p>
            <a:r>
              <a:rPr lang="sv-SE" sz="2800" dirty="0">
                <a:ea typeface="ＭＳ Ｐゴシック"/>
              </a:rPr>
              <a:t>Exempel:</a:t>
            </a:r>
          </a:p>
        </p:txBody>
      </p:sp>
      <p:sp>
        <p:nvSpPr>
          <p:cNvPr id="1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Vägnätet påverkas</a:t>
            </a:r>
            <a:endParaRPr lang="sv-SE" sz="2400" dirty="0">
              <a:ea typeface="ＭＳ Ｐゴシック"/>
            </a:endParaRPr>
          </a:p>
        </p:txBody>
      </p:sp>
      <p:sp>
        <p:nvSpPr>
          <p:cNvPr id="11" name="Återgå 10">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3" name="textruta 12">
            <a:extLst>
              <a:ext uri="{FF2B5EF4-FFF2-40B4-BE49-F238E27FC236}">
                <a16:creationId xmlns:a16="http://schemas.microsoft.com/office/drawing/2014/main" id="{FE8C9D67-6343-421A-B106-E7CEB1135D2A}"/>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11813800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ubrik 1"/>
          <p:cNvSpPr>
            <a:spLocks noGrp="1"/>
          </p:cNvSpPr>
          <p:nvPr>
            <p:ph type="ctrTitle"/>
          </p:nvPr>
        </p:nvSpPr>
        <p:spPr bwMode="auto">
          <a:xfrm>
            <a:off x="847487" y="1286351"/>
            <a:ext cx="9785839" cy="718829"/>
          </a:xfrm>
          <a:noFill/>
          <a:ln>
            <a:miter lim="800000"/>
            <a:headEnd/>
            <a:tailEnd/>
          </a:ln>
        </p:spPr>
        <p:txBody>
          <a:bodyPr vert="horz" wrap="square" lIns="91440" tIns="45720" rIns="91440" bIns="45720" numCol="1" anchor="t" anchorCtr="0" compatLnSpc="1">
            <a:prstTxWarp prst="textNoShape">
              <a:avLst/>
            </a:prstTxWarp>
          </a:bodyPr>
          <a:lstStyle/>
          <a:p>
            <a:r>
              <a:rPr lang="sv-SE" sz="2800" dirty="0">
                <a:ea typeface="ＭＳ Ｐゴシック"/>
              </a:rPr>
              <a:t>Exempel:</a:t>
            </a:r>
          </a:p>
        </p:txBody>
      </p:sp>
      <p:sp>
        <p:nvSpPr>
          <p:cNvPr id="2" name="Platshållare för innehåll 1"/>
          <p:cNvSpPr>
            <a:spLocks noGrp="1"/>
          </p:cNvSpPr>
          <p:nvPr>
            <p:ph idx="1"/>
          </p:nvPr>
        </p:nvSpPr>
        <p:spPr>
          <a:xfrm>
            <a:off x="847487" y="2005180"/>
            <a:ext cx="8738473" cy="3680142"/>
          </a:xfrm>
        </p:spPr>
        <p:txBody>
          <a:bodyPr/>
          <a:lstStyle/>
          <a:p>
            <a:pPr marL="342900" lvl="0" indent="-342900" defTabSz="457200">
              <a:buNone/>
            </a:pPr>
            <a:r>
              <a:rPr lang="sv-SE" sz="2000" b="1" dirty="0">
                <a:solidFill>
                  <a:prstClr val="black"/>
                </a:solidFill>
                <a:ea typeface="ＭＳ Ｐゴシック"/>
              </a:rPr>
              <a:t>AVSLUTA</a:t>
            </a:r>
            <a:endParaRPr lang="sv-SE" sz="2000" dirty="0">
              <a:solidFill>
                <a:prstClr val="black"/>
              </a:solidFill>
              <a:ea typeface="ＭＳ Ｐゴシック"/>
            </a:endParaRPr>
          </a:p>
          <a:p>
            <a:pPr marL="342900" lvl="0" indent="-342900" defTabSz="457200"/>
            <a:r>
              <a:rPr lang="sv-SE" sz="1800" dirty="0">
                <a:solidFill>
                  <a:prstClr val="black"/>
                </a:solidFill>
                <a:ea typeface="ＭＳ Ｐゴシック"/>
              </a:rPr>
              <a:t>En bit från vägen mellan Lillköping och Storköping ska i maj 2016 ett nytt köpcentrum öppna. Därför ändras en del av vägens sträckning så att den går förbi det nya köpcentrumet. Den del av vägen som inte längre används rivs och på marken ska det byggas hyreshus. I och med detta måste ny vägsträcka skapas i NVDB och den gamla vägsträckan avslutas. Avslutning av vägsträcka sker genom att referenslänkdelens </a:t>
            </a:r>
            <a:r>
              <a:rPr lang="sv-SE" sz="1800" b="1" dirty="0">
                <a:solidFill>
                  <a:prstClr val="black"/>
                </a:solidFill>
                <a:ea typeface="ＭＳ Ｐゴシック"/>
              </a:rPr>
              <a:t>tilldatum</a:t>
            </a:r>
            <a:r>
              <a:rPr lang="sv-SE" sz="1800" dirty="0">
                <a:solidFill>
                  <a:prstClr val="black"/>
                </a:solidFill>
                <a:ea typeface="ＭＳ Ｐゴシック"/>
              </a:rPr>
              <a:t> ändras, i det här fallet till 2016-05-12 då vägsträckan tas ur bruk.</a:t>
            </a:r>
          </a:p>
          <a:p>
            <a:pPr marL="342900" lvl="0" indent="-342900" defTabSz="457200">
              <a:buNone/>
            </a:pPr>
            <a:endParaRPr lang="sv-SE" sz="1800" dirty="0">
              <a:solidFill>
                <a:prstClr val="black"/>
              </a:solidFill>
              <a:ea typeface="ＭＳ Ｐゴシック"/>
            </a:endParaRPr>
          </a:p>
          <a:p>
            <a:pPr marL="342900" lvl="0" indent="-342900" defTabSz="457200"/>
            <a:r>
              <a:rPr lang="sv-SE" sz="1800" dirty="0">
                <a:solidFill>
                  <a:prstClr val="black"/>
                </a:solidFill>
                <a:ea typeface="ＭＳ Ｐゴシック"/>
              </a:rPr>
              <a:t>När ett objekt </a:t>
            </a:r>
            <a:r>
              <a:rPr lang="sv-SE" sz="1800" b="1" dirty="0">
                <a:solidFill>
                  <a:prstClr val="black"/>
                </a:solidFill>
                <a:ea typeface="ＭＳ Ｐゴシック"/>
              </a:rPr>
              <a:t>avslutas</a:t>
            </a:r>
            <a:r>
              <a:rPr lang="sv-SE" sz="1800" dirty="0">
                <a:solidFill>
                  <a:prstClr val="black"/>
                </a:solidFill>
                <a:ea typeface="ＭＳ Ｐゴシック"/>
              </a:rPr>
              <a:t> finns det ändå kvar i NVDB och kan visas om man byter till ett tidigare betraktelsedatum.</a:t>
            </a:r>
          </a:p>
          <a:p>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67</a:t>
            </a:fld>
            <a:endParaRPr lang="sv-SE" sz="1200" dirty="0">
              <a:solidFill>
                <a:srgbClr val="E27F00"/>
              </a:solidFill>
              <a:latin typeface="Bell Gothic Light"/>
            </a:endParaRPr>
          </a:p>
        </p:txBody>
      </p:sp>
      <p:sp>
        <p:nvSpPr>
          <p:cNvPr id="9"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Vägnätet påverkas</a:t>
            </a:r>
            <a:endParaRPr lang="sv-SE" sz="2400" dirty="0">
              <a:ea typeface="ＭＳ Ｐゴシック"/>
            </a:endParaRPr>
          </a:p>
        </p:txBody>
      </p:sp>
      <p:sp>
        <p:nvSpPr>
          <p:cNvPr id="10" name="Återgå 9">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1" name="textruta 10">
            <a:extLst>
              <a:ext uri="{FF2B5EF4-FFF2-40B4-BE49-F238E27FC236}">
                <a16:creationId xmlns:a16="http://schemas.microsoft.com/office/drawing/2014/main" id="{85E4B9AC-FBEC-4528-890C-B5A78E0C11A3}"/>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812426792"/>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847487" y="1606291"/>
            <a:ext cx="9785839" cy="3680142"/>
          </a:xfrm>
        </p:spPr>
        <p:txBody>
          <a:bodyPr/>
          <a:lstStyle/>
          <a:p>
            <a:pPr marL="342900" lvl="0" indent="-342900" defTabSz="457200">
              <a:buNone/>
            </a:pPr>
            <a:r>
              <a:rPr lang="sv-SE" sz="2000" dirty="0">
                <a:solidFill>
                  <a:prstClr val="black"/>
                </a:solidFill>
                <a:ea typeface="ＭＳ Ｐゴシック"/>
              </a:rPr>
              <a:t>När får en ny referenslänk skapas?</a:t>
            </a:r>
          </a:p>
          <a:p>
            <a:pPr marL="342900" lvl="0" indent="-342900" defTabSz="457200">
              <a:buNone/>
            </a:pPr>
            <a:endParaRPr lang="sv-SE" sz="1000" dirty="0">
              <a:solidFill>
                <a:prstClr val="black"/>
              </a:solidFill>
              <a:ea typeface="ＭＳ Ｐゴシック"/>
            </a:endParaRPr>
          </a:p>
          <a:p>
            <a:pPr marL="342900" lvl="0" indent="-342900" defTabSz="457200"/>
            <a:r>
              <a:rPr lang="sv-SE" sz="1800" dirty="0">
                <a:solidFill>
                  <a:prstClr val="black"/>
                </a:solidFill>
                <a:ea typeface="ＭＳ Ｐゴシック"/>
              </a:rPr>
              <a:t>Ny referenslänk får endast skapas:</a:t>
            </a:r>
          </a:p>
          <a:p>
            <a:pPr marL="742950" lvl="1" indent="-285750" defTabSz="457200"/>
            <a:r>
              <a:rPr lang="sv-SE" sz="1800" dirty="0">
                <a:solidFill>
                  <a:prstClr val="black"/>
                </a:solidFill>
                <a:ea typeface="ＭＳ Ｐゴシック"/>
              </a:rPr>
              <a:t>När en ny vägsträcka har byggts</a:t>
            </a:r>
          </a:p>
          <a:p>
            <a:pPr marL="742950" lvl="1" indent="-285750" defTabSz="457200"/>
            <a:r>
              <a:rPr lang="sv-SE" sz="1800" dirty="0">
                <a:solidFill>
                  <a:prstClr val="black"/>
                </a:solidFill>
                <a:ea typeface="ＭＳ Ｐゴシック"/>
              </a:rPr>
              <a:t>När man upptäcker att en väg saknas i NVDB</a:t>
            </a:r>
          </a:p>
          <a:p>
            <a:pPr marL="742950" lvl="1" indent="-285750" defTabSz="457200"/>
            <a:r>
              <a:rPr lang="sv-SE" sz="1800" dirty="0">
                <a:solidFill>
                  <a:prstClr val="black"/>
                </a:solidFill>
                <a:ea typeface="ＭＳ Ｐゴシック"/>
              </a:rPr>
              <a:t>Vid ombyggnad t.ex.:</a:t>
            </a:r>
          </a:p>
          <a:p>
            <a:pPr marL="1143000" lvl="2" indent="-228600" defTabSz="457200"/>
            <a:r>
              <a:rPr lang="sv-SE" dirty="0">
                <a:solidFill>
                  <a:prstClr val="black"/>
                </a:solidFill>
                <a:ea typeface="ＭＳ Ｐゴシック"/>
              </a:rPr>
              <a:t>Ny korsning</a:t>
            </a:r>
          </a:p>
          <a:p>
            <a:pPr marL="1143000" lvl="2" indent="-228600" defTabSz="457200"/>
            <a:r>
              <a:rPr lang="sv-SE" dirty="0">
                <a:solidFill>
                  <a:prstClr val="black"/>
                </a:solidFill>
                <a:ea typeface="ＭＳ Ｐゴシック"/>
              </a:rPr>
              <a:t>Ny cirkulationsplats</a:t>
            </a:r>
          </a:p>
          <a:p>
            <a:pPr marL="1143000" lvl="2" indent="-228600" defTabSz="457200"/>
            <a:r>
              <a:rPr lang="sv-SE" dirty="0">
                <a:solidFill>
                  <a:prstClr val="black"/>
                </a:solidFill>
                <a:ea typeface="ＭＳ Ｐゴシック"/>
              </a:rPr>
              <a:t>Enkel körbana byggs om till dubbla körbanor</a:t>
            </a:r>
          </a:p>
          <a:p>
            <a:pPr marL="1143000" lvl="2" indent="-228600" defTabSz="457200"/>
            <a:r>
              <a:rPr lang="sv-SE" dirty="0">
                <a:solidFill>
                  <a:prstClr val="black"/>
                </a:solidFill>
                <a:ea typeface="ＭＳ Ｐゴシック"/>
              </a:rPr>
              <a:t>Mittvajerräcke införs och resultatet blir ”2+1-väg”</a:t>
            </a:r>
          </a:p>
          <a:p>
            <a:pPr marL="742950" lvl="1" indent="-285750" defTabSz="457200"/>
            <a:r>
              <a:rPr lang="sv-SE" sz="1800" dirty="0">
                <a:solidFill>
                  <a:prstClr val="black"/>
                </a:solidFill>
                <a:ea typeface="ＭＳ Ｐゴシック"/>
              </a:rPr>
              <a:t>Vid korrigering av felaktig generalisering där de saknade delarna måste läggas in</a:t>
            </a:r>
            <a:r>
              <a:rPr lang="sv-SE" sz="1600" dirty="0">
                <a:solidFill>
                  <a:prstClr val="black"/>
                </a:solidFill>
                <a:ea typeface="ＭＳ Ｐゴシック"/>
              </a:rPr>
              <a:t>.</a:t>
            </a:r>
          </a:p>
          <a:p>
            <a:pPr marL="1143000" lvl="2" indent="-228600" defTabSz="457200"/>
            <a:endParaRPr lang="sv-SE" sz="1200" dirty="0">
              <a:solidFill>
                <a:prstClr val="black"/>
              </a:solidFill>
              <a:ea typeface="ＭＳ Ｐゴシック"/>
            </a:endParaRPr>
          </a:p>
          <a:p>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68</a:t>
            </a:fld>
            <a:endParaRPr lang="sv-SE" sz="1200" dirty="0">
              <a:solidFill>
                <a:srgbClr val="E27F00"/>
              </a:solidFill>
              <a:latin typeface="Bell Gothic Light"/>
            </a:endParaRPr>
          </a:p>
        </p:txBody>
      </p:sp>
      <p:pic>
        <p:nvPicPr>
          <p:cNvPr id="9" name="Picture 4" descr="http://www.gunnebo.se/GunneboGUI/GunneboWebImages/SecurityLineGunnebosmall.jpg"/>
          <p:cNvPicPr>
            <a:picLocks noChangeAspect="1" noChangeArrowheads="1"/>
          </p:cNvPicPr>
          <p:nvPr/>
        </p:nvPicPr>
        <p:blipFill>
          <a:blip r:embed="rId2" cstate="print"/>
          <a:srcRect/>
          <a:stretch>
            <a:fillRect/>
          </a:stretch>
        </p:blipFill>
        <p:spPr bwMode="auto">
          <a:xfrm>
            <a:off x="7493360" y="1606291"/>
            <a:ext cx="1905000" cy="1933575"/>
          </a:xfrm>
          <a:prstGeom prst="rect">
            <a:avLst/>
          </a:prstGeom>
          <a:noFill/>
          <a:ln w="9525">
            <a:noFill/>
            <a:miter lim="800000"/>
            <a:headEnd/>
            <a:tailEnd/>
          </a:ln>
        </p:spPr>
      </p:pic>
      <p:sp>
        <p:nvSpPr>
          <p:cNvPr id="1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Vägnätsförändring</a:t>
            </a:r>
            <a:endParaRPr lang="sv-SE" sz="2400" dirty="0">
              <a:ea typeface="ＭＳ Ｐゴシック"/>
            </a:endParaRPr>
          </a:p>
        </p:txBody>
      </p:sp>
      <p:sp>
        <p:nvSpPr>
          <p:cNvPr id="8" name="Återgå 7">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1" name="textruta 10">
            <a:extLst>
              <a:ext uri="{FF2B5EF4-FFF2-40B4-BE49-F238E27FC236}">
                <a16:creationId xmlns:a16="http://schemas.microsoft.com/office/drawing/2014/main" id="{3BEF42F3-0531-4A20-AED4-0CF7B324EA12}"/>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38925495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69</a:t>
            </a:fld>
            <a:endParaRPr lang="sv-SE" sz="1200" dirty="0">
              <a:solidFill>
                <a:srgbClr val="E27F00"/>
              </a:solidFill>
              <a:latin typeface="Bell Gothic Light"/>
            </a:endParaRPr>
          </a:p>
        </p:txBody>
      </p:sp>
      <p:sp>
        <p:nvSpPr>
          <p:cNvPr id="9" name="Platshållare för innehåll 2"/>
          <p:cNvSpPr>
            <a:spLocks noGrp="1"/>
          </p:cNvSpPr>
          <p:nvPr>
            <p:ph idx="1"/>
          </p:nvPr>
        </p:nvSpPr>
        <p:spPr>
          <a:xfrm>
            <a:off x="847487" y="1786478"/>
            <a:ext cx="9264898" cy="1584157"/>
          </a:xfrm>
        </p:spPr>
        <p:txBody>
          <a:bodyPr/>
          <a:lstStyle/>
          <a:p>
            <a:pPr marL="0" indent="0">
              <a:buNone/>
            </a:pPr>
            <a:r>
              <a:rPr lang="sv-SE" sz="1800" b="1" dirty="0"/>
              <a:t>Avsluta</a:t>
            </a:r>
            <a:r>
              <a:rPr lang="sv-SE" sz="1800" dirty="0"/>
              <a:t> används när historik ska sparas. </a:t>
            </a:r>
          </a:p>
          <a:p>
            <a:pPr marL="0" indent="0">
              <a:buNone/>
            </a:pPr>
            <a:endParaRPr lang="sv-SE" sz="1800" dirty="0"/>
          </a:p>
          <a:p>
            <a:pPr marL="0" indent="0">
              <a:buNone/>
            </a:pPr>
            <a:r>
              <a:rPr lang="sv-SE" sz="1800" b="1" dirty="0"/>
              <a:t>Ta bort </a:t>
            </a:r>
            <a:r>
              <a:rPr lang="sv-SE" sz="1800" dirty="0"/>
              <a:t>raderar poster permanent som om de aldrig funnits.  </a:t>
            </a:r>
          </a:p>
        </p:txBody>
      </p:sp>
      <p:sp>
        <p:nvSpPr>
          <p:cNvPr id="1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Avsluta och ta bort</a:t>
            </a:r>
            <a:endParaRPr lang="sv-SE" sz="2400" dirty="0">
              <a:ea typeface="ＭＳ Ｐゴシック"/>
            </a:endParaRPr>
          </a:p>
        </p:txBody>
      </p:sp>
      <p:sp>
        <p:nvSpPr>
          <p:cNvPr id="7" name="Återgå 6">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8" name="textruta 7">
            <a:extLst>
              <a:ext uri="{FF2B5EF4-FFF2-40B4-BE49-F238E27FC236}">
                <a16:creationId xmlns:a16="http://schemas.microsoft.com/office/drawing/2014/main" id="{2935CA2F-43B0-4190-B2D1-FCB2CA0E98EF}"/>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1914683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8" y="571710"/>
            <a:ext cx="9946786" cy="624461"/>
          </a:xfrm>
        </p:spPr>
        <p:txBody>
          <a:bodyPr/>
          <a:lstStyle/>
          <a:p>
            <a:r>
              <a:rPr lang="sv-SE" dirty="0"/>
              <a:t>Vägar som kan ingå i NVDB</a:t>
            </a:r>
          </a:p>
        </p:txBody>
      </p:sp>
      <p:sp>
        <p:nvSpPr>
          <p:cNvPr id="3" name="Platshållare för innehåll 2"/>
          <p:cNvSpPr>
            <a:spLocks noGrp="1"/>
          </p:cNvSpPr>
          <p:nvPr>
            <p:ph idx="1"/>
          </p:nvPr>
        </p:nvSpPr>
        <p:spPr>
          <a:xfrm>
            <a:off x="2730204" y="1927249"/>
            <a:ext cx="7382181" cy="3680142"/>
          </a:xfrm>
        </p:spPr>
        <p:txBody>
          <a:bodyPr/>
          <a:lstStyle/>
          <a:p>
            <a:pPr marL="0" indent="0" defTabSz="457200">
              <a:buNone/>
            </a:pPr>
            <a:r>
              <a:rPr lang="sv-SE" sz="1800" b="1" dirty="0">
                <a:solidFill>
                  <a:prstClr val="black"/>
                </a:solidFill>
                <a:latin typeface="Arial" charset="0"/>
              </a:rPr>
              <a:t>Vägar för trafik med motorfordon som kan ingå:</a:t>
            </a:r>
            <a:endParaRPr lang="sv-SE" sz="1800" dirty="0">
              <a:solidFill>
                <a:prstClr val="black"/>
              </a:solidFill>
              <a:ea typeface="ＭＳ Ｐゴシック"/>
            </a:endParaRPr>
          </a:p>
          <a:p>
            <a:pPr marL="342900" lvl="0" indent="-342900" defTabSz="457200"/>
            <a:r>
              <a:rPr lang="sv-SE" sz="1800" dirty="0">
                <a:solidFill>
                  <a:prstClr val="black"/>
                </a:solidFill>
                <a:ea typeface="ＭＳ Ｐゴシック"/>
              </a:rPr>
              <a:t>Vägar inom parkeringsytor som ej är genomgående </a:t>
            </a:r>
          </a:p>
          <a:p>
            <a:pPr marL="342900" lvl="0" indent="-342900" defTabSz="457200"/>
            <a:r>
              <a:rPr lang="sv-SE" sz="1800" dirty="0">
                <a:solidFill>
                  <a:prstClr val="black"/>
                </a:solidFill>
                <a:ea typeface="ＭＳ Ｐゴシック"/>
              </a:rPr>
              <a:t>Vägar inom inhägnade industriområden som enbart trafikeras av fordon med anknytning till industrin. </a:t>
            </a:r>
          </a:p>
          <a:p>
            <a:pPr marL="342900" lvl="0" indent="-342900" defTabSz="457200"/>
            <a:r>
              <a:rPr lang="sv-SE" sz="1800" dirty="0">
                <a:solidFill>
                  <a:prstClr val="black"/>
                </a:solidFill>
                <a:ea typeface="ＭＳ Ｐゴシック"/>
              </a:rPr>
              <a:t>Vägar inom fastighetsmark, t.ex. flerfamiljsområden</a:t>
            </a:r>
          </a:p>
          <a:p>
            <a:pPr marL="342900" lvl="0" indent="-342900" defTabSz="457200"/>
            <a:r>
              <a:rPr lang="sv-SE" sz="1800" dirty="0">
                <a:solidFill>
                  <a:prstClr val="black"/>
                </a:solidFill>
                <a:ea typeface="ＭＳ Ｐゴシック"/>
              </a:rPr>
              <a:t>Återvändsvägar utanför tättbebyggt område som är kortare än 50 meter</a:t>
            </a:r>
          </a:p>
          <a:p>
            <a:pPr marL="0" lvl="0" indent="0" defTabSz="457200">
              <a:buNone/>
            </a:pPr>
            <a:endParaRPr lang="sv-SE" sz="1800" dirty="0">
              <a:solidFill>
                <a:prstClr val="black"/>
              </a:solidFill>
              <a:ea typeface="ＭＳ Ｐゴシック"/>
            </a:endParaRPr>
          </a:p>
          <a:p>
            <a:pPr marL="0" lvl="0" indent="0" defTabSz="914400" eaLnBrk="1" hangingPunct="1">
              <a:spcBef>
                <a:spcPct val="0"/>
              </a:spcBef>
              <a:buNone/>
            </a:pPr>
            <a:r>
              <a:rPr lang="sv-SE" sz="1800" b="1" dirty="0">
                <a:solidFill>
                  <a:prstClr val="black"/>
                </a:solidFill>
                <a:latin typeface="Arial" charset="0"/>
              </a:rPr>
              <a:t>Vägar för gångtrafik som kan ingå:</a:t>
            </a:r>
          </a:p>
          <a:p>
            <a:pPr marL="0" lvl="0" indent="0" defTabSz="914400" eaLnBrk="1" hangingPunct="1">
              <a:spcBef>
                <a:spcPct val="0"/>
              </a:spcBef>
            </a:pPr>
            <a:r>
              <a:rPr lang="sv-SE" sz="1800" dirty="0">
                <a:solidFill>
                  <a:prstClr val="black"/>
                </a:solidFill>
                <a:latin typeface="Arial" charset="0"/>
                <a:ea typeface="+mn-ea"/>
                <a:cs typeface="+mn-cs"/>
              </a:rPr>
              <a:t>   </a:t>
            </a:r>
            <a:r>
              <a:rPr lang="sv-SE" sz="1800" dirty="0">
                <a:solidFill>
                  <a:prstClr val="black"/>
                </a:solidFill>
                <a:ea typeface="ＭＳ Ｐゴシック"/>
              </a:rPr>
              <a:t>Gångbanor och trottoarer</a:t>
            </a:r>
          </a:p>
          <a:p>
            <a:pPr marL="285750" lvl="0" indent="-285750" defTabSz="914400" eaLnBrk="1" hangingPunct="1">
              <a:spcBef>
                <a:spcPct val="0"/>
              </a:spcBef>
              <a:buFont typeface="Arial" panose="020B0604020202020204" pitchFamily="34" charset="0"/>
              <a:buChar char="•"/>
            </a:pPr>
            <a:r>
              <a:rPr lang="sv-SE" sz="1800" dirty="0">
                <a:solidFill>
                  <a:prstClr val="black"/>
                </a:solidFill>
                <a:ea typeface="ＭＳ Ｐゴシック"/>
              </a:rPr>
              <a:t>Färjeleder som inte tar fordon, utan enbart personer</a:t>
            </a:r>
          </a:p>
          <a:p>
            <a:pPr marL="285750" lvl="0" indent="-285750" defTabSz="914400" eaLnBrk="1" hangingPunct="1">
              <a:spcBef>
                <a:spcPct val="0"/>
              </a:spcBef>
              <a:buFont typeface="Arial" panose="020B0604020202020204" pitchFamily="34" charset="0"/>
              <a:buChar char="•"/>
            </a:pPr>
            <a:r>
              <a:rPr lang="sv-SE" sz="1800" dirty="0">
                <a:solidFill>
                  <a:prstClr val="black"/>
                </a:solidFill>
                <a:ea typeface="ＭＳ Ｐゴシック"/>
              </a:rPr>
              <a:t>Samt andra förbindelser för fotgängare, t.ex. trappor, hissar och passager genom byggnader</a:t>
            </a:r>
          </a:p>
          <a:p>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7</a:t>
            </a:fld>
            <a:endParaRPr lang="sv-SE" sz="1200" dirty="0">
              <a:solidFill>
                <a:srgbClr val="E27F00"/>
              </a:solidFill>
              <a:latin typeface="Bell Gothic Light"/>
            </a:endParaRPr>
          </a:p>
        </p:txBody>
      </p:sp>
      <p:pic>
        <p:nvPicPr>
          <p:cNvPr id="9" name="Bildobjekt 8"/>
          <p:cNvPicPr>
            <a:picLocks noChangeAspect="1"/>
          </p:cNvPicPr>
          <p:nvPr/>
        </p:nvPicPr>
        <p:blipFill>
          <a:blip r:embed="rId3"/>
          <a:stretch>
            <a:fillRect/>
          </a:stretch>
        </p:blipFill>
        <p:spPr>
          <a:xfrm>
            <a:off x="600705" y="1927249"/>
            <a:ext cx="1779227" cy="1610127"/>
          </a:xfrm>
          <a:prstGeom prst="rect">
            <a:avLst/>
          </a:prstGeom>
        </p:spPr>
      </p:pic>
      <p:pic>
        <p:nvPicPr>
          <p:cNvPr id="10" name="Bildobjekt 9"/>
          <p:cNvPicPr>
            <a:picLocks noChangeAspect="1"/>
          </p:cNvPicPr>
          <p:nvPr/>
        </p:nvPicPr>
        <p:blipFill>
          <a:blip r:embed="rId4"/>
          <a:stretch>
            <a:fillRect/>
          </a:stretch>
        </p:blipFill>
        <p:spPr>
          <a:xfrm>
            <a:off x="847487" y="4268454"/>
            <a:ext cx="1475360" cy="1335140"/>
          </a:xfrm>
          <a:prstGeom prst="rect">
            <a:avLst/>
          </a:prstGeom>
        </p:spPr>
      </p:pic>
      <p:sp>
        <p:nvSpPr>
          <p:cNvPr id="11" name="Återgå 10">
            <a:hlinkClick r:id="rId5"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2" name="textruta 11">
            <a:extLst>
              <a:ext uri="{FF2B5EF4-FFF2-40B4-BE49-F238E27FC236}">
                <a16:creationId xmlns:a16="http://schemas.microsoft.com/office/drawing/2014/main" id="{C74AE090-216D-4911-95DA-E1A71B50E5DD}"/>
              </a:ext>
            </a:extLst>
          </p:cNvPr>
          <p:cNvSpPr txBox="1"/>
          <p:nvPr/>
        </p:nvSpPr>
        <p:spPr>
          <a:xfrm>
            <a:off x="326064" y="198474"/>
            <a:ext cx="1346791" cy="246221"/>
          </a:xfrm>
          <a:prstGeom prst="rect">
            <a:avLst/>
          </a:prstGeom>
          <a:noFill/>
        </p:spPr>
        <p:txBody>
          <a:bodyPr wrap="square" rtlCol="0">
            <a:spAutoFit/>
          </a:bodyPr>
          <a:lstStyle/>
          <a:p>
            <a:r>
              <a:rPr lang="sv-SE" sz="1000" dirty="0"/>
              <a:t>Inledning</a:t>
            </a:r>
          </a:p>
        </p:txBody>
      </p:sp>
    </p:spTree>
    <p:extLst>
      <p:ext uri="{BB962C8B-B14F-4D97-AF65-F5344CB8AC3E}">
        <p14:creationId xmlns:p14="http://schemas.microsoft.com/office/powerpoint/2010/main" val="19270085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innehåll 11"/>
          <p:cNvPicPr>
            <a:picLocks noGrp="1" noChangeAspect="1"/>
          </p:cNvPicPr>
          <p:nvPr>
            <p:ph idx="1"/>
          </p:nvPr>
        </p:nvPicPr>
        <p:blipFill>
          <a:blip r:embed="rId3"/>
          <a:stretch>
            <a:fillRect/>
          </a:stretch>
        </p:blipFill>
        <p:spPr>
          <a:xfrm>
            <a:off x="7454350" y="2529222"/>
            <a:ext cx="3097036" cy="2206943"/>
          </a:xfrm>
          <a:prstGeom prst="rect">
            <a:avLst/>
          </a:prstGeom>
        </p:spPr>
      </p:pic>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70</a:t>
            </a:fld>
            <a:endParaRPr lang="sv-SE" sz="1200" dirty="0">
              <a:solidFill>
                <a:srgbClr val="E27F00"/>
              </a:solidFill>
              <a:latin typeface="Bell Gothic Light"/>
            </a:endParaRPr>
          </a:p>
        </p:txBody>
      </p:sp>
      <p:sp>
        <p:nvSpPr>
          <p:cNvPr id="11" name="textruta 3"/>
          <p:cNvSpPr txBox="1">
            <a:spLocks noChangeArrowheads="1"/>
          </p:cNvSpPr>
          <p:nvPr/>
        </p:nvSpPr>
        <p:spPr bwMode="auto">
          <a:xfrm>
            <a:off x="847487" y="2150995"/>
            <a:ext cx="6849066" cy="1015663"/>
          </a:xfrm>
          <a:prstGeom prst="rect">
            <a:avLst/>
          </a:prstGeom>
          <a:noFill/>
          <a:ln w="9525">
            <a:noFill/>
            <a:miter lim="800000"/>
            <a:headEnd/>
            <a:tailEnd/>
          </a:ln>
        </p:spPr>
        <p:txBody>
          <a:bodyPr wrap="square">
            <a:spAutoFit/>
          </a:bodyPr>
          <a:lstStyle/>
          <a:p>
            <a:endParaRPr lang="sv-SE" dirty="0"/>
          </a:p>
          <a:p>
            <a:r>
              <a:rPr lang="sv-SE" dirty="0"/>
              <a:t>Justering av brytpunkters läge och antal eller noders läge.</a:t>
            </a:r>
          </a:p>
          <a:p>
            <a:endParaRPr lang="sv-SE" sz="2400" dirty="0"/>
          </a:p>
        </p:txBody>
      </p:sp>
      <p:sp>
        <p:nvSpPr>
          <p:cNvPr id="8" name="Rubrik 1"/>
          <p:cNvSpPr txBox="1">
            <a:spLocks/>
          </p:cNvSpPr>
          <p:nvPr/>
        </p:nvSpPr>
        <p:spPr bwMode="auto">
          <a:xfrm>
            <a:off x="847487" y="1292022"/>
            <a:ext cx="9972517" cy="71882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sz="2800" dirty="0">
                <a:ea typeface="ＭＳ Ｐゴシック"/>
              </a:rPr>
              <a:t>Exempel:</a:t>
            </a:r>
          </a:p>
        </p:txBody>
      </p:sp>
      <p:sp>
        <p:nvSpPr>
          <p:cNvPr id="9"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Geometrirättning</a:t>
            </a:r>
            <a:endParaRPr lang="sv-SE" sz="2400" dirty="0">
              <a:ea typeface="ＭＳ Ｐゴシック"/>
            </a:endParaRPr>
          </a:p>
        </p:txBody>
      </p:sp>
      <p:sp>
        <p:nvSpPr>
          <p:cNvPr id="10" name="Återgå 9">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3" name="textruta 12">
            <a:extLst>
              <a:ext uri="{FF2B5EF4-FFF2-40B4-BE49-F238E27FC236}">
                <a16:creationId xmlns:a16="http://schemas.microsoft.com/office/drawing/2014/main" id="{CF5E2719-C9E7-4DB3-9D3A-3DA615667D09}"/>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3081344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71</a:t>
            </a:fld>
            <a:endParaRPr lang="sv-SE" sz="1200" dirty="0">
              <a:solidFill>
                <a:srgbClr val="E27F00"/>
              </a:solidFill>
              <a:latin typeface="Bell Gothic Light"/>
            </a:endParaRPr>
          </a:p>
        </p:txBody>
      </p:sp>
      <p:sp>
        <p:nvSpPr>
          <p:cNvPr id="12" name="Höger 7"/>
          <p:cNvSpPr/>
          <p:nvPr/>
        </p:nvSpPr>
        <p:spPr>
          <a:xfrm>
            <a:off x="4353954" y="3717081"/>
            <a:ext cx="2552700" cy="371475"/>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3" name="Bildobjekt 12"/>
          <p:cNvPicPr>
            <a:picLocks noChangeAspect="1"/>
          </p:cNvPicPr>
          <p:nvPr/>
        </p:nvPicPr>
        <p:blipFill>
          <a:blip r:embed="rId3"/>
          <a:stretch>
            <a:fillRect/>
          </a:stretch>
        </p:blipFill>
        <p:spPr>
          <a:xfrm>
            <a:off x="857703" y="2387731"/>
            <a:ext cx="2536156" cy="2560542"/>
          </a:xfrm>
          <a:prstGeom prst="rect">
            <a:avLst/>
          </a:prstGeom>
        </p:spPr>
      </p:pic>
      <p:pic>
        <p:nvPicPr>
          <p:cNvPr id="14" name="Bildobjekt 13"/>
          <p:cNvPicPr>
            <a:picLocks noChangeAspect="1"/>
          </p:cNvPicPr>
          <p:nvPr/>
        </p:nvPicPr>
        <p:blipFill>
          <a:blip r:embed="rId4"/>
          <a:stretch>
            <a:fillRect/>
          </a:stretch>
        </p:blipFill>
        <p:spPr>
          <a:xfrm>
            <a:off x="8261861" y="2433762"/>
            <a:ext cx="2908044" cy="2566638"/>
          </a:xfrm>
          <a:prstGeom prst="rect">
            <a:avLst/>
          </a:prstGeom>
        </p:spPr>
      </p:pic>
      <p:sp>
        <p:nvSpPr>
          <p:cNvPr id="2" name="Rektangel 1"/>
          <p:cNvSpPr/>
          <p:nvPr/>
        </p:nvSpPr>
        <p:spPr>
          <a:xfrm>
            <a:off x="4102768" y="2256708"/>
            <a:ext cx="4038600" cy="978729"/>
          </a:xfrm>
          <a:prstGeom prst="rect">
            <a:avLst/>
          </a:prstGeom>
        </p:spPr>
        <p:txBody>
          <a:bodyPr wrap="square">
            <a:spAutoFit/>
          </a:bodyPr>
          <a:lstStyle/>
          <a:p>
            <a:pPr lvl="0" defTabSz="457200" eaLnBrk="0" fontAlgn="base" hangingPunct="0">
              <a:spcBef>
                <a:spcPct val="20000"/>
              </a:spcBef>
              <a:spcAft>
                <a:spcPct val="0"/>
              </a:spcAft>
              <a:defRPr/>
            </a:pPr>
            <a:r>
              <a:rPr lang="sv-SE" dirty="0">
                <a:solidFill>
                  <a:prstClr val="black"/>
                </a:solidFill>
                <a:latin typeface="Bell Gothic Light"/>
                <a:ea typeface="ＭＳ Ｐゴシック" pitchFamily="31" charset="-128"/>
              </a:rPr>
              <a:t>Är det något som hänt i verkligheten ett visst datum som skall beskrivas? </a:t>
            </a:r>
          </a:p>
          <a:p>
            <a:pPr lvl="0" defTabSz="457200" eaLnBrk="0" fontAlgn="base" hangingPunct="0">
              <a:spcBef>
                <a:spcPct val="20000"/>
              </a:spcBef>
              <a:spcAft>
                <a:spcPct val="0"/>
              </a:spcAft>
              <a:defRPr/>
            </a:pPr>
            <a:r>
              <a:rPr lang="sv-SE" dirty="0">
                <a:solidFill>
                  <a:prstClr val="black"/>
                </a:solidFill>
                <a:latin typeface="Bell Gothic Light"/>
                <a:ea typeface="ＭＳ Ｐゴシック" pitchFamily="31" charset="-128"/>
              </a:rPr>
              <a:t>Kan vara långt tillbaka i tiden</a:t>
            </a:r>
            <a:endParaRPr lang="sv-SE" dirty="0"/>
          </a:p>
        </p:txBody>
      </p:sp>
      <p:sp>
        <p:nvSpPr>
          <p:cNvPr id="11" name="Rubrik 1"/>
          <p:cNvSpPr txBox="1">
            <a:spLocks/>
          </p:cNvSpPr>
          <p:nvPr/>
        </p:nvSpPr>
        <p:spPr bwMode="auto">
          <a:xfrm>
            <a:off x="857703" y="1292022"/>
            <a:ext cx="9962302" cy="71882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sz="2800" dirty="0">
                <a:ea typeface="ＭＳ Ｐゴシック"/>
              </a:rPr>
              <a:t>Exempel:</a:t>
            </a:r>
          </a:p>
        </p:txBody>
      </p:sp>
      <p:sp>
        <p:nvSpPr>
          <p:cNvPr id="15" name="Rubrik 1"/>
          <p:cNvSpPr txBox="1">
            <a:spLocks/>
          </p:cNvSpPr>
          <p:nvPr/>
        </p:nvSpPr>
        <p:spPr bwMode="auto">
          <a:xfrm>
            <a:off x="857703" y="499686"/>
            <a:ext cx="9962302"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Viktigt att skilja på rätta och förändra</a:t>
            </a:r>
            <a:endParaRPr lang="sv-SE" sz="2400" dirty="0">
              <a:ea typeface="ＭＳ Ｐゴシック"/>
            </a:endParaRPr>
          </a:p>
        </p:txBody>
      </p:sp>
      <p:sp>
        <p:nvSpPr>
          <p:cNvPr id="16" name="Återgå 15">
            <a:hlinkClick r:id="rId5"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7" name="textruta 16">
            <a:extLst>
              <a:ext uri="{FF2B5EF4-FFF2-40B4-BE49-F238E27FC236}">
                <a16:creationId xmlns:a16="http://schemas.microsoft.com/office/drawing/2014/main" id="{521EA537-3EE8-4E9B-BF03-B40DFD744D9D}"/>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
        <p:nvSpPr>
          <p:cNvPr id="18" name="Rektangel 17">
            <a:extLst>
              <a:ext uri="{FF2B5EF4-FFF2-40B4-BE49-F238E27FC236}">
                <a16:creationId xmlns:a16="http://schemas.microsoft.com/office/drawing/2014/main" id="{54577076-61B9-4E42-B0EA-6D5CBC9AD39C}"/>
              </a:ext>
            </a:extLst>
          </p:cNvPr>
          <p:cNvSpPr/>
          <p:nvPr/>
        </p:nvSpPr>
        <p:spPr>
          <a:xfrm>
            <a:off x="4102768" y="4566047"/>
            <a:ext cx="4038600" cy="1255728"/>
          </a:xfrm>
          <a:prstGeom prst="rect">
            <a:avLst/>
          </a:prstGeom>
        </p:spPr>
        <p:txBody>
          <a:bodyPr wrap="square">
            <a:spAutoFit/>
          </a:bodyPr>
          <a:lstStyle/>
          <a:p>
            <a:pPr lvl="0" defTabSz="457200" eaLnBrk="0" fontAlgn="base" hangingPunct="0">
              <a:spcBef>
                <a:spcPct val="20000"/>
              </a:spcBef>
              <a:spcAft>
                <a:spcPct val="0"/>
              </a:spcAft>
              <a:defRPr/>
            </a:pPr>
            <a:r>
              <a:rPr lang="sv-SE" dirty="0">
                <a:solidFill>
                  <a:prstClr val="black"/>
                </a:solidFill>
                <a:latin typeface="Bell Gothic Light"/>
                <a:ea typeface="ＭＳ Ｐゴシック" pitchFamily="31" charset="-128"/>
              </a:rPr>
              <a:t>En 4-vägskorsning byggs om till en cirkulation.</a:t>
            </a:r>
          </a:p>
          <a:p>
            <a:pPr lvl="0" defTabSz="457200" eaLnBrk="0" fontAlgn="base" hangingPunct="0">
              <a:spcBef>
                <a:spcPct val="20000"/>
              </a:spcBef>
              <a:spcAft>
                <a:spcPct val="0"/>
              </a:spcAft>
              <a:defRPr/>
            </a:pPr>
            <a:r>
              <a:rPr lang="sv-SE" dirty="0">
                <a:solidFill>
                  <a:prstClr val="black"/>
                </a:solidFill>
                <a:latin typeface="Bell Gothic Light"/>
                <a:ea typeface="ＭＳ Ｐゴシック" pitchFamily="31" charset="-128"/>
              </a:rPr>
              <a:t>Detta är en verklighetsförändring, alltså ska vägnätet </a:t>
            </a:r>
            <a:r>
              <a:rPr lang="sv-SE" b="1" dirty="0">
                <a:solidFill>
                  <a:prstClr val="black"/>
                </a:solidFill>
                <a:latin typeface="Bell Gothic Light"/>
                <a:ea typeface="ＭＳ Ｐゴシック" pitchFamily="31" charset="-128"/>
              </a:rPr>
              <a:t>förändras</a:t>
            </a:r>
            <a:r>
              <a:rPr lang="sv-SE" dirty="0">
                <a:solidFill>
                  <a:prstClr val="black"/>
                </a:solidFill>
                <a:latin typeface="Bell Gothic Light"/>
                <a:ea typeface="ＭＳ Ｐゴシック" pitchFamily="31" charset="-128"/>
              </a:rPr>
              <a:t>.</a:t>
            </a:r>
            <a:endParaRPr lang="sv-SE" dirty="0"/>
          </a:p>
        </p:txBody>
      </p:sp>
    </p:spTree>
    <p:extLst>
      <p:ext uri="{BB962C8B-B14F-4D97-AF65-F5344CB8AC3E}">
        <p14:creationId xmlns:p14="http://schemas.microsoft.com/office/powerpoint/2010/main" val="41564604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72</a:t>
            </a:fld>
            <a:endParaRPr lang="sv-SE" sz="1200" dirty="0">
              <a:solidFill>
                <a:srgbClr val="E27F00"/>
              </a:solidFill>
              <a:latin typeface="Bell Gothic Light"/>
            </a:endParaRPr>
          </a:p>
        </p:txBody>
      </p:sp>
      <p:pic>
        <p:nvPicPr>
          <p:cNvPr id="10" name="Bildobjekt 9"/>
          <p:cNvPicPr>
            <a:picLocks noChangeAspect="1"/>
          </p:cNvPicPr>
          <p:nvPr/>
        </p:nvPicPr>
        <p:blipFill>
          <a:blip r:embed="rId3"/>
          <a:stretch>
            <a:fillRect/>
          </a:stretch>
        </p:blipFill>
        <p:spPr>
          <a:xfrm>
            <a:off x="4204521" y="3341328"/>
            <a:ext cx="2651990" cy="487722"/>
          </a:xfrm>
          <a:prstGeom prst="rect">
            <a:avLst/>
          </a:prstGeom>
        </p:spPr>
      </p:pic>
      <p:pic>
        <p:nvPicPr>
          <p:cNvPr id="11" name="Bildobjekt 10"/>
          <p:cNvPicPr>
            <a:picLocks noChangeAspect="1"/>
          </p:cNvPicPr>
          <p:nvPr/>
        </p:nvPicPr>
        <p:blipFill>
          <a:blip r:embed="rId4"/>
          <a:stretch>
            <a:fillRect/>
          </a:stretch>
        </p:blipFill>
        <p:spPr>
          <a:xfrm>
            <a:off x="621477" y="2382084"/>
            <a:ext cx="2651990" cy="2761727"/>
          </a:xfrm>
          <a:prstGeom prst="rect">
            <a:avLst/>
          </a:prstGeom>
        </p:spPr>
      </p:pic>
      <p:pic>
        <p:nvPicPr>
          <p:cNvPr id="12" name="Bildobjekt 11"/>
          <p:cNvPicPr>
            <a:picLocks noChangeAspect="1"/>
          </p:cNvPicPr>
          <p:nvPr/>
        </p:nvPicPr>
        <p:blipFill>
          <a:blip r:embed="rId5"/>
          <a:stretch>
            <a:fillRect/>
          </a:stretch>
        </p:blipFill>
        <p:spPr>
          <a:xfrm>
            <a:off x="8227971" y="2294702"/>
            <a:ext cx="2651990" cy="2767824"/>
          </a:xfrm>
          <a:prstGeom prst="rect">
            <a:avLst/>
          </a:prstGeom>
        </p:spPr>
      </p:pic>
      <p:sp>
        <p:nvSpPr>
          <p:cNvPr id="13" name="Frihandsfigur 12"/>
          <p:cNvSpPr/>
          <p:nvPr/>
        </p:nvSpPr>
        <p:spPr>
          <a:xfrm>
            <a:off x="847487" y="2925765"/>
            <a:ext cx="2381250" cy="2114550"/>
          </a:xfrm>
          <a:custGeom>
            <a:avLst/>
            <a:gdLst>
              <a:gd name="connsiteX0" fmla="*/ 0 w 2381250"/>
              <a:gd name="connsiteY0" fmla="*/ 2114550 h 2114550"/>
              <a:gd name="connsiteX1" fmla="*/ 323850 w 2381250"/>
              <a:gd name="connsiteY1" fmla="*/ 1228725 h 2114550"/>
              <a:gd name="connsiteX2" fmla="*/ 771525 w 2381250"/>
              <a:gd name="connsiteY2" fmla="*/ 809625 h 2114550"/>
              <a:gd name="connsiteX3" fmla="*/ 1133475 w 2381250"/>
              <a:gd name="connsiteY3" fmla="*/ 885825 h 2114550"/>
              <a:gd name="connsiteX4" fmla="*/ 1504950 w 2381250"/>
              <a:gd name="connsiteY4" fmla="*/ 914400 h 2114550"/>
              <a:gd name="connsiteX5" fmla="*/ 1933575 w 2381250"/>
              <a:gd name="connsiteY5" fmla="*/ 552450 h 2114550"/>
              <a:gd name="connsiteX6" fmla="*/ 2171700 w 2381250"/>
              <a:gd name="connsiteY6" fmla="*/ 180975 h 2114550"/>
              <a:gd name="connsiteX7" fmla="*/ 2381250 w 2381250"/>
              <a:gd name="connsiteY7" fmla="*/ 0 h 2114550"/>
              <a:gd name="connsiteX8" fmla="*/ 2381250 w 2381250"/>
              <a:gd name="connsiteY8" fmla="*/ 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0" h="2114550">
                <a:moveTo>
                  <a:pt x="0" y="2114550"/>
                </a:moveTo>
                <a:cubicBezTo>
                  <a:pt x="97631" y="1780381"/>
                  <a:pt x="195263" y="1446212"/>
                  <a:pt x="323850" y="1228725"/>
                </a:cubicBezTo>
                <a:cubicBezTo>
                  <a:pt x="452437" y="1011238"/>
                  <a:pt x="636588" y="866775"/>
                  <a:pt x="771525" y="809625"/>
                </a:cubicBezTo>
                <a:cubicBezTo>
                  <a:pt x="906462" y="752475"/>
                  <a:pt x="1011237" y="868362"/>
                  <a:pt x="1133475" y="885825"/>
                </a:cubicBezTo>
                <a:cubicBezTo>
                  <a:pt x="1255713" y="903288"/>
                  <a:pt x="1371600" y="969963"/>
                  <a:pt x="1504950" y="914400"/>
                </a:cubicBezTo>
                <a:cubicBezTo>
                  <a:pt x="1638300" y="858838"/>
                  <a:pt x="1822450" y="674688"/>
                  <a:pt x="1933575" y="552450"/>
                </a:cubicBezTo>
                <a:cubicBezTo>
                  <a:pt x="2044700" y="430212"/>
                  <a:pt x="2097088" y="273050"/>
                  <a:pt x="2171700" y="180975"/>
                </a:cubicBezTo>
                <a:cubicBezTo>
                  <a:pt x="2246312" y="88900"/>
                  <a:pt x="2381250" y="0"/>
                  <a:pt x="2381250" y="0"/>
                </a:cubicBezTo>
                <a:lnTo>
                  <a:pt x="2381250" y="0"/>
                </a:ln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sv-SE"/>
          </a:p>
        </p:txBody>
      </p:sp>
      <p:pic>
        <p:nvPicPr>
          <p:cNvPr id="14" name="Bildobjekt 13"/>
          <p:cNvPicPr>
            <a:picLocks noChangeAspect="1"/>
          </p:cNvPicPr>
          <p:nvPr/>
        </p:nvPicPr>
        <p:blipFill>
          <a:blip r:embed="rId6"/>
          <a:stretch>
            <a:fillRect/>
          </a:stretch>
        </p:blipFill>
        <p:spPr>
          <a:xfrm>
            <a:off x="8316370" y="2800007"/>
            <a:ext cx="2475191" cy="2206943"/>
          </a:xfrm>
          <a:prstGeom prst="rect">
            <a:avLst/>
          </a:prstGeom>
        </p:spPr>
      </p:pic>
      <p:sp>
        <p:nvSpPr>
          <p:cNvPr id="15" name="Frihandsfigur 14"/>
          <p:cNvSpPr/>
          <p:nvPr/>
        </p:nvSpPr>
        <p:spPr>
          <a:xfrm>
            <a:off x="8592703" y="3489043"/>
            <a:ext cx="1611313" cy="841375"/>
          </a:xfrm>
          <a:custGeom>
            <a:avLst/>
            <a:gdLst>
              <a:gd name="connsiteX0" fmla="*/ 1587 w 1603374"/>
              <a:gd name="connsiteY0" fmla="*/ 869950 h 869950"/>
              <a:gd name="connsiteX1" fmla="*/ 115887 w 1603374"/>
              <a:gd name="connsiteY1" fmla="*/ 717550 h 869950"/>
              <a:gd name="connsiteX2" fmla="*/ 696912 w 1603374"/>
              <a:gd name="connsiteY2" fmla="*/ 422275 h 869950"/>
              <a:gd name="connsiteX3" fmla="*/ 1163637 w 1603374"/>
              <a:gd name="connsiteY3" fmla="*/ 393700 h 869950"/>
              <a:gd name="connsiteX4" fmla="*/ 1535112 w 1603374"/>
              <a:gd name="connsiteY4" fmla="*/ 60325 h 869950"/>
              <a:gd name="connsiteX5" fmla="*/ 1573212 w 1603374"/>
              <a:gd name="connsiteY5" fmla="*/ 317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374" h="869950">
                <a:moveTo>
                  <a:pt x="1587" y="869950"/>
                </a:moveTo>
                <a:cubicBezTo>
                  <a:pt x="793" y="831056"/>
                  <a:pt x="0" y="792162"/>
                  <a:pt x="115887" y="717550"/>
                </a:cubicBezTo>
                <a:cubicBezTo>
                  <a:pt x="231774" y="642938"/>
                  <a:pt x="522287" y="476250"/>
                  <a:pt x="696912" y="422275"/>
                </a:cubicBezTo>
                <a:cubicBezTo>
                  <a:pt x="871537" y="368300"/>
                  <a:pt x="1023937" y="454025"/>
                  <a:pt x="1163637" y="393700"/>
                </a:cubicBezTo>
                <a:cubicBezTo>
                  <a:pt x="1303337" y="333375"/>
                  <a:pt x="1466850" y="120650"/>
                  <a:pt x="1535112" y="60325"/>
                </a:cubicBezTo>
                <a:cubicBezTo>
                  <a:pt x="1603374" y="0"/>
                  <a:pt x="1588293" y="15875"/>
                  <a:pt x="1573212" y="3175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sv-SE"/>
          </a:p>
        </p:txBody>
      </p:sp>
      <p:cxnSp>
        <p:nvCxnSpPr>
          <p:cNvPr id="16" name="Rak pil 22"/>
          <p:cNvCxnSpPr/>
          <p:nvPr/>
        </p:nvCxnSpPr>
        <p:spPr>
          <a:xfrm rot="16200000" flipH="1">
            <a:off x="9045492" y="3735339"/>
            <a:ext cx="276225" cy="1143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Rak pil 22"/>
          <p:cNvCxnSpPr/>
          <p:nvPr/>
        </p:nvCxnSpPr>
        <p:spPr>
          <a:xfrm>
            <a:off x="8873989" y="3829050"/>
            <a:ext cx="132707" cy="1813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Rak pil 22"/>
          <p:cNvCxnSpPr/>
          <p:nvPr/>
        </p:nvCxnSpPr>
        <p:spPr>
          <a:xfrm>
            <a:off x="9415848" y="3718535"/>
            <a:ext cx="84347" cy="2011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ruta 16"/>
          <p:cNvSpPr txBox="1">
            <a:spLocks noChangeArrowheads="1"/>
          </p:cNvSpPr>
          <p:nvPr/>
        </p:nvSpPr>
        <p:spPr bwMode="auto">
          <a:xfrm>
            <a:off x="8751654" y="3678614"/>
            <a:ext cx="287254" cy="369888"/>
          </a:xfrm>
          <a:prstGeom prst="rect">
            <a:avLst/>
          </a:prstGeom>
          <a:noFill/>
          <a:ln w="9525">
            <a:noFill/>
            <a:miter lim="800000"/>
            <a:headEnd/>
            <a:tailEnd/>
          </a:ln>
        </p:spPr>
        <p:txBody>
          <a:bodyPr wrap="square">
            <a:spAutoFit/>
          </a:bodyPr>
          <a:lstStyle/>
          <a:p>
            <a:r>
              <a:rPr lang="sv-SE" dirty="0">
                <a:solidFill>
                  <a:srgbClr val="FF0000"/>
                </a:solidFill>
              </a:rPr>
              <a:t>X</a:t>
            </a:r>
          </a:p>
        </p:txBody>
      </p:sp>
      <p:sp>
        <p:nvSpPr>
          <p:cNvPr id="23" name="textruta 16"/>
          <p:cNvSpPr txBox="1">
            <a:spLocks noChangeArrowheads="1"/>
          </p:cNvSpPr>
          <p:nvPr/>
        </p:nvSpPr>
        <p:spPr bwMode="auto">
          <a:xfrm>
            <a:off x="8976530" y="3533591"/>
            <a:ext cx="381000" cy="369888"/>
          </a:xfrm>
          <a:prstGeom prst="rect">
            <a:avLst/>
          </a:prstGeom>
          <a:noFill/>
          <a:ln w="9525">
            <a:noFill/>
            <a:miter lim="800000"/>
            <a:headEnd/>
            <a:tailEnd/>
          </a:ln>
        </p:spPr>
        <p:txBody>
          <a:bodyPr>
            <a:spAutoFit/>
          </a:bodyPr>
          <a:lstStyle/>
          <a:p>
            <a:r>
              <a:rPr lang="sv-SE" dirty="0">
                <a:solidFill>
                  <a:srgbClr val="FF0000"/>
                </a:solidFill>
              </a:rPr>
              <a:t>X</a:t>
            </a:r>
          </a:p>
        </p:txBody>
      </p:sp>
      <p:sp>
        <p:nvSpPr>
          <p:cNvPr id="24" name="textruta 16"/>
          <p:cNvSpPr txBox="1">
            <a:spLocks noChangeArrowheads="1"/>
          </p:cNvSpPr>
          <p:nvPr/>
        </p:nvSpPr>
        <p:spPr bwMode="auto">
          <a:xfrm>
            <a:off x="9275483" y="3533931"/>
            <a:ext cx="381000" cy="369888"/>
          </a:xfrm>
          <a:prstGeom prst="rect">
            <a:avLst/>
          </a:prstGeom>
          <a:noFill/>
          <a:ln w="9525">
            <a:noFill/>
            <a:miter lim="800000"/>
            <a:headEnd/>
            <a:tailEnd/>
          </a:ln>
        </p:spPr>
        <p:txBody>
          <a:bodyPr>
            <a:spAutoFit/>
          </a:bodyPr>
          <a:lstStyle/>
          <a:p>
            <a:r>
              <a:rPr lang="sv-SE" dirty="0">
                <a:solidFill>
                  <a:srgbClr val="FF0000"/>
                </a:solidFill>
              </a:rPr>
              <a:t>X</a:t>
            </a:r>
          </a:p>
        </p:txBody>
      </p:sp>
      <p:sp>
        <p:nvSpPr>
          <p:cNvPr id="2" name="Platshållare för innehåll 1"/>
          <p:cNvSpPr>
            <a:spLocks noGrp="1"/>
          </p:cNvSpPr>
          <p:nvPr>
            <p:ph idx="1"/>
          </p:nvPr>
        </p:nvSpPr>
        <p:spPr/>
        <p:txBody>
          <a:bodyPr/>
          <a:lstStyle/>
          <a:p>
            <a:pPr lvl="7"/>
            <a:endParaRPr lang="sv-SE" dirty="0"/>
          </a:p>
          <a:p>
            <a:pPr marL="3199967" lvl="7" indent="0">
              <a:buNone/>
            </a:pPr>
            <a:r>
              <a:rPr lang="sv-SE" sz="1800" dirty="0">
                <a:latin typeface="Bell Gothic Light"/>
              </a:rPr>
              <a:t>…. är det en justering av en</a:t>
            </a:r>
          </a:p>
          <a:p>
            <a:pPr marL="3199967" lvl="7" indent="0">
              <a:buNone/>
            </a:pPr>
            <a:r>
              <a:rPr lang="sv-SE" sz="1800" dirty="0">
                <a:latin typeface="Bell Gothic Light"/>
              </a:rPr>
              <a:t>felaktighet som finns i databasen?</a:t>
            </a:r>
          </a:p>
          <a:p>
            <a:pPr marL="3199967" lvl="7" indent="0">
              <a:buNone/>
            </a:pPr>
            <a:r>
              <a:rPr lang="sv-SE" dirty="0"/>
              <a:t>  </a:t>
            </a:r>
          </a:p>
        </p:txBody>
      </p:sp>
      <p:sp>
        <p:nvSpPr>
          <p:cNvPr id="3" name="Rektangel 2"/>
          <p:cNvSpPr/>
          <p:nvPr/>
        </p:nvSpPr>
        <p:spPr>
          <a:xfrm>
            <a:off x="3499477" y="4233106"/>
            <a:ext cx="6096000" cy="923330"/>
          </a:xfrm>
          <a:prstGeom prst="rect">
            <a:avLst/>
          </a:prstGeom>
        </p:spPr>
        <p:txBody>
          <a:bodyPr>
            <a:spAutoFit/>
          </a:bodyPr>
          <a:lstStyle/>
          <a:p>
            <a:pPr lvl="0" fontAlgn="base">
              <a:spcBef>
                <a:spcPct val="0"/>
              </a:spcBef>
              <a:spcAft>
                <a:spcPct val="0"/>
              </a:spcAft>
            </a:pPr>
            <a:r>
              <a:rPr lang="sv-SE" dirty="0">
                <a:solidFill>
                  <a:prstClr val="black"/>
                </a:solidFill>
                <a:latin typeface="Bell Gothic Light"/>
              </a:rPr>
              <a:t>        En geometrirättning. Kurvan har </a:t>
            </a:r>
          </a:p>
          <a:p>
            <a:pPr lvl="0" fontAlgn="base">
              <a:spcBef>
                <a:spcPct val="0"/>
              </a:spcBef>
              <a:spcAft>
                <a:spcPct val="0"/>
              </a:spcAft>
            </a:pPr>
            <a:r>
              <a:rPr lang="sv-SE" dirty="0">
                <a:solidFill>
                  <a:prstClr val="black"/>
                </a:solidFill>
                <a:latin typeface="Bell Gothic Light"/>
              </a:rPr>
              <a:t>        aldrig  funnits.</a:t>
            </a:r>
          </a:p>
          <a:p>
            <a:pPr lvl="0" fontAlgn="base">
              <a:spcBef>
                <a:spcPct val="0"/>
              </a:spcBef>
              <a:spcAft>
                <a:spcPct val="0"/>
              </a:spcAft>
            </a:pPr>
            <a:r>
              <a:rPr lang="sv-SE" dirty="0">
                <a:solidFill>
                  <a:prstClr val="black"/>
                </a:solidFill>
                <a:latin typeface="Bell Gothic Light"/>
              </a:rPr>
              <a:t>        Detta är en databas-</a:t>
            </a:r>
            <a:r>
              <a:rPr lang="sv-SE" b="1" dirty="0">
                <a:solidFill>
                  <a:prstClr val="black"/>
                </a:solidFill>
                <a:latin typeface="Bell Gothic Light"/>
              </a:rPr>
              <a:t>rättning</a:t>
            </a:r>
            <a:r>
              <a:rPr lang="sv-SE" dirty="0">
                <a:solidFill>
                  <a:prstClr val="black"/>
                </a:solidFill>
                <a:latin typeface="Arial" charset="0"/>
              </a:rPr>
              <a:t>!</a:t>
            </a:r>
          </a:p>
        </p:txBody>
      </p:sp>
      <p:sp>
        <p:nvSpPr>
          <p:cNvPr id="21" name="Rubrik 1"/>
          <p:cNvSpPr>
            <a:spLocks noGrp="1"/>
          </p:cNvSpPr>
          <p:nvPr>
            <p:ph type="ctrTitle"/>
          </p:nvPr>
        </p:nvSpPr>
        <p:spPr bwMode="auto">
          <a:xfrm>
            <a:off x="1034165" y="1292022"/>
            <a:ext cx="9785839" cy="718829"/>
          </a:xfrm>
          <a:noFill/>
          <a:ln>
            <a:miter lim="800000"/>
            <a:headEnd/>
            <a:tailEnd/>
          </a:ln>
        </p:spPr>
        <p:txBody>
          <a:bodyPr vert="horz" wrap="square" lIns="91440" tIns="45720" rIns="91440" bIns="45720" numCol="1" anchor="t" anchorCtr="0" compatLnSpc="1">
            <a:prstTxWarp prst="textNoShape">
              <a:avLst/>
            </a:prstTxWarp>
          </a:bodyPr>
          <a:lstStyle/>
          <a:p>
            <a:r>
              <a:rPr lang="sv-SE" sz="2800" dirty="0">
                <a:ea typeface="ＭＳ Ｐゴシック"/>
              </a:rPr>
              <a:t>Exempel:</a:t>
            </a:r>
          </a:p>
        </p:txBody>
      </p:sp>
      <p:sp>
        <p:nvSpPr>
          <p:cNvPr id="25"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Vägnätet påverkas</a:t>
            </a:r>
            <a:endParaRPr lang="sv-SE" sz="2400" dirty="0">
              <a:ea typeface="ＭＳ Ｐゴシック"/>
            </a:endParaRPr>
          </a:p>
        </p:txBody>
      </p:sp>
      <p:sp>
        <p:nvSpPr>
          <p:cNvPr id="26" name="Återgå 25">
            <a:hlinkClick r:id="rId7"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27" name="textruta 26">
            <a:extLst>
              <a:ext uri="{FF2B5EF4-FFF2-40B4-BE49-F238E27FC236}">
                <a16:creationId xmlns:a16="http://schemas.microsoft.com/office/drawing/2014/main" id="{348F1289-0D0C-408A-B2A9-783482B671A8}"/>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2252909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73</a:t>
            </a:fld>
            <a:endParaRPr lang="sv-SE" sz="1200" dirty="0">
              <a:solidFill>
                <a:srgbClr val="E27F00"/>
              </a:solidFill>
              <a:latin typeface="Bell Gothic Light"/>
            </a:endParaRPr>
          </a:p>
        </p:txBody>
      </p:sp>
      <p:pic>
        <p:nvPicPr>
          <p:cNvPr id="10" name="Bildobjekt 9"/>
          <p:cNvPicPr>
            <a:picLocks noChangeAspect="1"/>
          </p:cNvPicPr>
          <p:nvPr/>
        </p:nvPicPr>
        <p:blipFill>
          <a:blip r:embed="rId3"/>
          <a:stretch>
            <a:fillRect/>
          </a:stretch>
        </p:blipFill>
        <p:spPr>
          <a:xfrm>
            <a:off x="6984279" y="2096000"/>
            <a:ext cx="3895682" cy="3450635"/>
          </a:xfrm>
          <a:prstGeom prst="rect">
            <a:avLst/>
          </a:prstGeom>
        </p:spPr>
      </p:pic>
      <p:sp>
        <p:nvSpPr>
          <p:cNvPr id="2" name="Platshållare för innehåll 1"/>
          <p:cNvSpPr>
            <a:spLocks noGrp="1"/>
          </p:cNvSpPr>
          <p:nvPr>
            <p:ph idx="1"/>
          </p:nvPr>
        </p:nvSpPr>
        <p:spPr>
          <a:xfrm>
            <a:off x="847487" y="2007231"/>
            <a:ext cx="9785839" cy="3680142"/>
          </a:xfrm>
        </p:spPr>
        <p:txBody>
          <a:bodyPr/>
          <a:lstStyle/>
          <a:p>
            <a:pPr marL="0" lvl="0" indent="0" defTabSz="457200">
              <a:buNone/>
              <a:defRPr/>
            </a:pPr>
            <a:r>
              <a:rPr lang="sv-SE" sz="1800" dirty="0">
                <a:solidFill>
                  <a:prstClr val="black"/>
                </a:solidFill>
              </a:rPr>
              <a:t>Efter en förändring ska det fortfarande gå att se hur det </a:t>
            </a:r>
          </a:p>
          <a:p>
            <a:pPr marL="0" lvl="0" indent="0" defTabSz="457200">
              <a:buNone/>
              <a:defRPr/>
            </a:pPr>
            <a:r>
              <a:rPr lang="sv-SE" sz="1800" dirty="0">
                <a:solidFill>
                  <a:prstClr val="black"/>
                </a:solidFill>
              </a:rPr>
              <a:t>såg ut före förändringen. </a:t>
            </a:r>
          </a:p>
          <a:p>
            <a:pPr marL="0" lvl="0" indent="0" defTabSz="457200">
              <a:buNone/>
              <a:defRPr/>
            </a:pPr>
            <a:r>
              <a:rPr lang="sv-SE" sz="1800" dirty="0">
                <a:solidFill>
                  <a:prstClr val="black"/>
                </a:solidFill>
              </a:rPr>
              <a:t>Nya referenslänkar skall skapas för nybyggda sträckor </a:t>
            </a:r>
          </a:p>
          <a:p>
            <a:pPr marL="0" lvl="0" indent="0" defTabSz="457200">
              <a:buNone/>
              <a:defRPr/>
            </a:pPr>
            <a:r>
              <a:rPr lang="sv-SE" sz="1800" dirty="0">
                <a:solidFill>
                  <a:prstClr val="black"/>
                </a:solidFill>
              </a:rPr>
              <a:t>och referenslänkar/referenslänkdelar som inte längre </a:t>
            </a:r>
          </a:p>
          <a:p>
            <a:pPr marL="0" lvl="0" indent="0" defTabSz="457200">
              <a:buNone/>
              <a:defRPr/>
            </a:pPr>
            <a:r>
              <a:rPr lang="sv-SE" sz="1800" dirty="0">
                <a:solidFill>
                  <a:prstClr val="black"/>
                </a:solidFill>
              </a:rPr>
              <a:t>gäller skall </a:t>
            </a:r>
            <a:r>
              <a:rPr lang="sv-SE" sz="1800" b="1" dirty="0">
                <a:solidFill>
                  <a:prstClr val="black"/>
                </a:solidFill>
              </a:rPr>
              <a:t>avslutas</a:t>
            </a:r>
            <a:r>
              <a:rPr lang="sv-SE" sz="1800" dirty="0">
                <a:solidFill>
                  <a:prstClr val="black"/>
                </a:solidFill>
              </a:rPr>
              <a:t>.</a:t>
            </a:r>
          </a:p>
          <a:p>
            <a:pPr marL="0" lvl="0" indent="0" defTabSz="457200">
              <a:buNone/>
              <a:defRPr/>
            </a:pPr>
            <a:endParaRPr lang="sv-SE" sz="1800" dirty="0">
              <a:solidFill>
                <a:prstClr val="black"/>
              </a:solidFill>
            </a:endParaRPr>
          </a:p>
          <a:p>
            <a:pPr marL="0" lvl="0" indent="0" defTabSz="457200">
              <a:buNone/>
              <a:defRPr/>
            </a:pPr>
            <a:r>
              <a:rPr lang="sv-SE" sz="1800" b="1" dirty="0">
                <a:solidFill>
                  <a:prstClr val="black"/>
                </a:solidFill>
              </a:rPr>
              <a:t>Avsluta är inte samma sak som ta bort. </a:t>
            </a:r>
          </a:p>
          <a:p>
            <a:pPr marL="0" lvl="0" indent="0" defTabSz="457200">
              <a:buNone/>
              <a:defRPr/>
            </a:pPr>
            <a:r>
              <a:rPr lang="sv-SE" sz="1800" dirty="0">
                <a:solidFill>
                  <a:prstClr val="black"/>
                </a:solidFill>
              </a:rPr>
              <a:t>Då man tar bort försvinner det ur databasen.</a:t>
            </a:r>
          </a:p>
          <a:p>
            <a:pPr marL="0" lvl="0" indent="0" defTabSz="457200">
              <a:buNone/>
              <a:defRPr/>
            </a:pPr>
            <a:r>
              <a:rPr lang="sv-SE" sz="1800" dirty="0">
                <a:solidFill>
                  <a:prstClr val="black"/>
                </a:solidFill>
              </a:rPr>
              <a:t>Då man avslutar finns det kvar i databasen men gäller </a:t>
            </a:r>
          </a:p>
          <a:p>
            <a:pPr marL="0" lvl="0" indent="0" defTabSz="457200">
              <a:buNone/>
              <a:defRPr/>
            </a:pPr>
            <a:r>
              <a:rPr lang="sv-SE" sz="1800" dirty="0">
                <a:solidFill>
                  <a:prstClr val="black"/>
                </a:solidFill>
              </a:rPr>
              <a:t>inte längre.</a:t>
            </a:r>
          </a:p>
          <a:p>
            <a:endParaRPr lang="sv-SE" dirty="0"/>
          </a:p>
        </p:txBody>
      </p:sp>
      <p:sp>
        <p:nvSpPr>
          <p:cNvPr id="9" name="Rubrik 1"/>
          <p:cNvSpPr txBox="1">
            <a:spLocks/>
          </p:cNvSpPr>
          <p:nvPr/>
        </p:nvSpPr>
        <p:spPr bwMode="auto">
          <a:xfrm>
            <a:off x="847487" y="1292022"/>
            <a:ext cx="9972517" cy="71882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sz="2800" dirty="0">
                <a:ea typeface="ＭＳ Ｐゴシック"/>
              </a:rPr>
              <a:t>Exempel:</a:t>
            </a:r>
          </a:p>
        </p:txBody>
      </p:sp>
      <p:sp>
        <p:nvSpPr>
          <p:cNvPr id="11"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Bell Gothic Black"/>
              </a:rPr>
              <a:t>Något har hänt i verkligheten     Förändra</a:t>
            </a:r>
            <a:br>
              <a:rPr lang="sv-SE" dirty="0">
                <a:ea typeface="Bell Gothic Black"/>
              </a:rPr>
            </a:br>
            <a:endParaRPr lang="sv-SE" sz="2400" dirty="0">
              <a:ea typeface="ＭＳ Ｐゴシック"/>
            </a:endParaRPr>
          </a:p>
        </p:txBody>
      </p:sp>
      <p:sp>
        <p:nvSpPr>
          <p:cNvPr id="12" name="Höger 6"/>
          <p:cNvSpPr/>
          <p:nvPr/>
        </p:nvSpPr>
        <p:spPr>
          <a:xfrm>
            <a:off x="6597211" y="785089"/>
            <a:ext cx="323850" cy="141371"/>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dirty="0">
              <a:solidFill>
                <a:srgbClr val="FF0000"/>
              </a:solidFill>
            </a:endParaRPr>
          </a:p>
        </p:txBody>
      </p:sp>
      <p:sp>
        <p:nvSpPr>
          <p:cNvPr id="13" name="Återgå 12">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4" name="textruta 13">
            <a:extLst>
              <a:ext uri="{FF2B5EF4-FFF2-40B4-BE49-F238E27FC236}">
                <a16:creationId xmlns:a16="http://schemas.microsoft.com/office/drawing/2014/main" id="{353A84B7-DE00-411D-AD35-9332D535ACF5}"/>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24972543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74</a:t>
            </a:fld>
            <a:endParaRPr lang="sv-SE" sz="1200" dirty="0">
              <a:solidFill>
                <a:srgbClr val="E27F00"/>
              </a:solidFill>
              <a:latin typeface="Bell Gothic Light"/>
            </a:endParaRPr>
          </a:p>
        </p:txBody>
      </p:sp>
      <p:pic>
        <p:nvPicPr>
          <p:cNvPr id="11" name="Bildobjekt 10"/>
          <p:cNvPicPr>
            <a:picLocks noChangeAspect="1"/>
          </p:cNvPicPr>
          <p:nvPr/>
        </p:nvPicPr>
        <p:blipFill>
          <a:blip r:embed="rId3"/>
          <a:stretch>
            <a:fillRect/>
          </a:stretch>
        </p:blipFill>
        <p:spPr>
          <a:xfrm>
            <a:off x="5659787" y="2069349"/>
            <a:ext cx="3572566" cy="3279932"/>
          </a:xfrm>
          <a:prstGeom prst="rect">
            <a:avLst/>
          </a:prstGeom>
        </p:spPr>
      </p:pic>
      <p:pic>
        <p:nvPicPr>
          <p:cNvPr id="12" name="Bildobjekt 11"/>
          <p:cNvPicPr>
            <a:picLocks noChangeAspect="1"/>
          </p:cNvPicPr>
          <p:nvPr/>
        </p:nvPicPr>
        <p:blipFill>
          <a:blip r:embed="rId4"/>
          <a:stretch>
            <a:fillRect/>
          </a:stretch>
        </p:blipFill>
        <p:spPr>
          <a:xfrm>
            <a:off x="7125982" y="3095935"/>
            <a:ext cx="1097375" cy="1164437"/>
          </a:xfrm>
          <a:prstGeom prst="rect">
            <a:avLst/>
          </a:prstGeom>
        </p:spPr>
      </p:pic>
      <p:cxnSp>
        <p:nvCxnSpPr>
          <p:cNvPr id="16" name="Rak pil 11"/>
          <p:cNvCxnSpPr/>
          <p:nvPr/>
        </p:nvCxnSpPr>
        <p:spPr>
          <a:xfrm flipH="1" flipV="1">
            <a:off x="7358441" y="3254543"/>
            <a:ext cx="316228" cy="4236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Rak pil 14"/>
          <p:cNvCxnSpPr/>
          <p:nvPr/>
        </p:nvCxnSpPr>
        <p:spPr>
          <a:xfrm flipV="1">
            <a:off x="7674669" y="3287630"/>
            <a:ext cx="380096" cy="5212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Rak pil 8"/>
          <p:cNvCxnSpPr/>
          <p:nvPr/>
        </p:nvCxnSpPr>
        <p:spPr>
          <a:xfrm>
            <a:off x="7677731" y="3687973"/>
            <a:ext cx="359364" cy="3546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Rak pil 17"/>
          <p:cNvCxnSpPr/>
          <p:nvPr/>
        </p:nvCxnSpPr>
        <p:spPr>
          <a:xfrm flipH="1">
            <a:off x="7395420" y="3774000"/>
            <a:ext cx="301158" cy="3044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ruta 23"/>
          <p:cNvSpPr txBox="1">
            <a:spLocks noChangeArrowheads="1"/>
          </p:cNvSpPr>
          <p:nvPr/>
        </p:nvSpPr>
        <p:spPr bwMode="auto">
          <a:xfrm>
            <a:off x="7446070" y="2674557"/>
            <a:ext cx="752475" cy="369888"/>
          </a:xfrm>
          <a:prstGeom prst="rect">
            <a:avLst/>
          </a:prstGeom>
          <a:noFill/>
          <a:ln w="9525">
            <a:noFill/>
            <a:miter lim="800000"/>
            <a:headEnd/>
            <a:tailEnd/>
          </a:ln>
        </p:spPr>
        <p:txBody>
          <a:bodyPr>
            <a:spAutoFit/>
          </a:bodyPr>
          <a:lstStyle/>
          <a:p>
            <a:r>
              <a:rPr lang="sv-SE" b="1" dirty="0">
                <a:solidFill>
                  <a:srgbClr val="FF0000"/>
                </a:solidFill>
              </a:rPr>
              <a:t>FEL!</a:t>
            </a:r>
          </a:p>
        </p:txBody>
      </p:sp>
      <p:sp>
        <p:nvSpPr>
          <p:cNvPr id="2" name="Platshållare för innehåll 1"/>
          <p:cNvSpPr>
            <a:spLocks noGrp="1"/>
          </p:cNvSpPr>
          <p:nvPr>
            <p:ph idx="1"/>
          </p:nvPr>
        </p:nvSpPr>
        <p:spPr>
          <a:xfrm>
            <a:off x="1187116" y="1989138"/>
            <a:ext cx="9456425" cy="3680142"/>
          </a:xfrm>
        </p:spPr>
        <p:txBody>
          <a:bodyPr/>
          <a:lstStyle/>
          <a:p>
            <a:pPr marL="0" lvl="0" indent="0" defTabSz="914400" eaLnBrk="1" hangingPunct="1">
              <a:spcBef>
                <a:spcPct val="0"/>
              </a:spcBef>
              <a:buNone/>
            </a:pPr>
            <a:endParaRPr lang="sv-SE" sz="1800" b="1" dirty="0">
              <a:solidFill>
                <a:prstClr val="black"/>
              </a:solidFill>
              <a:latin typeface="Arial" charset="0"/>
              <a:ea typeface="+mn-ea"/>
              <a:cs typeface="+mn-cs"/>
            </a:endParaRPr>
          </a:p>
          <a:p>
            <a:pPr marL="0" lvl="0" indent="0" defTabSz="914400" eaLnBrk="1" hangingPunct="1">
              <a:spcBef>
                <a:spcPct val="0"/>
              </a:spcBef>
              <a:buNone/>
            </a:pPr>
            <a:endParaRPr lang="sv-SE" sz="1800" b="1" dirty="0">
              <a:solidFill>
                <a:prstClr val="black"/>
              </a:solidFill>
              <a:latin typeface="Arial" charset="0"/>
              <a:ea typeface="+mn-ea"/>
              <a:cs typeface="+mn-cs"/>
            </a:endParaRPr>
          </a:p>
          <a:p>
            <a:pPr marL="0" lvl="0" indent="0" defTabSz="914400" eaLnBrk="1" hangingPunct="1">
              <a:spcBef>
                <a:spcPct val="0"/>
              </a:spcBef>
              <a:buNone/>
            </a:pPr>
            <a:r>
              <a:rPr lang="sv-SE" sz="1700" dirty="0">
                <a:solidFill>
                  <a:prstClr val="black"/>
                </a:solidFill>
              </a:rPr>
              <a:t>Dra inte i befintligt vägnät för att</a:t>
            </a:r>
          </a:p>
          <a:p>
            <a:pPr marL="0" lvl="0" indent="0" defTabSz="914400" eaLnBrk="1" hangingPunct="1">
              <a:spcBef>
                <a:spcPct val="0"/>
              </a:spcBef>
              <a:buNone/>
            </a:pPr>
            <a:r>
              <a:rPr lang="sv-SE" sz="1700" dirty="0">
                <a:solidFill>
                  <a:prstClr val="black"/>
                </a:solidFill>
              </a:rPr>
              <a:t>beskriva läget efter förändring.</a:t>
            </a:r>
          </a:p>
          <a:p>
            <a:pPr marL="0" lvl="0" indent="0" defTabSz="914400" eaLnBrk="1" hangingPunct="1">
              <a:spcBef>
                <a:spcPct val="0"/>
              </a:spcBef>
              <a:buNone/>
            </a:pPr>
            <a:endParaRPr lang="sv-SE" sz="2000" dirty="0">
              <a:solidFill>
                <a:prstClr val="black"/>
              </a:solidFill>
              <a:latin typeface="+mn-lt"/>
              <a:ea typeface="+mn-ea"/>
              <a:cs typeface="+mn-cs"/>
            </a:endParaRPr>
          </a:p>
          <a:p>
            <a:pPr marL="0" lvl="0" indent="0" defTabSz="457200">
              <a:buNone/>
              <a:defRPr/>
            </a:pPr>
            <a:r>
              <a:rPr lang="sv-SE" sz="1700" dirty="0">
                <a:solidFill>
                  <a:prstClr val="black"/>
                </a:solidFill>
              </a:rPr>
              <a:t>Uppdateringen ska utföras som en </a:t>
            </a:r>
          </a:p>
          <a:p>
            <a:pPr marL="0" lvl="0" indent="0" defTabSz="457200">
              <a:buNone/>
              <a:defRPr/>
            </a:pPr>
            <a:r>
              <a:rPr lang="sv-SE" sz="1700" dirty="0">
                <a:solidFill>
                  <a:prstClr val="black"/>
                </a:solidFill>
              </a:rPr>
              <a:t>förändring utifrån förändringsdatum med </a:t>
            </a:r>
          </a:p>
          <a:p>
            <a:pPr marL="0" lvl="0" indent="0" defTabSz="457200">
              <a:buNone/>
              <a:defRPr/>
            </a:pPr>
            <a:r>
              <a:rPr lang="sv-SE" sz="1700" dirty="0">
                <a:solidFill>
                  <a:prstClr val="black"/>
                </a:solidFill>
              </a:rPr>
              <a:t>bevarande av historik.</a:t>
            </a:r>
          </a:p>
          <a:p>
            <a:pPr marL="0" lvl="0" indent="0" defTabSz="914400" eaLnBrk="1" hangingPunct="1">
              <a:spcBef>
                <a:spcPct val="0"/>
              </a:spcBef>
              <a:buNone/>
            </a:pPr>
            <a:endParaRPr lang="sv-SE" dirty="0">
              <a:solidFill>
                <a:prstClr val="black"/>
              </a:solidFill>
              <a:latin typeface="+mn-lt"/>
              <a:ea typeface="+mn-ea"/>
              <a:cs typeface="+mn-cs"/>
            </a:endParaRPr>
          </a:p>
          <a:p>
            <a:endParaRPr lang="sv-SE" dirty="0"/>
          </a:p>
        </p:txBody>
      </p:sp>
      <p:sp>
        <p:nvSpPr>
          <p:cNvPr id="17" name="Rubrik 1"/>
          <p:cNvSpPr txBox="1">
            <a:spLocks/>
          </p:cNvSpPr>
          <p:nvPr/>
        </p:nvSpPr>
        <p:spPr bwMode="auto">
          <a:xfrm>
            <a:off x="1034165" y="1292022"/>
            <a:ext cx="9785839" cy="71882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sz="2800">
                <a:ea typeface="ＭＳ Ｐゴシック"/>
              </a:rPr>
              <a:t>Exempel:</a:t>
            </a:r>
            <a:endParaRPr lang="sv-SE" sz="2800" dirty="0">
              <a:ea typeface="ＭＳ Ｐゴシック"/>
            </a:endParaRPr>
          </a:p>
        </p:txBody>
      </p:sp>
      <p:sp>
        <p:nvSpPr>
          <p:cNvPr id="18" name="Rubrik 1"/>
          <p:cNvSpPr txBox="1">
            <a:spLocks/>
          </p:cNvSpPr>
          <p:nvPr/>
        </p:nvSpPr>
        <p:spPr bwMode="auto">
          <a:xfrm>
            <a:off x="1034165" y="499686"/>
            <a:ext cx="9785839"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Bell Gothic Black"/>
              </a:rPr>
              <a:t>Något har hänt i verkligheten     Förändra</a:t>
            </a:r>
            <a:br>
              <a:rPr lang="sv-SE" dirty="0">
                <a:ea typeface="Bell Gothic Black"/>
              </a:rPr>
            </a:br>
            <a:endParaRPr lang="sv-SE" sz="2400" dirty="0">
              <a:ea typeface="ＭＳ Ｐゴシック"/>
            </a:endParaRPr>
          </a:p>
        </p:txBody>
      </p:sp>
      <p:sp>
        <p:nvSpPr>
          <p:cNvPr id="21" name="Höger 6"/>
          <p:cNvSpPr/>
          <p:nvPr/>
        </p:nvSpPr>
        <p:spPr>
          <a:xfrm>
            <a:off x="6807182" y="758858"/>
            <a:ext cx="323850" cy="141371"/>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dirty="0">
              <a:solidFill>
                <a:srgbClr val="FF0000"/>
              </a:solidFill>
            </a:endParaRPr>
          </a:p>
        </p:txBody>
      </p:sp>
      <p:sp>
        <p:nvSpPr>
          <p:cNvPr id="22" name="Återgå 21">
            <a:hlinkClick r:id="rId5"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25" name="textruta 24">
            <a:extLst>
              <a:ext uri="{FF2B5EF4-FFF2-40B4-BE49-F238E27FC236}">
                <a16:creationId xmlns:a16="http://schemas.microsoft.com/office/drawing/2014/main" id="{CDEC422B-4098-4E49-B284-4D3C03B20828}"/>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
        <p:nvSpPr>
          <p:cNvPr id="26" name="textruta 25">
            <a:extLst>
              <a:ext uri="{FF2B5EF4-FFF2-40B4-BE49-F238E27FC236}">
                <a16:creationId xmlns:a16="http://schemas.microsoft.com/office/drawing/2014/main" id="{828B402D-68E0-42E5-893E-CDFA560100A3}"/>
              </a:ext>
            </a:extLst>
          </p:cNvPr>
          <p:cNvSpPr txBox="1"/>
          <p:nvPr/>
        </p:nvSpPr>
        <p:spPr>
          <a:xfrm>
            <a:off x="5659787" y="5351391"/>
            <a:ext cx="3519655" cy="461665"/>
          </a:xfrm>
          <a:prstGeom prst="rect">
            <a:avLst/>
          </a:prstGeom>
          <a:noFill/>
        </p:spPr>
        <p:txBody>
          <a:bodyPr wrap="square">
            <a:spAutoFit/>
          </a:bodyPr>
          <a:lstStyle/>
          <a:p>
            <a:r>
              <a:rPr lang="sv-SE" sz="1200" dirty="0"/>
              <a:t>Figuren illustrerar att man bör undvika att dra i noder för att uppdatera befintligt vägnät.</a:t>
            </a:r>
          </a:p>
        </p:txBody>
      </p:sp>
    </p:spTree>
    <p:extLst>
      <p:ext uri="{BB962C8B-B14F-4D97-AF65-F5344CB8AC3E}">
        <p14:creationId xmlns:p14="http://schemas.microsoft.com/office/powerpoint/2010/main" val="269131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75</a:t>
            </a:fld>
            <a:endParaRPr lang="sv-SE" sz="1200" dirty="0">
              <a:solidFill>
                <a:srgbClr val="E27F00"/>
              </a:solidFill>
              <a:latin typeface="Bell Gothic Light"/>
            </a:endParaRPr>
          </a:p>
        </p:txBody>
      </p:sp>
      <p:sp>
        <p:nvSpPr>
          <p:cNvPr id="14" name="textruta 24"/>
          <p:cNvSpPr txBox="1">
            <a:spLocks noChangeArrowheads="1"/>
          </p:cNvSpPr>
          <p:nvPr/>
        </p:nvSpPr>
        <p:spPr bwMode="auto">
          <a:xfrm>
            <a:off x="8984403" y="4357382"/>
            <a:ext cx="2648192" cy="646331"/>
          </a:xfrm>
          <a:prstGeom prst="rect">
            <a:avLst/>
          </a:prstGeom>
          <a:noFill/>
          <a:ln w="9525">
            <a:noFill/>
            <a:miter lim="800000"/>
            <a:headEnd/>
            <a:tailEnd/>
          </a:ln>
        </p:spPr>
        <p:txBody>
          <a:bodyPr wrap="square">
            <a:spAutoFit/>
          </a:bodyPr>
          <a:lstStyle/>
          <a:p>
            <a:r>
              <a:rPr lang="sv-SE" sz="1200" dirty="0">
                <a:latin typeface="+mj-lt"/>
              </a:rPr>
              <a:t>Så här ser det ut då man tittar på vägnätet efter förändringen, 2014-09-10</a:t>
            </a:r>
          </a:p>
        </p:txBody>
      </p:sp>
      <p:sp>
        <p:nvSpPr>
          <p:cNvPr id="2" name="Platshållare för innehåll 1"/>
          <p:cNvSpPr>
            <a:spLocks noGrp="1"/>
          </p:cNvSpPr>
          <p:nvPr>
            <p:ph idx="1"/>
          </p:nvPr>
        </p:nvSpPr>
        <p:spPr>
          <a:xfrm>
            <a:off x="847487" y="2030963"/>
            <a:ext cx="9785839" cy="3680142"/>
          </a:xfrm>
        </p:spPr>
        <p:txBody>
          <a:bodyPr/>
          <a:lstStyle/>
          <a:p>
            <a:pPr marL="0" lvl="0" indent="0" defTabSz="457200">
              <a:buNone/>
            </a:pPr>
            <a:r>
              <a:rPr lang="sv-SE" sz="1800" dirty="0">
                <a:solidFill>
                  <a:prstClr val="black"/>
                </a:solidFill>
                <a:latin typeface="+mj-lt"/>
                <a:ea typeface="ＭＳ Ｐゴシック"/>
              </a:rPr>
              <a:t>Här har en ny cirkulation byggts. </a:t>
            </a:r>
          </a:p>
          <a:p>
            <a:pPr marL="0" lvl="0" indent="0" defTabSz="457200">
              <a:buNone/>
            </a:pPr>
            <a:r>
              <a:rPr lang="sv-SE" sz="1800" dirty="0">
                <a:solidFill>
                  <a:prstClr val="black"/>
                </a:solidFill>
                <a:latin typeface="+mj-lt"/>
                <a:ea typeface="ＭＳ Ｐゴシック"/>
              </a:rPr>
              <a:t>Nya referenslänkar (rosa färg) har skapats </a:t>
            </a:r>
          </a:p>
          <a:p>
            <a:pPr marL="0" lvl="0" indent="0" defTabSz="457200">
              <a:buNone/>
            </a:pPr>
            <a:r>
              <a:rPr lang="sv-SE" sz="1800" dirty="0">
                <a:solidFill>
                  <a:prstClr val="black"/>
                </a:solidFill>
                <a:latin typeface="+mj-lt"/>
                <a:ea typeface="ＭＳ Ｐゴシック"/>
              </a:rPr>
              <a:t>med fråndatum 2014-09-10.</a:t>
            </a:r>
          </a:p>
          <a:p>
            <a:pPr marL="0" lvl="0" indent="0" defTabSz="457200">
              <a:buNone/>
            </a:pPr>
            <a:r>
              <a:rPr lang="sv-SE" sz="1800" dirty="0">
                <a:solidFill>
                  <a:prstClr val="black"/>
                </a:solidFill>
                <a:latin typeface="+mj-lt"/>
                <a:ea typeface="ＭＳ Ｐゴシック"/>
              </a:rPr>
              <a:t>De delar av gamla referenslänkarna som </a:t>
            </a:r>
          </a:p>
          <a:p>
            <a:pPr marL="0" lvl="0" indent="0" defTabSz="457200">
              <a:buNone/>
            </a:pPr>
            <a:r>
              <a:rPr lang="sv-SE" sz="1800" dirty="0">
                <a:solidFill>
                  <a:prstClr val="black"/>
                </a:solidFill>
                <a:latin typeface="+mj-lt"/>
                <a:ea typeface="ＭＳ Ｐゴシック"/>
              </a:rPr>
              <a:t>fortfarande är gällande har orange färg</a:t>
            </a:r>
            <a:r>
              <a:rPr lang="sv-SE" sz="1800" dirty="0">
                <a:solidFill>
                  <a:prstClr val="black"/>
                </a:solidFill>
                <a:ea typeface="ＭＳ Ｐゴシック"/>
              </a:rPr>
              <a:t>.</a:t>
            </a:r>
          </a:p>
          <a:p>
            <a:endParaRPr lang="sv-SE" sz="2000" dirty="0">
              <a:solidFill>
                <a:prstClr val="black"/>
              </a:solidFill>
              <a:ea typeface="ＭＳ Ｐゴシック"/>
            </a:endParaRPr>
          </a:p>
        </p:txBody>
      </p:sp>
      <p:sp>
        <p:nvSpPr>
          <p:cNvPr id="12" name="Rubrik 1"/>
          <p:cNvSpPr txBox="1">
            <a:spLocks/>
          </p:cNvSpPr>
          <p:nvPr/>
        </p:nvSpPr>
        <p:spPr bwMode="auto">
          <a:xfrm>
            <a:off x="847487" y="1423537"/>
            <a:ext cx="1850802" cy="71882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sz="2800" dirty="0">
                <a:ea typeface="ＭＳ Ｐゴシック"/>
              </a:rPr>
              <a:t>Exempel:</a:t>
            </a:r>
          </a:p>
        </p:txBody>
      </p:sp>
      <p:sp>
        <p:nvSpPr>
          <p:cNvPr id="13"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Bell Gothic Black"/>
              </a:rPr>
              <a:t>Något har hänt i verkligheten     Förändra</a:t>
            </a:r>
            <a:br>
              <a:rPr lang="sv-SE" dirty="0">
                <a:ea typeface="Bell Gothic Black"/>
              </a:rPr>
            </a:br>
            <a:endParaRPr lang="sv-SE" sz="2400" dirty="0">
              <a:ea typeface="ＭＳ Ｐゴシック"/>
            </a:endParaRPr>
          </a:p>
        </p:txBody>
      </p:sp>
      <p:sp>
        <p:nvSpPr>
          <p:cNvPr id="15" name="Höger 6"/>
          <p:cNvSpPr/>
          <p:nvPr/>
        </p:nvSpPr>
        <p:spPr>
          <a:xfrm>
            <a:off x="6580147" y="755246"/>
            <a:ext cx="323850" cy="141371"/>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dirty="0">
              <a:solidFill>
                <a:srgbClr val="FF0000"/>
              </a:solidFill>
            </a:endParaRPr>
          </a:p>
        </p:txBody>
      </p:sp>
      <p:sp>
        <p:nvSpPr>
          <p:cNvPr id="11" name="Återgå 10">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7" name="textruta 16">
            <a:extLst>
              <a:ext uri="{FF2B5EF4-FFF2-40B4-BE49-F238E27FC236}">
                <a16:creationId xmlns:a16="http://schemas.microsoft.com/office/drawing/2014/main" id="{6DD1C4C8-5E61-4088-8B0C-96E79E93A70F}"/>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pic>
        <p:nvPicPr>
          <p:cNvPr id="9" name="Bildobjekt 8">
            <a:extLst>
              <a:ext uri="{FF2B5EF4-FFF2-40B4-BE49-F238E27FC236}">
                <a16:creationId xmlns:a16="http://schemas.microsoft.com/office/drawing/2014/main" id="{D6A605CA-00B3-4176-998E-BF092FB283B2}"/>
              </a:ext>
            </a:extLst>
          </p:cNvPr>
          <p:cNvPicPr>
            <a:picLocks noChangeAspect="1"/>
          </p:cNvPicPr>
          <p:nvPr/>
        </p:nvPicPr>
        <p:blipFill>
          <a:blip r:embed="rId4"/>
          <a:stretch>
            <a:fillRect/>
          </a:stretch>
        </p:blipFill>
        <p:spPr>
          <a:xfrm>
            <a:off x="9030316" y="2140125"/>
            <a:ext cx="2617222" cy="2284969"/>
          </a:xfrm>
          <a:prstGeom prst="rect">
            <a:avLst/>
          </a:prstGeom>
        </p:spPr>
      </p:pic>
      <p:pic>
        <p:nvPicPr>
          <p:cNvPr id="19" name="Bildobjekt 18">
            <a:extLst>
              <a:ext uri="{FF2B5EF4-FFF2-40B4-BE49-F238E27FC236}">
                <a16:creationId xmlns:a16="http://schemas.microsoft.com/office/drawing/2014/main" id="{49B00C9E-E54F-49A0-8BBA-D2BCD693569A}"/>
              </a:ext>
            </a:extLst>
          </p:cNvPr>
          <p:cNvPicPr>
            <a:picLocks noChangeAspect="1"/>
          </p:cNvPicPr>
          <p:nvPr/>
        </p:nvPicPr>
        <p:blipFill>
          <a:blip r:embed="rId5"/>
          <a:stretch>
            <a:fillRect/>
          </a:stretch>
        </p:blipFill>
        <p:spPr>
          <a:xfrm>
            <a:off x="6009648" y="2142366"/>
            <a:ext cx="2483953" cy="2280489"/>
          </a:xfrm>
          <a:prstGeom prst="rect">
            <a:avLst/>
          </a:prstGeom>
        </p:spPr>
      </p:pic>
      <p:sp>
        <p:nvSpPr>
          <p:cNvPr id="20" name="textruta 24">
            <a:extLst>
              <a:ext uri="{FF2B5EF4-FFF2-40B4-BE49-F238E27FC236}">
                <a16:creationId xmlns:a16="http://schemas.microsoft.com/office/drawing/2014/main" id="{1BC22C6A-C822-4161-AEA8-4013B800F9FC}"/>
              </a:ext>
            </a:extLst>
          </p:cNvPr>
          <p:cNvSpPr txBox="1">
            <a:spLocks noChangeArrowheads="1"/>
          </p:cNvSpPr>
          <p:nvPr/>
        </p:nvSpPr>
        <p:spPr bwMode="auto">
          <a:xfrm>
            <a:off x="6024591" y="4299444"/>
            <a:ext cx="2542426" cy="553998"/>
          </a:xfrm>
          <a:prstGeom prst="rect">
            <a:avLst/>
          </a:prstGeom>
          <a:noFill/>
          <a:ln w="9525">
            <a:noFill/>
            <a:miter lim="800000"/>
            <a:headEnd/>
            <a:tailEnd/>
          </a:ln>
        </p:spPr>
        <p:txBody>
          <a:bodyPr wrap="square">
            <a:spAutoFit/>
          </a:bodyPr>
          <a:lstStyle/>
          <a:p>
            <a:r>
              <a:rPr lang="sv-SE" sz="1200" dirty="0">
                <a:latin typeface="+mj-lt"/>
              </a:rPr>
              <a:t>Så</a:t>
            </a:r>
            <a:r>
              <a:rPr lang="sv-SE" dirty="0">
                <a:latin typeface="+mj-lt"/>
              </a:rPr>
              <a:t> </a:t>
            </a:r>
            <a:r>
              <a:rPr lang="sv-SE" sz="1200" dirty="0">
                <a:latin typeface="+mj-lt"/>
              </a:rPr>
              <a:t>här såg det ut före förändringen, 2014-09-09</a:t>
            </a:r>
          </a:p>
        </p:txBody>
      </p:sp>
    </p:spTree>
    <p:extLst>
      <p:ext uri="{BB962C8B-B14F-4D97-AF65-F5344CB8AC3E}">
        <p14:creationId xmlns:p14="http://schemas.microsoft.com/office/powerpoint/2010/main" val="3788485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76</a:t>
            </a:fld>
            <a:endParaRPr lang="sv-SE" sz="1200" dirty="0">
              <a:solidFill>
                <a:srgbClr val="E27F00"/>
              </a:solidFill>
              <a:latin typeface="Bell Gothic Light"/>
            </a:endParaRPr>
          </a:p>
        </p:txBody>
      </p:sp>
      <p:pic>
        <p:nvPicPr>
          <p:cNvPr id="10" name="Bildobjekt 9"/>
          <p:cNvPicPr>
            <a:picLocks noChangeAspect="1"/>
          </p:cNvPicPr>
          <p:nvPr/>
        </p:nvPicPr>
        <p:blipFill>
          <a:blip r:embed="rId3"/>
          <a:stretch>
            <a:fillRect/>
          </a:stretch>
        </p:blipFill>
        <p:spPr>
          <a:xfrm>
            <a:off x="7570180" y="2112914"/>
            <a:ext cx="4077358" cy="3648162"/>
          </a:xfrm>
          <a:prstGeom prst="rect">
            <a:avLst/>
          </a:prstGeom>
        </p:spPr>
      </p:pic>
      <p:sp>
        <p:nvSpPr>
          <p:cNvPr id="2" name="Platshållare för innehåll 1"/>
          <p:cNvSpPr>
            <a:spLocks noGrp="1"/>
          </p:cNvSpPr>
          <p:nvPr>
            <p:ph idx="1"/>
          </p:nvPr>
        </p:nvSpPr>
        <p:spPr>
          <a:xfrm>
            <a:off x="847486" y="2112914"/>
            <a:ext cx="9785839" cy="3680142"/>
          </a:xfrm>
        </p:spPr>
        <p:txBody>
          <a:bodyPr/>
          <a:lstStyle/>
          <a:p>
            <a:pPr marL="0" lvl="0" indent="0" defTabSz="457200">
              <a:buNone/>
            </a:pPr>
            <a:endParaRPr lang="sv-SE" sz="1800" dirty="0">
              <a:solidFill>
                <a:prstClr val="black"/>
              </a:solidFill>
              <a:ea typeface="ＭＳ Ｐゴシック"/>
            </a:endParaRPr>
          </a:p>
          <a:p>
            <a:pPr marL="0" lvl="0" indent="0" defTabSz="457200">
              <a:buNone/>
            </a:pPr>
            <a:r>
              <a:rPr lang="sv-SE" sz="1800" dirty="0">
                <a:solidFill>
                  <a:prstClr val="black"/>
                </a:solidFill>
                <a:ea typeface="ＭＳ Ｐゴシック"/>
              </a:rPr>
              <a:t>Exempel på hur man </a:t>
            </a:r>
            <a:r>
              <a:rPr lang="sv-SE" sz="1800" b="1" u="sng" dirty="0">
                <a:solidFill>
                  <a:srgbClr val="FF0000"/>
                </a:solidFill>
                <a:ea typeface="ＭＳ Ｐゴシック"/>
              </a:rPr>
              <a:t>inte</a:t>
            </a:r>
            <a:r>
              <a:rPr lang="sv-SE" sz="1800" dirty="0">
                <a:solidFill>
                  <a:prstClr val="black"/>
                </a:solidFill>
                <a:ea typeface="ＭＳ Ｐゴシック"/>
              </a:rPr>
              <a:t> ska uppdatera en förändring.</a:t>
            </a:r>
          </a:p>
          <a:p>
            <a:pPr marL="0" lvl="0" indent="0" defTabSz="457200">
              <a:buNone/>
            </a:pPr>
            <a:endParaRPr lang="sv-SE" sz="1800" dirty="0">
              <a:solidFill>
                <a:prstClr val="black"/>
              </a:solidFill>
              <a:ea typeface="ＭＳ Ｐゴシック"/>
            </a:endParaRPr>
          </a:p>
          <a:p>
            <a:pPr marL="0" lvl="0" indent="0" defTabSz="457200">
              <a:buNone/>
            </a:pPr>
            <a:r>
              <a:rPr lang="sv-SE" sz="1800" dirty="0">
                <a:solidFill>
                  <a:prstClr val="black"/>
                </a:solidFill>
                <a:ea typeface="ＭＳ Ｐゴシック"/>
              </a:rPr>
              <a:t>Om man tittar hur det ser ut enligt betraktelsedatum </a:t>
            </a:r>
          </a:p>
          <a:p>
            <a:pPr marL="0" lvl="0" indent="0" defTabSz="457200">
              <a:buNone/>
            </a:pPr>
            <a:r>
              <a:rPr lang="sv-SE" sz="1800" dirty="0">
                <a:solidFill>
                  <a:prstClr val="black"/>
                </a:solidFill>
                <a:ea typeface="ＭＳ Ｐゴシック"/>
              </a:rPr>
              <a:t>2014-09-09 ser det ut så här. </a:t>
            </a:r>
          </a:p>
          <a:p>
            <a:pPr marL="0" lvl="0" indent="0" defTabSz="457200">
              <a:buNone/>
            </a:pPr>
            <a:endParaRPr lang="sv-SE" sz="1800" dirty="0">
              <a:solidFill>
                <a:prstClr val="black"/>
              </a:solidFill>
              <a:ea typeface="ＭＳ Ｐゴシック"/>
            </a:endParaRPr>
          </a:p>
          <a:p>
            <a:pPr marL="0" lvl="0" indent="0" defTabSz="457200">
              <a:buNone/>
            </a:pPr>
            <a:r>
              <a:rPr lang="sv-SE" sz="1800" dirty="0">
                <a:solidFill>
                  <a:prstClr val="black"/>
                </a:solidFill>
                <a:ea typeface="ＭＳ Ｐゴシック"/>
              </a:rPr>
              <a:t>Här har man alltså kopplat loss de befintliga referenslänkarna från</a:t>
            </a:r>
          </a:p>
          <a:p>
            <a:pPr marL="0" lvl="0" indent="0" defTabSz="457200">
              <a:buNone/>
            </a:pPr>
            <a:r>
              <a:rPr lang="sv-SE" sz="1800" dirty="0">
                <a:solidFill>
                  <a:prstClr val="black"/>
                </a:solidFill>
                <a:ea typeface="ＭＳ Ｐゴシック"/>
              </a:rPr>
              <a:t>varandra och dragit isär dem. Detta är felaktigt. Man ska istället</a:t>
            </a:r>
          </a:p>
          <a:p>
            <a:pPr marL="0" lvl="0" indent="0" defTabSz="457200">
              <a:buNone/>
            </a:pPr>
            <a:r>
              <a:rPr lang="sv-SE" sz="1800" dirty="0">
                <a:solidFill>
                  <a:prstClr val="black"/>
                </a:solidFill>
                <a:ea typeface="ＭＳ Ｐゴシック"/>
              </a:rPr>
              <a:t>avsluta respektive del av varje referenslänk som inte längre skall</a:t>
            </a:r>
          </a:p>
          <a:p>
            <a:pPr marL="0" lvl="0" indent="0" defTabSz="457200">
              <a:buNone/>
            </a:pPr>
            <a:r>
              <a:rPr lang="sv-SE" sz="1800" dirty="0">
                <a:solidFill>
                  <a:prstClr val="black"/>
                </a:solidFill>
                <a:ea typeface="ＭＳ Ｐゴシック"/>
              </a:rPr>
              <a:t>gälla efter bygget av cirkulationsplatsen.</a:t>
            </a:r>
          </a:p>
          <a:p>
            <a:endParaRPr lang="sv-SE" dirty="0"/>
          </a:p>
        </p:txBody>
      </p:sp>
      <p:sp>
        <p:nvSpPr>
          <p:cNvPr id="13" name="Rubrik 1"/>
          <p:cNvSpPr txBox="1">
            <a:spLocks/>
          </p:cNvSpPr>
          <p:nvPr/>
        </p:nvSpPr>
        <p:spPr bwMode="auto">
          <a:xfrm>
            <a:off x="847486" y="1753500"/>
            <a:ext cx="9972517" cy="71882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sz="2800" dirty="0">
                <a:ea typeface="ＭＳ Ｐゴシック"/>
              </a:rPr>
              <a:t>Exempel:</a:t>
            </a:r>
          </a:p>
        </p:txBody>
      </p:sp>
      <p:sp>
        <p:nvSpPr>
          <p:cNvPr id="14"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Bell Gothic Black"/>
              </a:rPr>
              <a:t>Något har hänt i verkligheten     Förändra – </a:t>
            </a:r>
          </a:p>
          <a:p>
            <a:r>
              <a:rPr lang="sv-SE" u="sng" dirty="0">
                <a:ea typeface="Bell Gothic Black"/>
              </a:rPr>
              <a:t>men inte så här!</a:t>
            </a:r>
            <a:br>
              <a:rPr lang="sv-SE" dirty="0">
                <a:ea typeface="Bell Gothic Black"/>
              </a:rPr>
            </a:br>
            <a:endParaRPr lang="sv-SE" sz="2400" dirty="0">
              <a:ea typeface="ＭＳ Ｐゴシック"/>
            </a:endParaRPr>
          </a:p>
        </p:txBody>
      </p:sp>
      <p:sp>
        <p:nvSpPr>
          <p:cNvPr id="15" name="Höger 6"/>
          <p:cNvSpPr/>
          <p:nvPr/>
        </p:nvSpPr>
        <p:spPr>
          <a:xfrm>
            <a:off x="6563844" y="792853"/>
            <a:ext cx="323850" cy="141371"/>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dirty="0">
              <a:solidFill>
                <a:srgbClr val="FF0000"/>
              </a:solidFill>
            </a:endParaRPr>
          </a:p>
        </p:txBody>
      </p:sp>
      <p:sp>
        <p:nvSpPr>
          <p:cNvPr id="11" name="Återgå 10">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2" name="textruta 11">
            <a:extLst>
              <a:ext uri="{FF2B5EF4-FFF2-40B4-BE49-F238E27FC236}">
                <a16:creationId xmlns:a16="http://schemas.microsoft.com/office/drawing/2014/main" id="{68606919-7B3E-4F60-A1D9-8318AC56B5FE}"/>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25427118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77</a:t>
            </a:fld>
            <a:endParaRPr lang="sv-SE" sz="1200" dirty="0">
              <a:solidFill>
                <a:srgbClr val="E27F00"/>
              </a:solidFill>
              <a:latin typeface="Bell Gothic Light"/>
            </a:endParaRPr>
          </a:p>
        </p:txBody>
      </p:sp>
      <p:pic>
        <p:nvPicPr>
          <p:cNvPr id="10" name="Bildobjekt 9"/>
          <p:cNvPicPr>
            <a:picLocks noChangeAspect="1"/>
          </p:cNvPicPr>
          <p:nvPr/>
        </p:nvPicPr>
        <p:blipFill>
          <a:blip r:embed="rId3"/>
          <a:stretch>
            <a:fillRect/>
          </a:stretch>
        </p:blipFill>
        <p:spPr>
          <a:xfrm>
            <a:off x="6977847" y="2010851"/>
            <a:ext cx="3816427" cy="3481118"/>
          </a:xfrm>
          <a:prstGeom prst="rect">
            <a:avLst/>
          </a:prstGeom>
        </p:spPr>
      </p:pic>
      <p:sp>
        <p:nvSpPr>
          <p:cNvPr id="2" name="Platshållare för innehåll 1"/>
          <p:cNvSpPr>
            <a:spLocks noGrp="1"/>
          </p:cNvSpPr>
          <p:nvPr>
            <p:ph idx="1"/>
          </p:nvPr>
        </p:nvSpPr>
        <p:spPr>
          <a:xfrm>
            <a:off x="847486" y="2021878"/>
            <a:ext cx="9972517" cy="3680142"/>
          </a:xfrm>
        </p:spPr>
        <p:txBody>
          <a:bodyPr/>
          <a:lstStyle/>
          <a:p>
            <a:pPr marL="0" lvl="0" indent="0" defTabSz="457200">
              <a:buNone/>
            </a:pPr>
            <a:endParaRPr lang="sv-SE" sz="2000" dirty="0">
              <a:solidFill>
                <a:prstClr val="black"/>
              </a:solidFill>
              <a:ea typeface="ＭＳ Ｐゴシック"/>
            </a:endParaRPr>
          </a:p>
          <a:p>
            <a:pPr marL="0" lvl="0" indent="0" defTabSz="457200">
              <a:buNone/>
            </a:pPr>
            <a:r>
              <a:rPr lang="sv-SE" sz="1800" dirty="0">
                <a:solidFill>
                  <a:prstClr val="black"/>
                </a:solidFill>
                <a:ea typeface="ＭＳ Ｐゴシック"/>
              </a:rPr>
              <a:t>Så här ska det se ut idag om man väljer att </a:t>
            </a:r>
          </a:p>
          <a:p>
            <a:pPr marL="0" lvl="0" indent="0" defTabSz="457200">
              <a:buNone/>
            </a:pPr>
            <a:r>
              <a:rPr lang="sv-SE" sz="1800" dirty="0">
                <a:solidFill>
                  <a:prstClr val="black"/>
                </a:solidFill>
                <a:ea typeface="ＭＳ Ｐゴシック"/>
              </a:rPr>
              <a:t>betrakta vägnätet som det såg ut dagen innan </a:t>
            </a:r>
          </a:p>
          <a:p>
            <a:pPr marL="0" lvl="0" indent="0" defTabSz="457200">
              <a:buNone/>
            </a:pPr>
            <a:r>
              <a:rPr lang="sv-SE" sz="1800" dirty="0">
                <a:solidFill>
                  <a:prstClr val="black"/>
                </a:solidFill>
                <a:ea typeface="ＭＳ Ｐゴシック"/>
              </a:rPr>
              <a:t>cirkulationen öppnades för trafik, dvs. enligt </a:t>
            </a:r>
          </a:p>
          <a:p>
            <a:pPr marL="0" lvl="0" indent="0" defTabSz="457200">
              <a:buNone/>
            </a:pPr>
            <a:r>
              <a:rPr lang="sv-SE" sz="1800" dirty="0">
                <a:solidFill>
                  <a:prstClr val="black"/>
                </a:solidFill>
                <a:ea typeface="ＭＳ Ｐゴシック"/>
              </a:rPr>
              <a:t>betraktelsedatum 2014-09-09</a:t>
            </a:r>
            <a:r>
              <a:rPr lang="sv-SE" sz="2000" dirty="0">
                <a:solidFill>
                  <a:prstClr val="black"/>
                </a:solidFill>
                <a:ea typeface="ＭＳ Ｐゴシック"/>
              </a:rPr>
              <a:t>.</a:t>
            </a:r>
          </a:p>
          <a:p>
            <a:endParaRPr lang="sv-SE" dirty="0"/>
          </a:p>
        </p:txBody>
      </p:sp>
      <p:sp>
        <p:nvSpPr>
          <p:cNvPr id="8" name="Rubrik 1"/>
          <p:cNvSpPr txBox="1">
            <a:spLocks/>
          </p:cNvSpPr>
          <p:nvPr/>
        </p:nvSpPr>
        <p:spPr bwMode="auto">
          <a:xfrm>
            <a:off x="847487" y="1292022"/>
            <a:ext cx="9972517" cy="71882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sz="2800" dirty="0">
                <a:ea typeface="ＭＳ Ｐゴシック"/>
              </a:rPr>
              <a:t>Exempel:</a:t>
            </a:r>
          </a:p>
        </p:txBody>
      </p:sp>
      <p:sp>
        <p:nvSpPr>
          <p:cNvPr id="9"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ea typeface="Bell Gothic Black"/>
              </a:rPr>
              <a:t>Betrakta historiskt vägnät</a:t>
            </a:r>
            <a:br>
              <a:rPr lang="sv-SE" dirty="0">
                <a:ea typeface="Bell Gothic Black"/>
              </a:rPr>
            </a:br>
            <a:endParaRPr lang="sv-SE" sz="2400" dirty="0">
              <a:ea typeface="ＭＳ Ｐゴシック"/>
            </a:endParaRPr>
          </a:p>
        </p:txBody>
      </p:sp>
      <p:sp>
        <p:nvSpPr>
          <p:cNvPr id="11" name="Återgå 10">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2" name="textruta 11">
            <a:extLst>
              <a:ext uri="{FF2B5EF4-FFF2-40B4-BE49-F238E27FC236}">
                <a16:creationId xmlns:a16="http://schemas.microsoft.com/office/drawing/2014/main" id="{BE06DE7F-4B87-41AE-8701-FF1072FB083F}"/>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9275669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01F9E0C6-1B5D-4B41-8549-889D8ED49987}"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78</a:t>
            </a:fld>
            <a:endParaRPr lang="sv-SE" sz="1200" dirty="0">
              <a:solidFill>
                <a:srgbClr val="E27F00"/>
              </a:solidFill>
              <a:latin typeface="Bell Gothic Light"/>
            </a:endParaRPr>
          </a:p>
        </p:txBody>
      </p:sp>
      <p:pic>
        <p:nvPicPr>
          <p:cNvPr id="11" name="Bildobjekt 10"/>
          <p:cNvPicPr>
            <a:picLocks noChangeAspect="1"/>
          </p:cNvPicPr>
          <p:nvPr/>
        </p:nvPicPr>
        <p:blipFill>
          <a:blip r:embed="rId3"/>
          <a:stretch>
            <a:fillRect/>
          </a:stretch>
        </p:blipFill>
        <p:spPr>
          <a:xfrm>
            <a:off x="7741805" y="1876646"/>
            <a:ext cx="2651990" cy="2767824"/>
          </a:xfrm>
          <a:prstGeom prst="rect">
            <a:avLst/>
          </a:prstGeom>
        </p:spPr>
      </p:pic>
      <p:pic>
        <p:nvPicPr>
          <p:cNvPr id="12" name="Bildobjekt 11"/>
          <p:cNvPicPr>
            <a:picLocks noChangeAspect="1"/>
          </p:cNvPicPr>
          <p:nvPr/>
        </p:nvPicPr>
        <p:blipFill>
          <a:blip r:embed="rId4"/>
          <a:stretch>
            <a:fillRect/>
          </a:stretch>
        </p:blipFill>
        <p:spPr>
          <a:xfrm>
            <a:off x="7912508" y="2437527"/>
            <a:ext cx="2481287" cy="2206943"/>
          </a:xfrm>
          <a:prstGeom prst="rect">
            <a:avLst/>
          </a:prstGeom>
        </p:spPr>
      </p:pic>
      <p:sp>
        <p:nvSpPr>
          <p:cNvPr id="13" name="Frihandsfigur 12"/>
          <p:cNvSpPr/>
          <p:nvPr/>
        </p:nvSpPr>
        <p:spPr>
          <a:xfrm>
            <a:off x="8127833" y="3184600"/>
            <a:ext cx="1611313" cy="841375"/>
          </a:xfrm>
          <a:custGeom>
            <a:avLst/>
            <a:gdLst>
              <a:gd name="connsiteX0" fmla="*/ 1587 w 1603374"/>
              <a:gd name="connsiteY0" fmla="*/ 869950 h 869950"/>
              <a:gd name="connsiteX1" fmla="*/ 115887 w 1603374"/>
              <a:gd name="connsiteY1" fmla="*/ 717550 h 869950"/>
              <a:gd name="connsiteX2" fmla="*/ 696912 w 1603374"/>
              <a:gd name="connsiteY2" fmla="*/ 422275 h 869950"/>
              <a:gd name="connsiteX3" fmla="*/ 1163637 w 1603374"/>
              <a:gd name="connsiteY3" fmla="*/ 393700 h 869950"/>
              <a:gd name="connsiteX4" fmla="*/ 1535112 w 1603374"/>
              <a:gd name="connsiteY4" fmla="*/ 60325 h 869950"/>
              <a:gd name="connsiteX5" fmla="*/ 1573212 w 1603374"/>
              <a:gd name="connsiteY5" fmla="*/ 317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374" h="869950">
                <a:moveTo>
                  <a:pt x="1587" y="869950"/>
                </a:moveTo>
                <a:cubicBezTo>
                  <a:pt x="793" y="831056"/>
                  <a:pt x="0" y="792162"/>
                  <a:pt x="115887" y="717550"/>
                </a:cubicBezTo>
                <a:cubicBezTo>
                  <a:pt x="231774" y="642938"/>
                  <a:pt x="522287" y="476250"/>
                  <a:pt x="696912" y="422275"/>
                </a:cubicBezTo>
                <a:cubicBezTo>
                  <a:pt x="871537" y="368300"/>
                  <a:pt x="1023937" y="454025"/>
                  <a:pt x="1163637" y="393700"/>
                </a:cubicBezTo>
                <a:cubicBezTo>
                  <a:pt x="1303337" y="333375"/>
                  <a:pt x="1466850" y="120650"/>
                  <a:pt x="1535112" y="60325"/>
                </a:cubicBezTo>
                <a:cubicBezTo>
                  <a:pt x="1603374" y="0"/>
                  <a:pt x="1588293" y="15875"/>
                  <a:pt x="1573212" y="3175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sv-SE"/>
          </a:p>
        </p:txBody>
      </p:sp>
      <p:cxnSp>
        <p:nvCxnSpPr>
          <p:cNvPr id="14" name="Rak pil 31"/>
          <p:cNvCxnSpPr/>
          <p:nvPr/>
        </p:nvCxnSpPr>
        <p:spPr>
          <a:xfrm rot="16200000" flipH="1">
            <a:off x="8576261" y="3410025"/>
            <a:ext cx="276225" cy="1143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Rak pil 31"/>
          <p:cNvCxnSpPr/>
          <p:nvPr/>
        </p:nvCxnSpPr>
        <p:spPr>
          <a:xfrm rot="16200000" flipH="1">
            <a:off x="8957889" y="3410025"/>
            <a:ext cx="276225" cy="1143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Rak pil 31"/>
          <p:cNvCxnSpPr/>
          <p:nvPr/>
        </p:nvCxnSpPr>
        <p:spPr>
          <a:xfrm rot="16200000" flipH="1">
            <a:off x="8338743" y="3563851"/>
            <a:ext cx="276225" cy="1143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Rektangel 17"/>
          <p:cNvSpPr/>
          <p:nvPr/>
        </p:nvSpPr>
        <p:spPr>
          <a:xfrm>
            <a:off x="8300411" y="3356332"/>
            <a:ext cx="304892" cy="369332"/>
          </a:xfrm>
          <a:prstGeom prst="rect">
            <a:avLst/>
          </a:prstGeom>
        </p:spPr>
        <p:txBody>
          <a:bodyPr wrap="none">
            <a:spAutoFit/>
          </a:bodyPr>
          <a:lstStyle/>
          <a:p>
            <a:r>
              <a:rPr lang="sv-SE" dirty="0">
                <a:solidFill>
                  <a:srgbClr val="FF0000"/>
                </a:solidFill>
              </a:rPr>
              <a:t>X</a:t>
            </a:r>
            <a:endParaRPr lang="sv-SE" dirty="0"/>
          </a:p>
        </p:txBody>
      </p:sp>
      <p:sp>
        <p:nvSpPr>
          <p:cNvPr id="19" name="Rektangel 18"/>
          <p:cNvSpPr/>
          <p:nvPr/>
        </p:nvSpPr>
        <p:spPr>
          <a:xfrm>
            <a:off x="8545661" y="3184600"/>
            <a:ext cx="304892" cy="369332"/>
          </a:xfrm>
          <a:prstGeom prst="rect">
            <a:avLst/>
          </a:prstGeom>
        </p:spPr>
        <p:txBody>
          <a:bodyPr wrap="none">
            <a:spAutoFit/>
          </a:bodyPr>
          <a:lstStyle/>
          <a:p>
            <a:r>
              <a:rPr lang="sv-SE" dirty="0">
                <a:solidFill>
                  <a:srgbClr val="FF0000"/>
                </a:solidFill>
              </a:rPr>
              <a:t>X</a:t>
            </a:r>
            <a:endParaRPr lang="sv-SE" dirty="0"/>
          </a:p>
        </p:txBody>
      </p:sp>
      <p:sp>
        <p:nvSpPr>
          <p:cNvPr id="23" name="Rektangel 22"/>
          <p:cNvSpPr/>
          <p:nvPr/>
        </p:nvSpPr>
        <p:spPr>
          <a:xfrm>
            <a:off x="8913432" y="3193753"/>
            <a:ext cx="304892" cy="369332"/>
          </a:xfrm>
          <a:prstGeom prst="rect">
            <a:avLst/>
          </a:prstGeom>
        </p:spPr>
        <p:txBody>
          <a:bodyPr wrap="none">
            <a:spAutoFit/>
          </a:bodyPr>
          <a:lstStyle/>
          <a:p>
            <a:r>
              <a:rPr lang="sv-SE" dirty="0">
                <a:solidFill>
                  <a:srgbClr val="FF0000"/>
                </a:solidFill>
              </a:rPr>
              <a:t>X</a:t>
            </a:r>
            <a:endParaRPr lang="sv-SE" dirty="0"/>
          </a:p>
        </p:txBody>
      </p:sp>
      <p:sp>
        <p:nvSpPr>
          <p:cNvPr id="2" name="Platshållare för innehåll 1"/>
          <p:cNvSpPr>
            <a:spLocks noGrp="1"/>
          </p:cNvSpPr>
          <p:nvPr>
            <p:ph idx="1"/>
          </p:nvPr>
        </p:nvSpPr>
        <p:spPr>
          <a:xfrm>
            <a:off x="847487" y="1627104"/>
            <a:ext cx="5020296" cy="3680142"/>
          </a:xfrm>
        </p:spPr>
        <p:txBody>
          <a:bodyPr/>
          <a:lstStyle/>
          <a:p>
            <a:pPr marL="266700" lvl="0" indent="-266700" defTabSz="457200">
              <a:buFont typeface="Arial" pitchFamily="34" charset="0"/>
              <a:buChar char="•"/>
              <a:defRPr/>
            </a:pPr>
            <a:r>
              <a:rPr lang="sv-SE" sz="1800" dirty="0">
                <a:solidFill>
                  <a:prstClr val="black"/>
                </a:solidFill>
              </a:rPr>
              <a:t>Om det är ett fel i databasen skall </a:t>
            </a:r>
            <a:br>
              <a:rPr lang="sv-SE" sz="1800" dirty="0">
                <a:solidFill>
                  <a:prstClr val="black"/>
                </a:solidFill>
              </a:rPr>
            </a:br>
            <a:r>
              <a:rPr lang="sv-SE" sz="1800" dirty="0">
                <a:solidFill>
                  <a:prstClr val="black"/>
                </a:solidFill>
              </a:rPr>
              <a:t>uppdateringen utföras som en rättning. </a:t>
            </a:r>
          </a:p>
          <a:p>
            <a:pPr marL="266700" lvl="0" indent="-266700" defTabSz="457200">
              <a:buFont typeface="Arial" pitchFamily="34" charset="0"/>
              <a:buChar char="•"/>
              <a:defRPr/>
            </a:pPr>
            <a:r>
              <a:rPr lang="sv-SE" sz="1800" dirty="0">
                <a:solidFill>
                  <a:prstClr val="black"/>
                </a:solidFill>
              </a:rPr>
              <a:t>Vid rättning bevaras ingen historik d.v.s. man </a:t>
            </a:r>
            <a:br>
              <a:rPr lang="sv-SE" sz="1800" dirty="0">
                <a:solidFill>
                  <a:prstClr val="black"/>
                </a:solidFill>
              </a:rPr>
            </a:br>
            <a:r>
              <a:rPr lang="sv-SE" sz="1800" dirty="0">
                <a:solidFill>
                  <a:prstClr val="black"/>
                </a:solidFill>
              </a:rPr>
              <a:t>kan efteråt inte se hur det såg ut före rättningen. </a:t>
            </a:r>
          </a:p>
          <a:p>
            <a:pPr marL="266700" lvl="0" indent="-266700" defTabSz="457200">
              <a:buFont typeface="Arial" pitchFamily="34" charset="0"/>
              <a:buChar char="•"/>
              <a:defRPr/>
            </a:pPr>
            <a:r>
              <a:rPr lang="sv-SE" sz="1800" dirty="0">
                <a:solidFill>
                  <a:prstClr val="black"/>
                </a:solidFill>
              </a:rPr>
              <a:t>Här kan geometrin för referenslänkar och noder rättas och kopplingar mellan nod och referenslänk justeras. </a:t>
            </a:r>
          </a:p>
          <a:p>
            <a:pPr marL="266700" lvl="0" indent="-266700" defTabSz="457200">
              <a:buFont typeface="Arial" pitchFamily="34" charset="0"/>
              <a:buChar char="•"/>
              <a:defRPr/>
            </a:pPr>
            <a:r>
              <a:rPr lang="sv-SE" sz="1800" dirty="0">
                <a:solidFill>
                  <a:prstClr val="black"/>
                </a:solidFill>
              </a:rPr>
              <a:t>Skapa inte nya referenslänkar i onödan! </a:t>
            </a:r>
          </a:p>
          <a:p>
            <a:pPr marL="266700" lvl="0" indent="-266700" defTabSz="457200">
              <a:buFont typeface="Arial" pitchFamily="34" charset="0"/>
              <a:buChar char="•"/>
              <a:defRPr/>
            </a:pPr>
            <a:r>
              <a:rPr lang="sv-SE" sz="1800" dirty="0">
                <a:solidFill>
                  <a:prstClr val="black"/>
                </a:solidFill>
              </a:rPr>
              <a:t>OBS! Dra inte i noder utan att ha fullständig kontroll över alla referenslänkar, historiska och gällande, som är kopplade till noden.</a:t>
            </a:r>
          </a:p>
          <a:p>
            <a:pPr marL="266700" lvl="0" indent="-266700" defTabSz="457200">
              <a:buFont typeface="Arial" pitchFamily="34" charset="0"/>
              <a:buChar char="•"/>
              <a:defRPr/>
            </a:pPr>
            <a:r>
              <a:rPr lang="sv-SE" sz="1800" dirty="0">
                <a:solidFill>
                  <a:prstClr val="black"/>
                </a:solidFill>
              </a:rPr>
              <a:t>Man måste vara medveten om att egenskaper kopplade till referenslänken flyttas då man ändrar geometrin. </a:t>
            </a:r>
          </a:p>
          <a:p>
            <a:endParaRPr lang="sv-SE" dirty="0"/>
          </a:p>
        </p:txBody>
      </p:sp>
      <p:sp>
        <p:nvSpPr>
          <p:cNvPr id="20"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Fel i databasen - Rätta</a:t>
            </a:r>
            <a:endParaRPr lang="sv-SE" sz="2400" dirty="0">
              <a:ea typeface="ＭＳ Ｐゴシック"/>
            </a:endParaRPr>
          </a:p>
        </p:txBody>
      </p:sp>
      <p:sp>
        <p:nvSpPr>
          <p:cNvPr id="21" name="Återgå 20">
            <a:hlinkClick r:id="rId5"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7" name="textruta 16">
            <a:extLst>
              <a:ext uri="{FF2B5EF4-FFF2-40B4-BE49-F238E27FC236}">
                <a16:creationId xmlns:a16="http://schemas.microsoft.com/office/drawing/2014/main" id="{F9EB6217-E1CC-4D97-A2EC-4A8E386C7462}"/>
              </a:ext>
            </a:extLst>
          </p:cNvPr>
          <p:cNvSpPr txBox="1"/>
          <p:nvPr/>
        </p:nvSpPr>
        <p:spPr>
          <a:xfrm>
            <a:off x="326064" y="198474"/>
            <a:ext cx="1956392" cy="246221"/>
          </a:xfrm>
          <a:prstGeom prst="rect">
            <a:avLst/>
          </a:prstGeom>
          <a:noFill/>
        </p:spPr>
        <p:txBody>
          <a:bodyPr wrap="square" rtlCol="0">
            <a:spAutoFit/>
          </a:bodyPr>
          <a:lstStyle/>
          <a:p>
            <a:r>
              <a:rPr lang="sv-SE" sz="1000" dirty="0"/>
              <a:t>Uppdatering av NVDB</a:t>
            </a:r>
          </a:p>
        </p:txBody>
      </p:sp>
    </p:spTree>
    <p:extLst>
      <p:ext uri="{BB962C8B-B14F-4D97-AF65-F5344CB8AC3E}">
        <p14:creationId xmlns:p14="http://schemas.microsoft.com/office/powerpoint/2010/main" val="8266408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01F9E0C6-1B5D-4B41-8549-889D8ED49987}"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79</a:t>
            </a:fld>
            <a:endParaRPr lang="sv-SE" sz="1200" dirty="0">
              <a:solidFill>
                <a:srgbClr val="E27F00"/>
              </a:solidFill>
              <a:latin typeface="Bell Gothic Light"/>
            </a:endParaRPr>
          </a:p>
        </p:txBody>
      </p:sp>
      <p:sp>
        <p:nvSpPr>
          <p:cNvPr id="9" name="Platshållare för innehåll 2"/>
          <p:cNvSpPr>
            <a:spLocks noGrp="1"/>
          </p:cNvSpPr>
          <p:nvPr>
            <p:ph idx="1"/>
          </p:nvPr>
        </p:nvSpPr>
        <p:spPr>
          <a:xfrm>
            <a:off x="847487" y="1707116"/>
            <a:ext cx="5020296" cy="3680142"/>
          </a:xfrm>
        </p:spPr>
        <p:txBody>
          <a:bodyPr/>
          <a:lstStyle/>
          <a:p>
            <a:r>
              <a:rPr lang="sv-SE" sz="1800" dirty="0">
                <a:ea typeface="ＭＳ Ｐゴシック"/>
              </a:rPr>
              <a:t>Skilj på avsluta och ta bort.</a:t>
            </a:r>
          </a:p>
          <a:p>
            <a:r>
              <a:rPr lang="sv-SE" sz="1800" dirty="0">
                <a:ea typeface="ＭＳ Ｐゴシック"/>
              </a:rPr>
              <a:t>Förändra bara när förändringar skett i verkligheten!</a:t>
            </a:r>
          </a:p>
          <a:p>
            <a:r>
              <a:rPr lang="sv-SE" sz="1800" dirty="0">
                <a:ea typeface="ＭＳ Ｐゴシック"/>
              </a:rPr>
              <a:t>Håll nätet konnekterat – </a:t>
            </a:r>
            <a:br>
              <a:rPr lang="sv-SE" sz="1800" dirty="0">
                <a:ea typeface="ＭＳ Ｐゴシック"/>
              </a:rPr>
            </a:br>
            <a:r>
              <a:rPr lang="sv-SE" sz="1800" dirty="0">
                <a:ea typeface="ＭＳ Ｐゴシック"/>
              </a:rPr>
              <a:t>Skapa inga glapp!</a:t>
            </a:r>
          </a:p>
          <a:p>
            <a:r>
              <a:rPr lang="sv-SE" sz="1800" dirty="0">
                <a:ea typeface="ＭＳ Ｐゴシック"/>
              </a:rPr>
              <a:t>Då man skapar nytt eller ändrat vägnät: </a:t>
            </a:r>
            <a:br>
              <a:rPr lang="sv-SE" sz="1800" dirty="0">
                <a:ea typeface="ＭＳ Ｐゴシック"/>
              </a:rPr>
            </a:br>
            <a:r>
              <a:rPr lang="sv-SE" sz="1800" dirty="0">
                <a:ea typeface="ＭＳ Ｐゴシック"/>
              </a:rPr>
              <a:t>Se till att företeelserna finns!</a:t>
            </a:r>
          </a:p>
          <a:p>
            <a:r>
              <a:rPr lang="sv-SE" sz="1800" dirty="0">
                <a:ea typeface="ＭＳ Ｐゴシック"/>
              </a:rPr>
              <a:t>Bil-, cykel- och gångnät kan gå mycket nära varandra men får inte korsa varandra oavsiktligt.</a:t>
            </a:r>
          </a:p>
          <a:p>
            <a:endParaRPr lang="sv-SE" sz="1600" dirty="0">
              <a:ea typeface="ＭＳ Ｐゴシック"/>
            </a:endParaRPr>
          </a:p>
        </p:txBody>
      </p:sp>
      <p:sp>
        <p:nvSpPr>
          <p:cNvPr id="10" name="Rubrik 1"/>
          <p:cNvSpPr txBox="1">
            <a:spLocks/>
          </p:cNvSpPr>
          <p:nvPr/>
        </p:nvSpPr>
        <p:spPr bwMode="auto">
          <a:xfrm>
            <a:off x="1034165" y="198474"/>
            <a:ext cx="9785839" cy="94051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pPr algn="ctr"/>
            <a:r>
              <a:rPr lang="sv-SE" sz="4800" u="sng" dirty="0"/>
              <a:t>Stabilt vägnät</a:t>
            </a:r>
            <a:endParaRPr lang="sv-SE" sz="4800" u="sng" dirty="0">
              <a:ea typeface="ＭＳ Ｐゴシック"/>
            </a:endParaRPr>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3591" y="1707116"/>
            <a:ext cx="4862946" cy="3241964"/>
          </a:xfrm>
          <a:prstGeom prst="rect">
            <a:avLst/>
          </a:prstGeom>
        </p:spPr>
      </p:pic>
      <p:sp>
        <p:nvSpPr>
          <p:cNvPr id="8" name="Återgå 7">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1" name="textruta 10">
            <a:extLst>
              <a:ext uri="{FF2B5EF4-FFF2-40B4-BE49-F238E27FC236}">
                <a16:creationId xmlns:a16="http://schemas.microsoft.com/office/drawing/2014/main" id="{5A693073-984E-498F-9387-EF2C2BE3E02E}"/>
              </a:ext>
            </a:extLst>
          </p:cNvPr>
          <p:cNvSpPr txBox="1"/>
          <p:nvPr/>
        </p:nvSpPr>
        <p:spPr>
          <a:xfrm>
            <a:off x="326064" y="198474"/>
            <a:ext cx="1346791" cy="246221"/>
          </a:xfrm>
          <a:prstGeom prst="rect">
            <a:avLst/>
          </a:prstGeom>
          <a:noFill/>
        </p:spPr>
        <p:txBody>
          <a:bodyPr wrap="square" rtlCol="0">
            <a:spAutoFit/>
          </a:bodyPr>
          <a:lstStyle/>
          <a:p>
            <a:r>
              <a:rPr lang="sv-SE" sz="1000" dirty="0"/>
              <a:t>Stabilt vägnät</a:t>
            </a:r>
          </a:p>
        </p:txBody>
      </p:sp>
    </p:spTree>
    <p:extLst>
      <p:ext uri="{BB962C8B-B14F-4D97-AF65-F5344CB8AC3E}">
        <p14:creationId xmlns:p14="http://schemas.microsoft.com/office/powerpoint/2010/main" val="4020513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7487" y="564259"/>
            <a:ext cx="9946787" cy="624461"/>
          </a:xfrm>
        </p:spPr>
        <p:txBody>
          <a:bodyPr/>
          <a:lstStyle/>
          <a:p>
            <a:r>
              <a:rPr lang="sv-SE" dirty="0"/>
              <a:t>Vilka typer av vägar ska </a:t>
            </a:r>
            <a:r>
              <a:rPr lang="sv-SE" u="sng" dirty="0"/>
              <a:t>inte</a:t>
            </a:r>
            <a:r>
              <a:rPr lang="sv-SE" dirty="0"/>
              <a:t> ingå?</a:t>
            </a:r>
            <a:br>
              <a:rPr lang="sv-SE" dirty="0"/>
            </a:br>
            <a:br>
              <a:rPr lang="sv-SE" dirty="0"/>
            </a:br>
            <a:endParaRPr lang="sv-SE" dirty="0"/>
          </a:p>
        </p:txBody>
      </p:sp>
      <p:sp>
        <p:nvSpPr>
          <p:cNvPr id="3" name="Platshållare för innehåll 2"/>
          <p:cNvSpPr>
            <a:spLocks noGrp="1"/>
          </p:cNvSpPr>
          <p:nvPr>
            <p:ph idx="1"/>
          </p:nvPr>
        </p:nvSpPr>
        <p:spPr>
          <a:xfrm>
            <a:off x="847487" y="2202082"/>
            <a:ext cx="7435693" cy="3680142"/>
          </a:xfrm>
        </p:spPr>
        <p:txBody>
          <a:bodyPr/>
          <a:lstStyle/>
          <a:p>
            <a:r>
              <a:rPr lang="sv-SE" sz="1800" dirty="0">
                <a:latin typeface="Times New Roman" panose="02020603050405020304" pitchFamily="18" charset="0"/>
              </a:rPr>
              <a:t>Traktorvägar</a:t>
            </a:r>
          </a:p>
          <a:p>
            <a:r>
              <a:rPr lang="sv-SE" sz="1800" dirty="0">
                <a:effectLst/>
                <a:latin typeface="Times New Roman" panose="02020603050405020304" pitchFamily="18" charset="0"/>
              </a:rPr>
              <a:t>Stigar, motionsspår och vandringsleder </a:t>
            </a:r>
          </a:p>
          <a:p>
            <a:r>
              <a:rPr lang="sv-SE" sz="1800" dirty="0">
                <a:effectLst/>
                <a:latin typeface="Times New Roman" panose="02020603050405020304" pitchFamily="18" charset="0"/>
              </a:rPr>
              <a:t>Skoterleder</a:t>
            </a:r>
          </a:p>
          <a:p>
            <a:r>
              <a:rPr lang="sv-SE" sz="1800" dirty="0">
                <a:effectLst/>
                <a:latin typeface="Times New Roman" panose="02020603050405020304" pitchFamily="18" charset="0"/>
              </a:rPr>
              <a:t>Tillfälliga vägar, t.ex. isvägar</a:t>
            </a:r>
          </a:p>
          <a:p>
            <a:r>
              <a:rPr lang="sv-SE" sz="1800" dirty="0">
                <a:effectLst/>
                <a:latin typeface="Times New Roman" panose="02020603050405020304" pitchFamily="18" charset="0"/>
              </a:rPr>
              <a:t>Spår och leder på is eller snötäckt mark</a:t>
            </a:r>
          </a:p>
          <a:p>
            <a:r>
              <a:rPr lang="sv-SE" sz="1800" dirty="0" err="1">
                <a:effectLst/>
                <a:latin typeface="Times New Roman" panose="02020603050405020304" pitchFamily="18" charset="0"/>
              </a:rPr>
              <a:t>Ridleder</a:t>
            </a:r>
            <a:endParaRPr lang="sv-SE" sz="1800" dirty="0">
              <a:effectLst/>
              <a:latin typeface="Times New Roman" panose="02020603050405020304" pitchFamily="18" charset="0"/>
            </a:endParaRPr>
          </a:p>
          <a:p>
            <a:endParaRPr lang="sv-SE" dirty="0"/>
          </a:p>
          <a:p>
            <a:endParaRPr lang="sv-SE" dirty="0"/>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8</a:t>
            </a:fld>
            <a:endParaRPr lang="sv-SE" sz="1200" dirty="0">
              <a:solidFill>
                <a:srgbClr val="E27F00"/>
              </a:solidFill>
              <a:latin typeface="Bell Gothic Light"/>
            </a:endParaRPr>
          </a:p>
        </p:txBody>
      </p:sp>
      <p:pic>
        <p:nvPicPr>
          <p:cNvPr id="7" name="Bildobjekt 6"/>
          <p:cNvPicPr>
            <a:picLocks noChangeAspect="1"/>
          </p:cNvPicPr>
          <p:nvPr/>
        </p:nvPicPr>
        <p:blipFill>
          <a:blip r:embed="rId3"/>
          <a:stretch>
            <a:fillRect/>
          </a:stretch>
        </p:blipFill>
        <p:spPr>
          <a:xfrm>
            <a:off x="7269978" y="2202082"/>
            <a:ext cx="3383573" cy="2255716"/>
          </a:xfrm>
          <a:prstGeom prst="rect">
            <a:avLst/>
          </a:prstGeom>
        </p:spPr>
      </p:pic>
      <p:sp>
        <p:nvSpPr>
          <p:cNvPr id="8" name="Återgå 7">
            <a:hlinkClick r:id="rId4" action="ppaction://hlinksldjump" highlightClick="1"/>
          </p:cNvPr>
          <p:cNvSpPr/>
          <p:nvPr/>
        </p:nvSpPr>
        <p:spPr>
          <a:xfrm>
            <a:off x="10308499" y="6262508"/>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9" name="textruta 8">
            <a:extLst>
              <a:ext uri="{FF2B5EF4-FFF2-40B4-BE49-F238E27FC236}">
                <a16:creationId xmlns:a16="http://schemas.microsoft.com/office/drawing/2014/main" id="{22834932-4164-40C7-B6E9-10DB6DA900A1}"/>
              </a:ext>
            </a:extLst>
          </p:cNvPr>
          <p:cNvSpPr txBox="1"/>
          <p:nvPr/>
        </p:nvSpPr>
        <p:spPr>
          <a:xfrm>
            <a:off x="326064" y="198474"/>
            <a:ext cx="1346791" cy="246221"/>
          </a:xfrm>
          <a:prstGeom prst="rect">
            <a:avLst/>
          </a:prstGeom>
          <a:noFill/>
        </p:spPr>
        <p:txBody>
          <a:bodyPr wrap="square" rtlCol="0">
            <a:spAutoFit/>
          </a:bodyPr>
          <a:lstStyle/>
          <a:p>
            <a:r>
              <a:rPr lang="sv-SE" sz="1000" dirty="0"/>
              <a:t>Inledning</a:t>
            </a:r>
          </a:p>
        </p:txBody>
      </p:sp>
    </p:spTree>
    <p:extLst>
      <p:ext uri="{BB962C8B-B14F-4D97-AF65-F5344CB8AC3E}">
        <p14:creationId xmlns:p14="http://schemas.microsoft.com/office/powerpoint/2010/main" val="1725878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80</a:t>
            </a:fld>
            <a:endParaRPr lang="sv-SE" sz="1200" dirty="0">
              <a:solidFill>
                <a:srgbClr val="E27F00"/>
              </a:solidFill>
              <a:latin typeface="Bell Gothic Light"/>
            </a:endParaRPr>
          </a:p>
        </p:txBody>
      </p:sp>
      <p:pic>
        <p:nvPicPr>
          <p:cNvPr id="15" name="Bildobjekt 14"/>
          <p:cNvPicPr>
            <a:picLocks noChangeAspect="1"/>
          </p:cNvPicPr>
          <p:nvPr/>
        </p:nvPicPr>
        <p:blipFill>
          <a:blip r:embed="rId2"/>
          <a:stretch>
            <a:fillRect/>
          </a:stretch>
        </p:blipFill>
        <p:spPr>
          <a:xfrm>
            <a:off x="8367856" y="3536440"/>
            <a:ext cx="2426418" cy="1822862"/>
          </a:xfrm>
          <a:prstGeom prst="rect">
            <a:avLst/>
          </a:prstGeom>
        </p:spPr>
      </p:pic>
      <p:sp>
        <p:nvSpPr>
          <p:cNvPr id="2" name="Platshållare för innehåll 1"/>
          <p:cNvSpPr>
            <a:spLocks noGrp="1"/>
          </p:cNvSpPr>
          <p:nvPr>
            <p:ph idx="1"/>
          </p:nvPr>
        </p:nvSpPr>
        <p:spPr>
          <a:xfrm>
            <a:off x="1034164" y="1696369"/>
            <a:ext cx="9785839" cy="3680142"/>
          </a:xfrm>
        </p:spPr>
        <p:txBody>
          <a:bodyPr/>
          <a:lstStyle/>
          <a:p>
            <a:pPr marL="342900" lvl="0" indent="-342900" defTabSz="457200">
              <a:buNone/>
            </a:pPr>
            <a:r>
              <a:rPr lang="sv-SE" sz="2000" b="1" dirty="0">
                <a:solidFill>
                  <a:prstClr val="black"/>
                </a:solidFill>
                <a:ea typeface="ＭＳ Ｐゴシック"/>
              </a:rPr>
              <a:t>Skälen för att hålla ett stabilt vägnät: </a:t>
            </a:r>
            <a:endParaRPr lang="sv-SE" sz="2000" dirty="0">
              <a:solidFill>
                <a:prstClr val="black"/>
              </a:solidFill>
              <a:ea typeface="ＭＳ Ｐゴシック"/>
            </a:endParaRPr>
          </a:p>
          <a:p>
            <a:pPr marL="342900" lvl="0" indent="-342900" defTabSz="457200"/>
            <a:r>
              <a:rPr lang="sv-SE" sz="1800" dirty="0">
                <a:solidFill>
                  <a:prstClr val="black"/>
                </a:solidFill>
                <a:ea typeface="ＭＳ Ｐゴシック"/>
              </a:rPr>
              <a:t>Omgivande system och databaser är beroende av stabila referenser. </a:t>
            </a:r>
          </a:p>
          <a:p>
            <a:pPr marL="342900" lvl="0" indent="-342900" defTabSz="457200"/>
            <a:r>
              <a:rPr lang="sv-SE" sz="1800" dirty="0">
                <a:solidFill>
                  <a:prstClr val="black"/>
                </a:solidFill>
                <a:ea typeface="ＭＳ Ｐゴシック"/>
              </a:rPr>
              <a:t>Om glapp uppstår i vägnätet medför det stora problem för navigeringssystem. </a:t>
            </a:r>
          </a:p>
          <a:p>
            <a:pPr marL="342900" lvl="0" indent="-342900" defTabSz="457200"/>
            <a:r>
              <a:rPr lang="sv-SE" sz="1800" dirty="0">
                <a:solidFill>
                  <a:prstClr val="black"/>
                </a:solidFill>
                <a:ea typeface="ＭＳ Ｐゴシック"/>
              </a:rPr>
              <a:t>Om glapp och brister uppstår i företeelserna medför det problem och felaktigheter vid användning. </a:t>
            </a:r>
          </a:p>
          <a:p>
            <a:endParaRPr lang="sv-SE" dirty="0"/>
          </a:p>
        </p:txBody>
      </p:sp>
      <p:sp>
        <p:nvSpPr>
          <p:cNvPr id="9" name="Rubrik 1"/>
          <p:cNvSpPr txBox="1">
            <a:spLocks/>
          </p:cNvSpPr>
          <p:nvPr/>
        </p:nvSpPr>
        <p:spPr bwMode="auto">
          <a:xfrm>
            <a:off x="847487" y="499686"/>
            <a:ext cx="9972517"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Stabilt vägnät</a:t>
            </a:r>
            <a:endParaRPr lang="sv-SE" sz="2400" dirty="0">
              <a:ea typeface="ＭＳ Ｐゴシック"/>
            </a:endParaRPr>
          </a:p>
        </p:txBody>
      </p:sp>
      <p:sp>
        <p:nvSpPr>
          <p:cNvPr id="8" name="Återgå 7">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0" name="textruta 9">
            <a:extLst>
              <a:ext uri="{FF2B5EF4-FFF2-40B4-BE49-F238E27FC236}">
                <a16:creationId xmlns:a16="http://schemas.microsoft.com/office/drawing/2014/main" id="{A8DA161F-29FB-4855-8851-933CFC834579}"/>
              </a:ext>
            </a:extLst>
          </p:cNvPr>
          <p:cNvSpPr txBox="1"/>
          <p:nvPr/>
        </p:nvSpPr>
        <p:spPr>
          <a:xfrm>
            <a:off x="326064" y="198474"/>
            <a:ext cx="1346791" cy="246221"/>
          </a:xfrm>
          <a:prstGeom prst="rect">
            <a:avLst/>
          </a:prstGeom>
          <a:noFill/>
        </p:spPr>
        <p:txBody>
          <a:bodyPr wrap="square" rtlCol="0">
            <a:spAutoFit/>
          </a:bodyPr>
          <a:lstStyle/>
          <a:p>
            <a:r>
              <a:rPr lang="sv-SE" sz="1000" dirty="0"/>
              <a:t>Stabilt vägnät</a:t>
            </a:r>
          </a:p>
        </p:txBody>
      </p:sp>
    </p:spTree>
    <p:extLst>
      <p:ext uri="{BB962C8B-B14F-4D97-AF65-F5344CB8AC3E}">
        <p14:creationId xmlns:p14="http://schemas.microsoft.com/office/powerpoint/2010/main" val="16357550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81</a:t>
            </a:fld>
            <a:endParaRPr lang="sv-SE" sz="1200" dirty="0">
              <a:solidFill>
                <a:srgbClr val="E27F00"/>
              </a:solidFill>
              <a:latin typeface="Bell Gothic Light"/>
            </a:endParaRPr>
          </a:p>
        </p:txBody>
      </p:sp>
      <p:sp>
        <p:nvSpPr>
          <p:cNvPr id="8" name="Underrubrik 2"/>
          <p:cNvSpPr>
            <a:spLocks noGrp="1"/>
          </p:cNvSpPr>
          <p:nvPr>
            <p:ph idx="1"/>
          </p:nvPr>
        </p:nvSpPr>
        <p:spPr>
          <a:xfrm>
            <a:off x="847487" y="1938672"/>
            <a:ext cx="9785839" cy="3680142"/>
          </a:xfrm>
        </p:spPr>
        <p:txBody>
          <a:bodyPr>
            <a:normAutofit/>
          </a:bodyPr>
          <a:lstStyle/>
          <a:p>
            <a:pPr>
              <a:defRPr/>
            </a:pPr>
            <a:r>
              <a:rPr lang="sv-SE" sz="1800" dirty="0"/>
              <a:t>Historik för vägen eller gatan är data som tidigare har gällt men som tagits ur bruk eller som inte längre gäller.</a:t>
            </a:r>
          </a:p>
          <a:p>
            <a:pPr>
              <a:defRPr/>
            </a:pPr>
            <a:endParaRPr lang="sv-SE" sz="1800" dirty="0"/>
          </a:p>
          <a:p>
            <a:pPr>
              <a:defRPr/>
            </a:pPr>
            <a:r>
              <a:rPr lang="sv-SE" sz="1800" dirty="0"/>
              <a:t>I databasen ligger uppgifterna kvar men har fått ett tilldatum som har passerats.</a:t>
            </a:r>
          </a:p>
          <a:p>
            <a:pPr>
              <a:defRPr/>
            </a:pPr>
            <a:endParaRPr lang="sv-SE" sz="1800" dirty="0"/>
          </a:p>
          <a:p>
            <a:pPr>
              <a:defRPr/>
            </a:pPr>
            <a:r>
              <a:rPr lang="sv-SE" sz="1800" dirty="0"/>
              <a:t>Samma mekanism används då man vill lägga in uppgifter om vägnät eller företeelser som ännu inte öppnats för trafik, dvs. startdatum har ännu inte nåtts.</a:t>
            </a:r>
          </a:p>
        </p:txBody>
      </p:sp>
      <p:sp>
        <p:nvSpPr>
          <p:cNvPr id="9" name="Rubrik 1"/>
          <p:cNvSpPr txBox="1">
            <a:spLocks/>
          </p:cNvSpPr>
          <p:nvPr/>
        </p:nvSpPr>
        <p:spPr bwMode="auto">
          <a:xfrm>
            <a:off x="1034165" y="499686"/>
            <a:ext cx="9785839"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pPr algn="ctr"/>
            <a:r>
              <a:rPr lang="sv-SE" sz="4800" u="sng" dirty="0"/>
              <a:t>Historik</a:t>
            </a:r>
            <a:endParaRPr lang="sv-SE" sz="4800" u="sng" dirty="0">
              <a:ea typeface="ＭＳ Ｐゴシック"/>
            </a:endParaRPr>
          </a:p>
        </p:txBody>
      </p:sp>
      <p:sp>
        <p:nvSpPr>
          <p:cNvPr id="7" name="Återgå 6">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0" name="textruta 9">
            <a:extLst>
              <a:ext uri="{FF2B5EF4-FFF2-40B4-BE49-F238E27FC236}">
                <a16:creationId xmlns:a16="http://schemas.microsoft.com/office/drawing/2014/main" id="{50E12F9E-83A8-4F30-8ACB-6503DCE71B25}"/>
              </a:ext>
            </a:extLst>
          </p:cNvPr>
          <p:cNvSpPr txBox="1"/>
          <p:nvPr/>
        </p:nvSpPr>
        <p:spPr>
          <a:xfrm>
            <a:off x="326064" y="198474"/>
            <a:ext cx="1346791" cy="246221"/>
          </a:xfrm>
          <a:prstGeom prst="rect">
            <a:avLst/>
          </a:prstGeom>
          <a:noFill/>
        </p:spPr>
        <p:txBody>
          <a:bodyPr wrap="square" rtlCol="0">
            <a:spAutoFit/>
          </a:bodyPr>
          <a:lstStyle/>
          <a:p>
            <a:r>
              <a:rPr lang="sv-SE" sz="1000" dirty="0"/>
              <a:t>Historik</a:t>
            </a:r>
          </a:p>
        </p:txBody>
      </p:sp>
    </p:spTree>
    <p:extLst>
      <p:ext uri="{BB962C8B-B14F-4D97-AF65-F5344CB8AC3E}">
        <p14:creationId xmlns:p14="http://schemas.microsoft.com/office/powerpoint/2010/main" val="31764723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8"/>
          <p:cNvPicPr>
            <a:picLocks noGrp="1" noChangeAspect="1"/>
          </p:cNvPicPr>
          <p:nvPr>
            <p:ph idx="1"/>
          </p:nvPr>
        </p:nvPicPr>
        <p:blipFill>
          <a:blip r:embed="rId3"/>
          <a:stretch>
            <a:fillRect/>
          </a:stretch>
        </p:blipFill>
        <p:spPr>
          <a:xfrm>
            <a:off x="938462" y="1604858"/>
            <a:ext cx="7923786" cy="3054182"/>
          </a:xfrm>
          <a:prstGeom prst="rect">
            <a:avLst/>
          </a:prstGeom>
        </p:spPr>
      </p:pic>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82</a:t>
            </a:fld>
            <a:endParaRPr lang="sv-SE" sz="1200" dirty="0">
              <a:solidFill>
                <a:srgbClr val="E27F00"/>
              </a:solidFill>
              <a:latin typeface="Bell Gothic Light"/>
            </a:endParaRPr>
          </a:p>
        </p:txBody>
      </p:sp>
      <p:pic>
        <p:nvPicPr>
          <p:cNvPr id="11" name="Bildobjekt 10"/>
          <p:cNvPicPr>
            <a:picLocks noChangeAspect="1"/>
          </p:cNvPicPr>
          <p:nvPr/>
        </p:nvPicPr>
        <p:blipFill>
          <a:blip r:embed="rId4"/>
          <a:stretch>
            <a:fillRect/>
          </a:stretch>
        </p:blipFill>
        <p:spPr>
          <a:xfrm>
            <a:off x="9738206" y="2288020"/>
            <a:ext cx="1810669" cy="1341236"/>
          </a:xfrm>
          <a:prstGeom prst="rect">
            <a:avLst/>
          </a:prstGeom>
        </p:spPr>
      </p:pic>
      <p:sp>
        <p:nvSpPr>
          <p:cNvPr id="2" name="Rektangel 1"/>
          <p:cNvSpPr/>
          <p:nvPr/>
        </p:nvSpPr>
        <p:spPr>
          <a:xfrm>
            <a:off x="1176582" y="1839288"/>
            <a:ext cx="7447547" cy="2585323"/>
          </a:xfrm>
          <a:prstGeom prst="rect">
            <a:avLst/>
          </a:prstGeom>
        </p:spPr>
        <p:txBody>
          <a:bodyPr wrap="square">
            <a:spAutoFit/>
          </a:bodyPr>
          <a:lstStyle/>
          <a:p>
            <a:pPr lvl="0" defTabSz="457200" eaLnBrk="0" fontAlgn="base" hangingPunct="0">
              <a:spcBef>
                <a:spcPct val="20000"/>
              </a:spcBef>
              <a:spcAft>
                <a:spcPct val="0"/>
              </a:spcAft>
              <a:defRPr/>
            </a:pPr>
            <a:r>
              <a:rPr lang="sv-SE" dirty="0">
                <a:solidFill>
                  <a:prstClr val="black"/>
                </a:solidFill>
                <a:latin typeface="Bell Gothic Light"/>
                <a:ea typeface="ＭＳ Ｐゴシック" pitchFamily="31" charset="-128"/>
              </a:rPr>
              <a:t>Historiken gör det möjligt att betrakta vägnätet vid valfri tidpunkt och vilka företeelser som gällde vid den tidpunkten.</a:t>
            </a:r>
          </a:p>
          <a:p>
            <a:pPr lvl="0" defTabSz="457200" eaLnBrk="0" fontAlgn="base" hangingPunct="0">
              <a:spcBef>
                <a:spcPct val="20000"/>
              </a:spcBef>
              <a:spcAft>
                <a:spcPct val="0"/>
              </a:spcAft>
              <a:defRPr/>
            </a:pPr>
            <a:endParaRPr lang="sv-SE" dirty="0">
              <a:solidFill>
                <a:prstClr val="black"/>
              </a:solidFill>
              <a:latin typeface="Bell Gothic Light"/>
              <a:ea typeface="ＭＳ Ｐゴシック" pitchFamily="31" charset="-128"/>
            </a:endParaRPr>
          </a:p>
          <a:p>
            <a:pPr lvl="0" defTabSz="457200" eaLnBrk="0" fontAlgn="base" hangingPunct="0">
              <a:spcBef>
                <a:spcPct val="20000"/>
              </a:spcBef>
              <a:spcAft>
                <a:spcPct val="0"/>
              </a:spcAft>
              <a:defRPr/>
            </a:pPr>
            <a:r>
              <a:rPr lang="sv-SE" dirty="0">
                <a:solidFill>
                  <a:prstClr val="black"/>
                </a:solidFill>
                <a:latin typeface="Bell Gothic Light"/>
                <a:ea typeface="ＭＳ Ｐゴシック" pitchFamily="31" charset="-128"/>
              </a:rPr>
              <a:t>Historiken används bl.a. till att studera: </a:t>
            </a:r>
          </a:p>
          <a:p>
            <a:pPr marL="361950" lvl="0" indent="-180975" defTabSz="457200" eaLnBrk="0" fontAlgn="base" hangingPunct="0">
              <a:spcBef>
                <a:spcPct val="20000"/>
              </a:spcBef>
              <a:spcAft>
                <a:spcPct val="0"/>
              </a:spcAft>
              <a:buFont typeface="Arial" pitchFamily="34" charset="0"/>
              <a:buChar char="•"/>
              <a:defRPr/>
            </a:pPr>
            <a:r>
              <a:rPr lang="sv-SE" dirty="0">
                <a:solidFill>
                  <a:prstClr val="black"/>
                </a:solidFill>
                <a:latin typeface="Bell Gothic Light"/>
                <a:ea typeface="ＭＳ Ｐゴシック" pitchFamily="31" charset="-128"/>
              </a:rPr>
              <a:t>trender för trafikutveckling</a:t>
            </a:r>
          </a:p>
          <a:p>
            <a:pPr marL="361950" lvl="0" indent="-180975" defTabSz="457200" eaLnBrk="0" fontAlgn="base" hangingPunct="0">
              <a:spcBef>
                <a:spcPct val="20000"/>
              </a:spcBef>
              <a:spcAft>
                <a:spcPct val="0"/>
              </a:spcAft>
              <a:buFont typeface="Arial" pitchFamily="34" charset="0"/>
              <a:buChar char="•"/>
              <a:defRPr/>
            </a:pPr>
            <a:r>
              <a:rPr lang="sv-SE" dirty="0">
                <a:solidFill>
                  <a:prstClr val="black"/>
                </a:solidFill>
                <a:latin typeface="Bell Gothic Light"/>
                <a:ea typeface="ＭＳ Ｐゴシック" pitchFamily="31" charset="-128"/>
              </a:rPr>
              <a:t>olycksfrekvens före och efter en förändring av vägnät eller trafikregler  eller förändring över tiden inom ett område</a:t>
            </a:r>
          </a:p>
          <a:p>
            <a:pPr marL="361950" lvl="0" indent="-180975" defTabSz="457200" eaLnBrk="0" fontAlgn="base" hangingPunct="0">
              <a:spcBef>
                <a:spcPct val="20000"/>
              </a:spcBef>
              <a:spcAft>
                <a:spcPct val="0"/>
              </a:spcAft>
              <a:buFont typeface="Arial" pitchFamily="34" charset="0"/>
              <a:buChar char="•"/>
              <a:defRPr/>
            </a:pPr>
            <a:r>
              <a:rPr lang="sv-SE" dirty="0">
                <a:solidFill>
                  <a:prstClr val="black"/>
                </a:solidFill>
                <a:latin typeface="Bell Gothic Light"/>
                <a:ea typeface="ＭＳ Ｐゴシック" pitchFamily="31" charset="-128"/>
              </a:rPr>
              <a:t>mängden (förekomst) av företeelser vid olika tidpunkter.</a:t>
            </a:r>
          </a:p>
        </p:txBody>
      </p:sp>
      <p:sp>
        <p:nvSpPr>
          <p:cNvPr id="10" name="Rubrik 1"/>
          <p:cNvSpPr txBox="1">
            <a:spLocks/>
          </p:cNvSpPr>
          <p:nvPr/>
        </p:nvSpPr>
        <p:spPr bwMode="auto">
          <a:xfrm>
            <a:off x="847487" y="499686"/>
            <a:ext cx="9972518"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Vad används historiken till?</a:t>
            </a:r>
            <a:endParaRPr lang="sv-SE" sz="2400" dirty="0">
              <a:ea typeface="ＭＳ Ｐゴシック"/>
            </a:endParaRPr>
          </a:p>
        </p:txBody>
      </p:sp>
      <p:sp>
        <p:nvSpPr>
          <p:cNvPr id="12" name="Återgå 11">
            <a:hlinkClick r:id="rId5"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3" name="textruta 12">
            <a:extLst>
              <a:ext uri="{FF2B5EF4-FFF2-40B4-BE49-F238E27FC236}">
                <a16:creationId xmlns:a16="http://schemas.microsoft.com/office/drawing/2014/main" id="{AEEAE055-5B61-4D28-AC6A-90388D0EF74B}"/>
              </a:ext>
            </a:extLst>
          </p:cNvPr>
          <p:cNvSpPr txBox="1"/>
          <p:nvPr/>
        </p:nvSpPr>
        <p:spPr>
          <a:xfrm>
            <a:off x="326064" y="198474"/>
            <a:ext cx="1346791" cy="246221"/>
          </a:xfrm>
          <a:prstGeom prst="rect">
            <a:avLst/>
          </a:prstGeom>
          <a:noFill/>
        </p:spPr>
        <p:txBody>
          <a:bodyPr wrap="square" rtlCol="0">
            <a:spAutoFit/>
          </a:bodyPr>
          <a:lstStyle/>
          <a:p>
            <a:r>
              <a:rPr lang="sv-SE" sz="1000" dirty="0"/>
              <a:t>Historik</a:t>
            </a:r>
          </a:p>
        </p:txBody>
      </p:sp>
    </p:spTree>
    <p:extLst>
      <p:ext uri="{BB962C8B-B14F-4D97-AF65-F5344CB8AC3E}">
        <p14:creationId xmlns:p14="http://schemas.microsoft.com/office/powerpoint/2010/main" val="29032284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83</a:t>
            </a:fld>
            <a:endParaRPr lang="sv-SE" sz="1200" dirty="0">
              <a:solidFill>
                <a:srgbClr val="E27F00"/>
              </a:solidFill>
              <a:latin typeface="Bell Gothic Light"/>
            </a:endParaRPr>
          </a:p>
        </p:txBody>
      </p:sp>
      <p:pic>
        <p:nvPicPr>
          <p:cNvPr id="9" name="Bildobjekt 8"/>
          <p:cNvPicPr>
            <a:picLocks noChangeAspect="1"/>
          </p:cNvPicPr>
          <p:nvPr/>
        </p:nvPicPr>
        <p:blipFill>
          <a:blip r:embed="rId3"/>
          <a:stretch>
            <a:fillRect/>
          </a:stretch>
        </p:blipFill>
        <p:spPr>
          <a:xfrm>
            <a:off x="9294278" y="4187072"/>
            <a:ext cx="2353260" cy="1804572"/>
          </a:xfrm>
          <a:prstGeom prst="rect">
            <a:avLst/>
          </a:prstGeom>
        </p:spPr>
      </p:pic>
      <p:sp>
        <p:nvSpPr>
          <p:cNvPr id="2" name="Platshållare för innehåll 1"/>
          <p:cNvSpPr>
            <a:spLocks noGrp="1"/>
          </p:cNvSpPr>
          <p:nvPr>
            <p:ph idx="1"/>
          </p:nvPr>
        </p:nvSpPr>
        <p:spPr>
          <a:xfrm>
            <a:off x="922020" y="2066198"/>
            <a:ext cx="9711306" cy="3680142"/>
          </a:xfrm>
        </p:spPr>
        <p:txBody>
          <a:bodyPr/>
          <a:lstStyle/>
          <a:p>
            <a:pPr marL="0" lvl="0" indent="0" defTabSz="457200">
              <a:buNone/>
              <a:defRPr/>
            </a:pPr>
            <a:r>
              <a:rPr lang="sv-SE" sz="1800" dirty="0">
                <a:solidFill>
                  <a:prstClr val="black"/>
                </a:solidFill>
              </a:rPr>
              <a:t>Då en ombyggnad av vägnätet skett:</a:t>
            </a:r>
          </a:p>
          <a:p>
            <a:pPr marL="180975" lvl="0" indent="-180975" defTabSz="457200">
              <a:buFont typeface="Arial" pitchFamily="34" charset="0"/>
              <a:buChar char="•"/>
              <a:defRPr/>
            </a:pPr>
            <a:r>
              <a:rPr lang="sv-SE" sz="1800" dirty="0">
                <a:solidFill>
                  <a:prstClr val="black"/>
                </a:solidFill>
              </a:rPr>
              <a:t>Skapa och anslut nya referenslänkar som motsvarar nytt vägnät och som skapades i och med ombyggnaden. </a:t>
            </a:r>
          </a:p>
          <a:p>
            <a:pPr marL="180975" lvl="0" indent="-180975" defTabSz="457200">
              <a:buFont typeface="Arial" pitchFamily="34" charset="0"/>
              <a:buChar char="•"/>
              <a:defRPr/>
            </a:pPr>
            <a:r>
              <a:rPr lang="sv-SE" sz="1800" dirty="0">
                <a:solidFill>
                  <a:prstClr val="black"/>
                </a:solidFill>
              </a:rPr>
              <a:t>Avsluta befintligt vägnät som inte längre skall gälla. Använd det datum då ombyggnaden skedde som från- resp. tilldatum och inte det datum då registreringen sker. </a:t>
            </a:r>
          </a:p>
          <a:p>
            <a:pPr marL="180975" lvl="0" indent="-180975" defTabSz="457200">
              <a:buFont typeface="Arial" pitchFamily="34" charset="0"/>
              <a:buChar char="•"/>
              <a:defRPr/>
            </a:pPr>
            <a:r>
              <a:rPr lang="sv-SE" sz="1800" dirty="0">
                <a:solidFill>
                  <a:prstClr val="black"/>
                </a:solidFill>
              </a:rPr>
              <a:t>Tänk på att det inte bara är geometri utan även topologi som ska hänga ihop. Då kan man se hur det såg ut före och efter förändring. </a:t>
            </a:r>
          </a:p>
          <a:p>
            <a:pPr marL="180975" lvl="0" indent="-180975" defTabSz="457200">
              <a:buFont typeface="Arial" pitchFamily="34" charset="0"/>
              <a:buChar char="•"/>
              <a:defRPr/>
            </a:pPr>
            <a:r>
              <a:rPr lang="sv-SE" sz="1800" i="1" dirty="0">
                <a:solidFill>
                  <a:prstClr val="black"/>
                </a:solidFill>
              </a:rPr>
              <a:t>Undvik att dra i befintliga referenslänkar och noder för att ”få ihop det”</a:t>
            </a:r>
            <a:r>
              <a:rPr lang="sv-SE" sz="1800" dirty="0">
                <a:solidFill>
                  <a:prstClr val="black"/>
                </a:solidFill>
              </a:rPr>
              <a:t>. </a:t>
            </a:r>
            <a:r>
              <a:rPr lang="sv-SE" sz="1800" i="1" dirty="0">
                <a:solidFill>
                  <a:prstClr val="black"/>
                </a:solidFill>
              </a:rPr>
              <a:t>Risken är stor att </a:t>
            </a:r>
          </a:p>
          <a:p>
            <a:pPr marL="0" lvl="0" indent="0" defTabSz="457200">
              <a:buNone/>
              <a:defRPr/>
            </a:pPr>
            <a:r>
              <a:rPr lang="sv-SE" sz="1800" i="1" dirty="0">
                <a:solidFill>
                  <a:prstClr val="black"/>
                </a:solidFill>
              </a:rPr>
              <a:t>    historiken blir förstörd om man gör det.</a:t>
            </a:r>
          </a:p>
          <a:p>
            <a:endParaRPr lang="sv-SE" dirty="0"/>
          </a:p>
        </p:txBody>
      </p:sp>
      <p:sp>
        <p:nvSpPr>
          <p:cNvPr id="8" name="Rubrik 1"/>
          <p:cNvSpPr txBox="1">
            <a:spLocks/>
          </p:cNvSpPr>
          <p:nvPr/>
        </p:nvSpPr>
        <p:spPr bwMode="auto">
          <a:xfrm>
            <a:off x="922020" y="1286311"/>
            <a:ext cx="9897984" cy="71882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sz="2800" dirty="0">
                <a:ea typeface="Bell Gothic Black"/>
              </a:rPr>
              <a:t>Tips för uppdatering efter en ombyggnad</a:t>
            </a:r>
            <a:endParaRPr lang="sv-SE" sz="2800" dirty="0">
              <a:ea typeface="ＭＳ Ｐゴシック"/>
            </a:endParaRPr>
          </a:p>
        </p:txBody>
      </p:sp>
      <p:sp>
        <p:nvSpPr>
          <p:cNvPr id="10" name="Rubrik 1"/>
          <p:cNvSpPr txBox="1">
            <a:spLocks/>
          </p:cNvSpPr>
          <p:nvPr/>
        </p:nvSpPr>
        <p:spPr bwMode="auto">
          <a:xfrm>
            <a:off x="922020" y="499686"/>
            <a:ext cx="9897984" cy="6393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457138" rtl="0" eaLnBrk="0" fontAlgn="base" hangingPunct="0">
              <a:spcBef>
                <a:spcPct val="0"/>
              </a:spcBef>
              <a:spcAft>
                <a:spcPct val="0"/>
              </a:spcAft>
              <a:defRPr sz="3600" b="1" kern="1200">
                <a:solidFill>
                  <a:srgbClr val="E27F00"/>
                </a:solidFill>
                <a:latin typeface="Bell Gothic Black"/>
                <a:ea typeface="ＭＳ Ｐゴシック" pitchFamily="31" charset="-128"/>
                <a:cs typeface="Bell Gothic Black"/>
              </a:defRPr>
            </a:lvl1pPr>
            <a:lvl2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2pPr>
            <a:lvl3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3pPr>
            <a:lvl4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4pPr>
            <a:lvl5pPr algn="ctr" defTabSz="457138" rtl="0" eaLnBrk="0" fontAlgn="base" hangingPunct="0">
              <a:spcBef>
                <a:spcPct val="0"/>
              </a:spcBef>
              <a:spcAft>
                <a:spcPct val="0"/>
              </a:spcAft>
              <a:defRPr sz="4400">
                <a:solidFill>
                  <a:schemeClr val="tx1"/>
                </a:solidFill>
                <a:latin typeface="Calibri" pitchFamily="31" charset="0"/>
                <a:ea typeface="ＭＳ Ｐゴシック" pitchFamily="31" charset="-128"/>
                <a:cs typeface="ＭＳ Ｐゴシック"/>
              </a:defRPr>
            </a:lvl5pPr>
            <a:lvl6pPr marL="457138" algn="ctr" defTabSz="457138" rtl="0" fontAlgn="base">
              <a:spcBef>
                <a:spcPct val="0"/>
              </a:spcBef>
              <a:spcAft>
                <a:spcPct val="0"/>
              </a:spcAft>
              <a:defRPr sz="4400">
                <a:solidFill>
                  <a:schemeClr val="tx1"/>
                </a:solidFill>
                <a:latin typeface="Calibri" pitchFamily="31" charset="0"/>
                <a:ea typeface="ＭＳ Ｐゴシック" pitchFamily="31" charset="-128"/>
              </a:defRPr>
            </a:lvl6pPr>
            <a:lvl7pPr marL="914276" algn="ctr" defTabSz="457138" rtl="0" fontAlgn="base">
              <a:spcBef>
                <a:spcPct val="0"/>
              </a:spcBef>
              <a:spcAft>
                <a:spcPct val="0"/>
              </a:spcAft>
              <a:defRPr sz="4400">
                <a:solidFill>
                  <a:schemeClr val="tx1"/>
                </a:solidFill>
                <a:latin typeface="Calibri" pitchFamily="31" charset="0"/>
                <a:ea typeface="ＭＳ Ｐゴシック" pitchFamily="31" charset="-128"/>
              </a:defRPr>
            </a:lvl7pPr>
            <a:lvl8pPr marL="1371414" algn="ctr" defTabSz="457138" rtl="0" fontAlgn="base">
              <a:spcBef>
                <a:spcPct val="0"/>
              </a:spcBef>
              <a:spcAft>
                <a:spcPct val="0"/>
              </a:spcAft>
              <a:defRPr sz="4400">
                <a:solidFill>
                  <a:schemeClr val="tx1"/>
                </a:solidFill>
                <a:latin typeface="Calibri" pitchFamily="31" charset="0"/>
                <a:ea typeface="ＭＳ Ｐゴシック" pitchFamily="31" charset="-128"/>
              </a:defRPr>
            </a:lvl8pPr>
            <a:lvl9pPr marL="1828553" algn="ctr" defTabSz="457138" rtl="0" fontAlgn="base">
              <a:spcBef>
                <a:spcPct val="0"/>
              </a:spcBef>
              <a:spcAft>
                <a:spcPct val="0"/>
              </a:spcAft>
              <a:defRPr sz="4400">
                <a:solidFill>
                  <a:schemeClr val="tx1"/>
                </a:solidFill>
                <a:latin typeface="Calibri" pitchFamily="31" charset="0"/>
                <a:ea typeface="ＭＳ Ｐゴシック" pitchFamily="31" charset="-128"/>
              </a:defRPr>
            </a:lvl9pPr>
          </a:lstStyle>
          <a:p>
            <a:r>
              <a:rPr lang="sv-SE" dirty="0"/>
              <a:t>Hur skapas historik för vägnät?</a:t>
            </a:r>
            <a:endParaRPr lang="sv-SE" sz="2400" dirty="0">
              <a:ea typeface="ＭＳ Ｐゴシック"/>
            </a:endParaRPr>
          </a:p>
        </p:txBody>
      </p:sp>
      <p:sp>
        <p:nvSpPr>
          <p:cNvPr id="11" name="Återgå 10">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2" name="textruta 11">
            <a:extLst>
              <a:ext uri="{FF2B5EF4-FFF2-40B4-BE49-F238E27FC236}">
                <a16:creationId xmlns:a16="http://schemas.microsoft.com/office/drawing/2014/main" id="{31CD628C-EC62-4D78-AA10-A706AD7B3C47}"/>
              </a:ext>
            </a:extLst>
          </p:cNvPr>
          <p:cNvSpPr txBox="1"/>
          <p:nvPr/>
        </p:nvSpPr>
        <p:spPr>
          <a:xfrm>
            <a:off x="326064" y="198474"/>
            <a:ext cx="1346791" cy="246221"/>
          </a:xfrm>
          <a:prstGeom prst="rect">
            <a:avLst/>
          </a:prstGeom>
          <a:noFill/>
        </p:spPr>
        <p:txBody>
          <a:bodyPr wrap="square" rtlCol="0">
            <a:spAutoFit/>
          </a:bodyPr>
          <a:lstStyle/>
          <a:p>
            <a:r>
              <a:rPr lang="sv-SE" sz="1000" dirty="0"/>
              <a:t>Historik</a:t>
            </a:r>
          </a:p>
        </p:txBody>
      </p:sp>
    </p:spTree>
    <p:extLst>
      <p:ext uri="{BB962C8B-B14F-4D97-AF65-F5344CB8AC3E}">
        <p14:creationId xmlns:p14="http://schemas.microsoft.com/office/powerpoint/2010/main" val="1078435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023949" y="517559"/>
            <a:ext cx="9785839" cy="649705"/>
          </a:xfrm>
        </p:spPr>
        <p:txBody>
          <a:bodyPr/>
          <a:lstStyle/>
          <a:p>
            <a:pPr algn="ctr"/>
            <a:r>
              <a:rPr lang="sv-SE" sz="4800" u="sng" dirty="0"/>
              <a:t>Ändringslogg</a:t>
            </a:r>
          </a:p>
        </p:txBody>
      </p:sp>
      <p:sp>
        <p:nvSpPr>
          <p:cNvPr id="3" name="Platshållare för datum 2"/>
          <p:cNvSpPr>
            <a:spLocks noGrp="1"/>
          </p:cNvSpPr>
          <p:nvPr>
            <p:ph type="dt" sz="half" idx="2"/>
          </p:nvPr>
        </p:nvSpPr>
        <p:spPr/>
        <p:txBody>
          <a:bodyPr/>
          <a:lstStyle/>
          <a:p>
            <a:pPr>
              <a:defRPr/>
            </a:pPr>
            <a:fld id="{CD9E4545-62DF-43AA-8436-5A6947A24433}"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4" name="Platshållare för sidfot 3"/>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5" name="Platshållare för bildnummer 4"/>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84</a:t>
            </a:fld>
            <a:endParaRPr lang="sv-SE" sz="1200" dirty="0">
              <a:solidFill>
                <a:srgbClr val="E27F00"/>
              </a:solidFill>
              <a:latin typeface="Bell Gothic Light"/>
            </a:endParaRPr>
          </a:p>
        </p:txBody>
      </p:sp>
      <p:graphicFrame>
        <p:nvGraphicFramePr>
          <p:cNvPr id="6" name="Tabell 5"/>
          <p:cNvGraphicFramePr>
            <a:graphicFrameLocks noGrp="1"/>
          </p:cNvGraphicFramePr>
          <p:nvPr>
            <p:extLst>
              <p:ext uri="{D42A27DB-BD31-4B8C-83A1-F6EECF244321}">
                <p14:modId xmlns:p14="http://schemas.microsoft.com/office/powerpoint/2010/main" val="1610642520"/>
              </p:ext>
            </p:extLst>
          </p:nvPr>
        </p:nvGraphicFramePr>
        <p:xfrm>
          <a:off x="655321" y="1937920"/>
          <a:ext cx="8862924" cy="2239958"/>
        </p:xfrm>
        <a:graphic>
          <a:graphicData uri="http://schemas.openxmlformats.org/drawingml/2006/table">
            <a:tbl>
              <a:tblPr firstRow="1" bandRow="1">
                <a:tableStyleId>{21E4AEA4-8DFA-4A89-87EB-49C32662AFE0}</a:tableStyleId>
              </a:tblPr>
              <a:tblGrid>
                <a:gridCol w="1676608">
                  <a:extLst>
                    <a:ext uri="{9D8B030D-6E8A-4147-A177-3AD203B41FA5}">
                      <a16:colId xmlns:a16="http://schemas.microsoft.com/office/drawing/2014/main" val="2405321875"/>
                    </a:ext>
                  </a:extLst>
                </a:gridCol>
                <a:gridCol w="918756">
                  <a:extLst>
                    <a:ext uri="{9D8B030D-6E8A-4147-A177-3AD203B41FA5}">
                      <a16:colId xmlns:a16="http://schemas.microsoft.com/office/drawing/2014/main" val="1346948334"/>
                    </a:ext>
                  </a:extLst>
                </a:gridCol>
                <a:gridCol w="6267560">
                  <a:extLst>
                    <a:ext uri="{9D8B030D-6E8A-4147-A177-3AD203B41FA5}">
                      <a16:colId xmlns:a16="http://schemas.microsoft.com/office/drawing/2014/main" val="507323362"/>
                    </a:ext>
                  </a:extLst>
                </a:gridCol>
              </a:tblGrid>
              <a:tr h="586579">
                <a:tc>
                  <a:txBody>
                    <a:bodyPr/>
                    <a:lstStyle/>
                    <a:p>
                      <a:r>
                        <a:rPr lang="sv-SE" dirty="0"/>
                        <a:t>Datum</a:t>
                      </a:r>
                      <a:endParaRPr lang="sv-SE" dirty="0">
                        <a:solidFill>
                          <a:schemeClr val="tx1">
                            <a:lumMod val="75000"/>
                            <a:lumOff val="25000"/>
                          </a:schemeClr>
                        </a:solidFill>
                        <a:latin typeface="Bell Gothic Light"/>
                      </a:endParaRPr>
                    </a:p>
                  </a:txBody>
                  <a:tcPr/>
                </a:tc>
                <a:tc>
                  <a:txBody>
                    <a:bodyPr/>
                    <a:lstStyle/>
                    <a:p>
                      <a:pPr algn="ctr"/>
                      <a:r>
                        <a:rPr lang="sv-SE" dirty="0"/>
                        <a:t>Bild</a:t>
                      </a:r>
                      <a:endParaRPr lang="sv-SE" dirty="0">
                        <a:solidFill>
                          <a:schemeClr val="tx1">
                            <a:lumMod val="75000"/>
                            <a:lumOff val="25000"/>
                          </a:schemeClr>
                        </a:solidFill>
                        <a:latin typeface="Bell Gothic Light"/>
                      </a:endParaRPr>
                    </a:p>
                  </a:txBody>
                  <a:tcPr/>
                </a:tc>
                <a:tc>
                  <a:txBody>
                    <a:bodyPr/>
                    <a:lstStyle/>
                    <a:p>
                      <a:r>
                        <a:rPr lang="sv-SE" dirty="0"/>
                        <a:t>Beskrivning</a:t>
                      </a:r>
                      <a:endParaRPr lang="sv-SE" dirty="0">
                        <a:solidFill>
                          <a:schemeClr val="tx1">
                            <a:lumMod val="75000"/>
                            <a:lumOff val="25000"/>
                          </a:schemeClr>
                        </a:solidFill>
                        <a:latin typeface="Bell Gothic Light"/>
                      </a:endParaRPr>
                    </a:p>
                  </a:txBody>
                  <a:tcPr/>
                </a:tc>
                <a:extLst>
                  <a:ext uri="{0D108BD9-81ED-4DB2-BD59-A6C34878D82A}">
                    <a16:rowId xmlns:a16="http://schemas.microsoft.com/office/drawing/2014/main" val="2512340475"/>
                  </a:ext>
                </a:extLst>
              </a:tr>
              <a:tr h="586579">
                <a:tc>
                  <a:txBody>
                    <a:bodyPr/>
                    <a:lstStyle/>
                    <a:p>
                      <a:r>
                        <a:rPr lang="sv-SE" sz="1600" dirty="0">
                          <a:latin typeface="Bell Gothic Light"/>
                        </a:rPr>
                        <a:t>2021-04-06</a:t>
                      </a:r>
                    </a:p>
                  </a:txBody>
                  <a:tcPr/>
                </a:tc>
                <a:tc>
                  <a:txBody>
                    <a:bodyPr/>
                    <a:lstStyle/>
                    <a:p>
                      <a:pPr algn="ctr"/>
                      <a:endParaRPr lang="sv-SE" dirty="0">
                        <a:latin typeface="Bell Gothic Light"/>
                      </a:endParaRPr>
                    </a:p>
                  </a:txBody>
                  <a:tcPr/>
                </a:tc>
                <a:tc>
                  <a:txBody>
                    <a:bodyPr/>
                    <a:lstStyle/>
                    <a:p>
                      <a:r>
                        <a:rPr lang="sv-SE" sz="1600" dirty="0"/>
                        <a:t>Ny mall för hela blocket.</a:t>
                      </a:r>
                    </a:p>
                    <a:p>
                      <a:r>
                        <a:rPr lang="sv-SE" sz="1600" dirty="0"/>
                        <a:t>Anpassning</a:t>
                      </a:r>
                      <a:r>
                        <a:rPr lang="sv-SE" sz="1600" baseline="0" dirty="0"/>
                        <a:t> till de j</a:t>
                      </a:r>
                      <a:r>
                        <a:rPr lang="sv-SE" sz="1600" dirty="0"/>
                        <a:t>usterade generaliseringsreglerna i TDOK 2021:0028 </a:t>
                      </a:r>
                      <a:r>
                        <a:rPr lang="sv-SE" sz="1600" i="1" dirty="0"/>
                        <a:t>Regler vid ajourhållning av NVDB</a:t>
                      </a:r>
                    </a:p>
                    <a:p>
                      <a:r>
                        <a:rPr lang="sv-SE" sz="1600" dirty="0"/>
                        <a:t>Redaktionella ändringar.</a:t>
                      </a:r>
                      <a:endParaRPr lang="sv-SE" sz="1600" dirty="0">
                        <a:latin typeface="Bell Gothic Light"/>
                      </a:endParaRPr>
                    </a:p>
                  </a:txBody>
                  <a:tcPr/>
                </a:tc>
                <a:extLst>
                  <a:ext uri="{0D108BD9-81ED-4DB2-BD59-A6C34878D82A}">
                    <a16:rowId xmlns:a16="http://schemas.microsoft.com/office/drawing/2014/main" val="41319344"/>
                  </a:ext>
                </a:extLst>
              </a:tr>
              <a:tr h="586579">
                <a:tc>
                  <a:txBody>
                    <a:bodyPr/>
                    <a:lstStyle/>
                    <a:p>
                      <a:r>
                        <a:rPr lang="sv-SE" sz="1600" kern="1200" dirty="0">
                          <a:solidFill>
                            <a:schemeClr val="dk1"/>
                          </a:solidFill>
                          <a:latin typeface="+mn-lt"/>
                          <a:ea typeface="+mn-ea"/>
                          <a:cs typeface="+mn-cs"/>
                        </a:rPr>
                        <a:t>2026-03-26</a:t>
                      </a:r>
                    </a:p>
                  </a:txBody>
                  <a:tcPr/>
                </a:tc>
                <a:tc>
                  <a:txBody>
                    <a:bodyPr/>
                    <a:lstStyle/>
                    <a:p>
                      <a:pPr algn="ctr"/>
                      <a:endParaRPr lang="sv-SE" dirty="0">
                        <a:latin typeface="Bell Gothic Light"/>
                      </a:endParaRPr>
                    </a:p>
                  </a:txBody>
                  <a:tcPr/>
                </a:tc>
                <a:tc>
                  <a:txBody>
                    <a:bodyPr/>
                    <a:lstStyle/>
                    <a:p>
                      <a:r>
                        <a:rPr lang="sv-SE" sz="1600" kern="1200" dirty="0">
                          <a:solidFill>
                            <a:schemeClr val="dk1"/>
                          </a:solidFill>
                          <a:latin typeface="+mn-lt"/>
                          <a:ea typeface="+mn-ea"/>
                          <a:cs typeface="+mn-cs"/>
                        </a:rPr>
                        <a:t>Redaktionella ändringar. Information gällande portar har exkluderats.</a:t>
                      </a:r>
                    </a:p>
                  </a:txBody>
                  <a:tcPr/>
                </a:tc>
                <a:extLst>
                  <a:ext uri="{0D108BD9-81ED-4DB2-BD59-A6C34878D82A}">
                    <a16:rowId xmlns:a16="http://schemas.microsoft.com/office/drawing/2014/main" val="2481542657"/>
                  </a:ext>
                </a:extLst>
              </a:tr>
            </a:tbl>
          </a:graphicData>
        </a:graphic>
      </p:graphicFrame>
      <p:sp>
        <p:nvSpPr>
          <p:cNvPr id="7" name="Återgå 6">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8" name="textruta 7">
            <a:extLst>
              <a:ext uri="{FF2B5EF4-FFF2-40B4-BE49-F238E27FC236}">
                <a16:creationId xmlns:a16="http://schemas.microsoft.com/office/drawing/2014/main" id="{3C62941B-28BF-448C-AEE3-EA20FB018138}"/>
              </a:ext>
            </a:extLst>
          </p:cNvPr>
          <p:cNvSpPr txBox="1"/>
          <p:nvPr/>
        </p:nvSpPr>
        <p:spPr>
          <a:xfrm>
            <a:off x="326064" y="198474"/>
            <a:ext cx="1346791" cy="246221"/>
          </a:xfrm>
          <a:prstGeom prst="rect">
            <a:avLst/>
          </a:prstGeom>
          <a:noFill/>
        </p:spPr>
        <p:txBody>
          <a:bodyPr wrap="square" rtlCol="0">
            <a:spAutoFit/>
          </a:bodyPr>
          <a:lstStyle/>
          <a:p>
            <a:r>
              <a:rPr lang="sv-SE" sz="1000" dirty="0"/>
              <a:t>Ändringslogg</a:t>
            </a:r>
          </a:p>
        </p:txBody>
      </p:sp>
    </p:spTree>
    <p:extLst>
      <p:ext uri="{BB962C8B-B14F-4D97-AF65-F5344CB8AC3E}">
        <p14:creationId xmlns:p14="http://schemas.microsoft.com/office/powerpoint/2010/main" val="34901579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88" y="0"/>
            <a:ext cx="8379021" cy="6292994"/>
          </a:xfrm>
          <a:prstGeom prst="rect">
            <a:avLst/>
          </a:prstGeom>
        </p:spPr>
      </p:pic>
      <p:sp>
        <p:nvSpPr>
          <p:cNvPr id="2" name="Platshållare för datum 1"/>
          <p:cNvSpPr>
            <a:spLocks noGrp="1"/>
          </p:cNvSpPr>
          <p:nvPr>
            <p:ph type="dt" sz="half" idx="2"/>
          </p:nvPr>
        </p:nvSpPr>
        <p:spPr/>
        <p:txBody>
          <a:bodyPr/>
          <a:lstStyle/>
          <a:p>
            <a:pPr>
              <a:defRPr/>
            </a:pPr>
            <a:fld id="{016EDC5E-E8DD-4696-BBFB-C99CF26FBD3E}"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3" name="Platshållare för sidfot 2"/>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4" name="Platshållare för bildnummer 3"/>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85</a:t>
            </a:fld>
            <a:endParaRPr lang="sv-SE" sz="1200" dirty="0">
              <a:solidFill>
                <a:srgbClr val="E27F00"/>
              </a:solidFill>
              <a:latin typeface="Bell Gothic Light"/>
            </a:endParaRPr>
          </a:p>
        </p:txBody>
      </p:sp>
      <p:sp>
        <p:nvSpPr>
          <p:cNvPr id="8" name="Rektangel 7"/>
          <p:cNvSpPr/>
          <p:nvPr/>
        </p:nvSpPr>
        <p:spPr>
          <a:xfrm>
            <a:off x="1075222" y="128738"/>
            <a:ext cx="8800943" cy="369332"/>
          </a:xfrm>
          <a:prstGeom prst="rect">
            <a:avLst/>
          </a:prstGeom>
        </p:spPr>
        <p:txBody>
          <a:bodyPr wrap="square">
            <a:spAutoFit/>
          </a:bodyPr>
          <a:lstStyle/>
          <a:p>
            <a:r>
              <a:rPr lang="sv-SE" dirty="0">
                <a:solidFill>
                  <a:prstClr val="black"/>
                </a:solidFill>
                <a:ea typeface="ＭＳ Ｐゴシック" pitchFamily="31" charset="-128"/>
              </a:rPr>
              <a:t>Tack för visat intresse och på återseende i Block 3 där vi fördjupar oss i företeelser.</a:t>
            </a:r>
            <a:endParaRPr lang="sv-SE" dirty="0"/>
          </a:p>
        </p:txBody>
      </p:sp>
      <p:sp>
        <p:nvSpPr>
          <p:cNvPr id="10" name="Återgå 9">
            <a:hlinkClick r:id="rId4"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Tree>
    <p:extLst>
      <p:ext uri="{BB962C8B-B14F-4D97-AF65-F5344CB8AC3E}">
        <p14:creationId xmlns:p14="http://schemas.microsoft.com/office/powerpoint/2010/main" val="3732449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2"/>
          <p:cNvGrpSpPr>
            <a:grpSpLocks/>
          </p:cNvGrpSpPr>
          <p:nvPr/>
        </p:nvGrpSpPr>
        <p:grpSpPr bwMode="auto">
          <a:xfrm>
            <a:off x="7577273" y="4199216"/>
            <a:ext cx="3261360" cy="770021"/>
            <a:chOff x="1545" y="11820"/>
            <a:chExt cx="5370" cy="1485"/>
          </a:xfrm>
        </p:grpSpPr>
        <p:sp>
          <p:nvSpPr>
            <p:cNvPr id="18" name="AutoShape 23"/>
            <p:cNvSpPr>
              <a:spLocks noChangeArrowheads="1"/>
            </p:cNvSpPr>
            <p:nvPr/>
          </p:nvSpPr>
          <p:spPr bwMode="auto">
            <a:xfrm>
              <a:off x="1545" y="11820"/>
              <a:ext cx="5370" cy="1485"/>
            </a:xfrm>
            <a:prstGeom prst="roundRect">
              <a:avLst>
                <a:gd name="adj" fmla="val 16667"/>
              </a:avLst>
            </a:prstGeom>
            <a:solidFill>
              <a:srgbClr val="FFFFFF"/>
            </a:solidFill>
            <a:ln w="9525">
              <a:noFill/>
              <a:round/>
              <a:headEnd/>
              <a:tailEnd/>
            </a:ln>
          </p:spPr>
          <p:txBody>
            <a:bodyPr/>
            <a:lstStyle/>
            <a:p>
              <a:endParaRPr lang="sv-SE"/>
            </a:p>
          </p:txBody>
        </p:sp>
        <p:grpSp>
          <p:nvGrpSpPr>
            <p:cNvPr id="19" name="Group 24"/>
            <p:cNvGrpSpPr>
              <a:grpSpLocks/>
            </p:cNvGrpSpPr>
            <p:nvPr/>
          </p:nvGrpSpPr>
          <p:grpSpPr bwMode="auto">
            <a:xfrm>
              <a:off x="1728" y="11948"/>
              <a:ext cx="4896" cy="1152"/>
              <a:chOff x="1728" y="10656"/>
              <a:chExt cx="4896" cy="1152"/>
            </a:xfrm>
          </p:grpSpPr>
          <p:sp>
            <p:nvSpPr>
              <p:cNvPr id="20" name="Line 25"/>
              <p:cNvSpPr>
                <a:spLocks noChangeShapeType="1"/>
              </p:cNvSpPr>
              <p:nvPr/>
            </p:nvSpPr>
            <p:spPr bwMode="auto">
              <a:xfrm>
                <a:off x="1728" y="10944"/>
                <a:ext cx="864" cy="0"/>
              </a:xfrm>
              <a:prstGeom prst="line">
                <a:avLst/>
              </a:prstGeom>
              <a:noFill/>
              <a:ln w="9525">
                <a:solidFill>
                  <a:srgbClr val="000000"/>
                </a:solidFill>
                <a:round/>
                <a:headEnd type="oval" w="sm" len="sm"/>
                <a:tailEnd type="oval" w="sm" len="sm"/>
              </a:ln>
            </p:spPr>
            <p:txBody>
              <a:bodyPr/>
              <a:lstStyle/>
              <a:p>
                <a:endParaRPr lang="sv-SE"/>
              </a:p>
            </p:txBody>
          </p:sp>
          <p:sp>
            <p:nvSpPr>
              <p:cNvPr id="21" name="Line 26"/>
              <p:cNvSpPr>
                <a:spLocks noChangeShapeType="1"/>
              </p:cNvSpPr>
              <p:nvPr/>
            </p:nvSpPr>
            <p:spPr bwMode="auto">
              <a:xfrm flipV="1">
                <a:off x="2592" y="10800"/>
                <a:ext cx="864" cy="144"/>
              </a:xfrm>
              <a:prstGeom prst="line">
                <a:avLst/>
              </a:prstGeom>
              <a:noFill/>
              <a:ln w="9525">
                <a:solidFill>
                  <a:srgbClr val="000000"/>
                </a:solidFill>
                <a:round/>
                <a:headEnd type="oval" w="sm" len="sm"/>
                <a:tailEnd type="oval" w="sm" len="sm"/>
              </a:ln>
            </p:spPr>
            <p:txBody>
              <a:bodyPr/>
              <a:lstStyle/>
              <a:p>
                <a:endParaRPr lang="sv-SE"/>
              </a:p>
            </p:txBody>
          </p:sp>
          <p:sp>
            <p:nvSpPr>
              <p:cNvPr id="22" name="Line 27"/>
              <p:cNvSpPr>
                <a:spLocks noChangeShapeType="1"/>
              </p:cNvSpPr>
              <p:nvPr/>
            </p:nvSpPr>
            <p:spPr bwMode="auto">
              <a:xfrm flipV="1">
                <a:off x="3456" y="10656"/>
                <a:ext cx="1296" cy="144"/>
              </a:xfrm>
              <a:prstGeom prst="line">
                <a:avLst/>
              </a:prstGeom>
              <a:noFill/>
              <a:ln w="9525">
                <a:solidFill>
                  <a:srgbClr val="000000"/>
                </a:solidFill>
                <a:round/>
                <a:headEnd type="oval" w="sm" len="sm"/>
                <a:tailEnd type="oval" w="sm" len="sm"/>
              </a:ln>
            </p:spPr>
            <p:txBody>
              <a:bodyPr/>
              <a:lstStyle/>
              <a:p>
                <a:endParaRPr lang="sv-SE"/>
              </a:p>
            </p:txBody>
          </p:sp>
          <p:sp>
            <p:nvSpPr>
              <p:cNvPr id="23" name="Line 28"/>
              <p:cNvSpPr>
                <a:spLocks noChangeShapeType="1"/>
              </p:cNvSpPr>
              <p:nvPr/>
            </p:nvSpPr>
            <p:spPr bwMode="auto">
              <a:xfrm>
                <a:off x="4752" y="10656"/>
                <a:ext cx="432" cy="0"/>
              </a:xfrm>
              <a:prstGeom prst="line">
                <a:avLst/>
              </a:prstGeom>
              <a:noFill/>
              <a:ln w="9525">
                <a:solidFill>
                  <a:srgbClr val="000000"/>
                </a:solidFill>
                <a:round/>
                <a:headEnd type="oval" w="sm" len="sm"/>
                <a:tailEnd type="oval" w="sm" len="sm"/>
              </a:ln>
            </p:spPr>
            <p:txBody>
              <a:bodyPr/>
              <a:lstStyle/>
              <a:p>
                <a:endParaRPr lang="sv-SE"/>
              </a:p>
            </p:txBody>
          </p:sp>
          <p:sp>
            <p:nvSpPr>
              <p:cNvPr id="24" name="Line 29"/>
              <p:cNvSpPr>
                <a:spLocks noChangeShapeType="1"/>
              </p:cNvSpPr>
              <p:nvPr/>
            </p:nvSpPr>
            <p:spPr bwMode="auto">
              <a:xfrm>
                <a:off x="5184" y="10656"/>
                <a:ext cx="432" cy="144"/>
              </a:xfrm>
              <a:prstGeom prst="line">
                <a:avLst/>
              </a:prstGeom>
              <a:noFill/>
              <a:ln w="9525">
                <a:solidFill>
                  <a:srgbClr val="000000"/>
                </a:solidFill>
                <a:round/>
                <a:headEnd type="oval" w="sm" len="sm"/>
                <a:tailEnd type="oval" w="sm" len="sm"/>
              </a:ln>
            </p:spPr>
            <p:txBody>
              <a:bodyPr/>
              <a:lstStyle/>
              <a:p>
                <a:endParaRPr lang="sv-SE"/>
              </a:p>
            </p:txBody>
          </p:sp>
          <p:sp>
            <p:nvSpPr>
              <p:cNvPr id="25" name="Line 30"/>
              <p:cNvSpPr>
                <a:spLocks noChangeShapeType="1"/>
              </p:cNvSpPr>
              <p:nvPr/>
            </p:nvSpPr>
            <p:spPr bwMode="auto">
              <a:xfrm>
                <a:off x="5616" y="10800"/>
                <a:ext cx="288" cy="288"/>
              </a:xfrm>
              <a:prstGeom prst="line">
                <a:avLst/>
              </a:prstGeom>
              <a:noFill/>
              <a:ln w="9525">
                <a:solidFill>
                  <a:srgbClr val="000000"/>
                </a:solidFill>
                <a:round/>
                <a:headEnd type="oval" w="sm" len="sm"/>
                <a:tailEnd type="oval" w="sm" len="sm"/>
              </a:ln>
            </p:spPr>
            <p:txBody>
              <a:bodyPr/>
              <a:lstStyle/>
              <a:p>
                <a:endParaRPr lang="sv-SE"/>
              </a:p>
            </p:txBody>
          </p:sp>
          <p:sp>
            <p:nvSpPr>
              <p:cNvPr id="26" name="Line 31"/>
              <p:cNvSpPr>
                <a:spLocks noChangeShapeType="1"/>
              </p:cNvSpPr>
              <p:nvPr/>
            </p:nvSpPr>
            <p:spPr bwMode="auto">
              <a:xfrm>
                <a:off x="5904" y="11088"/>
                <a:ext cx="720" cy="720"/>
              </a:xfrm>
              <a:prstGeom prst="line">
                <a:avLst/>
              </a:prstGeom>
              <a:noFill/>
              <a:ln w="9525">
                <a:solidFill>
                  <a:srgbClr val="000000"/>
                </a:solidFill>
                <a:round/>
                <a:headEnd type="oval" w="sm" len="sm"/>
                <a:tailEnd type="oval" w="sm" len="sm"/>
              </a:ln>
            </p:spPr>
            <p:txBody>
              <a:bodyPr/>
              <a:lstStyle/>
              <a:p>
                <a:endParaRPr lang="sv-SE"/>
              </a:p>
            </p:txBody>
          </p:sp>
        </p:grpSp>
      </p:grpSp>
      <p:sp>
        <p:nvSpPr>
          <p:cNvPr id="2" name="Rubrik 1"/>
          <p:cNvSpPr>
            <a:spLocks noGrp="1"/>
          </p:cNvSpPr>
          <p:nvPr>
            <p:ph type="ctrTitle"/>
          </p:nvPr>
        </p:nvSpPr>
        <p:spPr>
          <a:xfrm>
            <a:off x="847487" y="1063215"/>
            <a:ext cx="9946787" cy="825549"/>
          </a:xfrm>
        </p:spPr>
        <p:txBody>
          <a:bodyPr/>
          <a:lstStyle/>
          <a:p>
            <a:r>
              <a:rPr lang="sv-SE" dirty="0"/>
              <a:t>Varför en modell? Vad visar modellen?</a:t>
            </a:r>
          </a:p>
        </p:txBody>
      </p:sp>
      <p:sp>
        <p:nvSpPr>
          <p:cNvPr id="3" name="Platshållare för innehåll 2"/>
          <p:cNvSpPr>
            <a:spLocks noGrp="1"/>
          </p:cNvSpPr>
          <p:nvPr>
            <p:ph idx="1"/>
          </p:nvPr>
        </p:nvSpPr>
        <p:spPr>
          <a:xfrm>
            <a:off x="999459" y="1776001"/>
            <a:ext cx="8941617" cy="4244022"/>
          </a:xfrm>
        </p:spPr>
        <p:txBody>
          <a:bodyPr/>
          <a:lstStyle/>
          <a:p>
            <a:pPr marL="180975" indent="-180975"/>
            <a:r>
              <a:rPr lang="sv-SE" sz="2000" dirty="0">
                <a:ea typeface="ＭＳ Ｐゴシック"/>
              </a:rPr>
              <a:t>Modellen behövs för att kunna beskriva vägarna och samla data om dem i en databas. </a:t>
            </a:r>
          </a:p>
          <a:p>
            <a:pPr marL="180975" indent="-180975"/>
            <a:r>
              <a:rPr lang="sv-SE" sz="2000" dirty="0">
                <a:ea typeface="ＭＳ Ｐゴシック"/>
              </a:rPr>
              <a:t>Modellen är en förenkling och beskriver valda delar av verkligheten på ett strukturerat sätt. </a:t>
            </a:r>
          </a:p>
          <a:p>
            <a:pPr marL="180975" indent="-180975"/>
            <a:r>
              <a:rPr lang="sv-SE" sz="2000" dirty="0">
                <a:ea typeface="ＭＳ Ｐゴシック"/>
              </a:rPr>
              <a:t>Grunddata, dvs. egenskaper hos vägen beskrivna på en grundläggande nivå.</a:t>
            </a:r>
          </a:p>
          <a:p>
            <a:pPr marL="180975" indent="-180975"/>
            <a:r>
              <a:rPr lang="sv-SE" sz="2000" dirty="0">
                <a:ea typeface="ＭＳ Ｐゴシック"/>
              </a:rPr>
              <a:t>Beskriver hur vägen sträcker sig genom landskapet, dvs. dess geometri. Linjen kallas referenslinje som består av koordinatsatta punkter sammanfogade med räta linjer.</a:t>
            </a:r>
          </a:p>
          <a:p>
            <a:pPr marL="180975" indent="-180975"/>
            <a:r>
              <a:rPr lang="sv-SE" sz="2000" dirty="0">
                <a:ea typeface="ＭＳ Ｐゴシック"/>
              </a:rPr>
              <a:t>Topologin anger hur man kan navigera i vägnätet som modellen visar.</a:t>
            </a:r>
          </a:p>
          <a:p>
            <a:pPr marL="180975" indent="-180975"/>
            <a:r>
              <a:rPr lang="sv-SE" sz="2000" dirty="0">
                <a:ea typeface="ＭＳ Ｐゴシック"/>
              </a:rPr>
              <a:t>Vägdata knyts därefter till referenslänken. </a:t>
            </a:r>
          </a:p>
          <a:p>
            <a:pPr marL="180975" indent="-180975"/>
            <a:r>
              <a:rPr lang="sv-SE" sz="2000" dirty="0">
                <a:ea typeface="ＭＳ Ｐゴシック"/>
              </a:rPr>
              <a:t>Förutsätter att de beskrivs i samma koordinatsystem.</a:t>
            </a:r>
          </a:p>
        </p:txBody>
      </p:sp>
      <p:sp>
        <p:nvSpPr>
          <p:cNvPr id="4" name="Platshållare för datum 3"/>
          <p:cNvSpPr>
            <a:spLocks noGrp="1"/>
          </p:cNvSpPr>
          <p:nvPr>
            <p:ph type="dt" sz="half" idx="2"/>
          </p:nvPr>
        </p:nvSpPr>
        <p:spPr/>
        <p:txBody>
          <a:bodyPr/>
          <a:lstStyle/>
          <a:p>
            <a:pPr>
              <a:defRPr/>
            </a:pPr>
            <a:fld id="{6106E7AF-09A7-47B1-BC1C-9D2947501BF4}" type="datetime1">
              <a:rPr lang="sv-SE" sz="1200" smtClean="0">
                <a:solidFill>
                  <a:srgbClr val="E27F00"/>
                </a:solidFill>
                <a:latin typeface="Bell Gothic Light"/>
              </a:rPr>
              <a:t>2026-03-26</a:t>
            </a:fld>
            <a:endParaRPr lang="sv-SE" sz="1200" dirty="0">
              <a:solidFill>
                <a:srgbClr val="E27F00"/>
              </a:solidFill>
              <a:latin typeface="Bell Gothic Light"/>
            </a:endParaRPr>
          </a:p>
        </p:txBody>
      </p:sp>
      <p:sp>
        <p:nvSpPr>
          <p:cNvPr id="5" name="Platshållare för sidfot 4"/>
          <p:cNvSpPr>
            <a:spLocks noGrp="1"/>
          </p:cNvSpPr>
          <p:nvPr>
            <p:ph type="ftr" sz="quarter" idx="3"/>
          </p:nvPr>
        </p:nvSpPr>
        <p:spPr/>
        <p:txBody>
          <a:bodyPr/>
          <a:lstStyle/>
          <a:p>
            <a:pPr>
              <a:defRPr/>
            </a:pPr>
            <a:endParaRPr lang="sv-SE" sz="1200" dirty="0">
              <a:solidFill>
                <a:srgbClr val="E27F00"/>
              </a:solidFill>
              <a:latin typeface="Bell Gothic Light"/>
            </a:endParaRPr>
          </a:p>
        </p:txBody>
      </p:sp>
      <p:sp>
        <p:nvSpPr>
          <p:cNvPr id="6" name="Platshållare för bildnummer 5"/>
          <p:cNvSpPr>
            <a:spLocks noGrp="1"/>
          </p:cNvSpPr>
          <p:nvPr>
            <p:ph type="sldNum" sz="quarter" idx="4"/>
          </p:nvPr>
        </p:nvSpPr>
        <p:spPr/>
        <p:txBody>
          <a:bodyPr/>
          <a:lstStyle/>
          <a:p>
            <a:pPr algn="r">
              <a:defRPr/>
            </a:pPr>
            <a:fld id="{20D37FCA-3DE3-40B4-AA6D-F4C03BA9DED3}" type="slidenum">
              <a:rPr lang="sv-SE" sz="1200" smtClean="0">
                <a:solidFill>
                  <a:srgbClr val="E27F00"/>
                </a:solidFill>
                <a:latin typeface="Bell Gothic Light"/>
              </a:rPr>
              <a:pPr algn="r">
                <a:defRPr/>
              </a:pPr>
              <a:t>9</a:t>
            </a:fld>
            <a:endParaRPr lang="sv-SE" sz="1200" dirty="0">
              <a:solidFill>
                <a:srgbClr val="E27F00"/>
              </a:solidFill>
              <a:latin typeface="Bell Gothic Light"/>
            </a:endParaRPr>
          </a:p>
        </p:txBody>
      </p:sp>
      <p:sp>
        <p:nvSpPr>
          <p:cNvPr id="27" name="Återgå 26">
            <a:hlinkClick r:id="rId3" action="ppaction://hlinksldjump" highlightClick="1"/>
          </p:cNvPr>
          <p:cNvSpPr/>
          <p:nvPr/>
        </p:nvSpPr>
        <p:spPr>
          <a:xfrm>
            <a:off x="10308499" y="6272447"/>
            <a:ext cx="485775" cy="511175"/>
          </a:xfrm>
          <a:prstGeom prst="actionButtonRetur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28" name="textruta 27">
            <a:extLst>
              <a:ext uri="{FF2B5EF4-FFF2-40B4-BE49-F238E27FC236}">
                <a16:creationId xmlns:a16="http://schemas.microsoft.com/office/drawing/2014/main" id="{FAB73EE9-669E-4435-813B-705E1C9962C8}"/>
              </a:ext>
            </a:extLst>
          </p:cNvPr>
          <p:cNvSpPr txBox="1"/>
          <p:nvPr/>
        </p:nvSpPr>
        <p:spPr>
          <a:xfrm>
            <a:off x="326064" y="198474"/>
            <a:ext cx="1346791" cy="246221"/>
          </a:xfrm>
          <a:prstGeom prst="rect">
            <a:avLst/>
          </a:prstGeom>
          <a:noFill/>
        </p:spPr>
        <p:txBody>
          <a:bodyPr wrap="square" rtlCol="0">
            <a:spAutoFit/>
          </a:bodyPr>
          <a:lstStyle/>
          <a:p>
            <a:r>
              <a:rPr lang="sv-SE" sz="1000" dirty="0"/>
              <a:t>Modell</a:t>
            </a:r>
          </a:p>
        </p:txBody>
      </p:sp>
      <p:sp>
        <p:nvSpPr>
          <p:cNvPr id="29" name="textruta 28">
            <a:extLst>
              <a:ext uri="{FF2B5EF4-FFF2-40B4-BE49-F238E27FC236}">
                <a16:creationId xmlns:a16="http://schemas.microsoft.com/office/drawing/2014/main" id="{F02A294A-DAAC-4A5A-99BE-5B51432A227A}"/>
              </a:ext>
            </a:extLst>
          </p:cNvPr>
          <p:cNvSpPr txBox="1"/>
          <p:nvPr/>
        </p:nvSpPr>
        <p:spPr>
          <a:xfrm>
            <a:off x="4218604" y="31236"/>
            <a:ext cx="6108970" cy="830997"/>
          </a:xfrm>
          <a:prstGeom prst="rect">
            <a:avLst/>
          </a:prstGeom>
          <a:noFill/>
        </p:spPr>
        <p:txBody>
          <a:bodyPr wrap="square">
            <a:spAutoFit/>
          </a:bodyPr>
          <a:lstStyle/>
          <a:p>
            <a:r>
              <a:rPr lang="sv-SE" sz="4800" b="1" u="sng" dirty="0">
                <a:solidFill>
                  <a:srgbClr val="E27F00"/>
                </a:solidFill>
                <a:latin typeface="Bell Gothic Black"/>
                <a:ea typeface="ＭＳ Ｐゴシック" pitchFamily="31" charset="-128"/>
              </a:rPr>
              <a:t>Modell</a:t>
            </a:r>
          </a:p>
        </p:txBody>
      </p:sp>
    </p:spTree>
    <p:extLst>
      <p:ext uri="{BB962C8B-B14F-4D97-AF65-F5344CB8AC3E}">
        <p14:creationId xmlns:p14="http://schemas.microsoft.com/office/powerpoint/2010/main" val="268277934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ll_NVDB_16_9.potx" id="{EFA88DB7-B65F-412B-A58E-8E5BD9620697}" vid="{6420A443-7E7E-453E-AC6C-D588DD7C63D6}"/>
    </a:ext>
  </a:extLst>
</a:theme>
</file>

<file path=ppt/theme/theme3.xml><?xml version="1.0" encoding="utf-8"?>
<a:theme xmlns:a="http://schemas.openxmlformats.org/drawingml/2006/main" name="2_Office-tema">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A49E7F8-4F30-46EE-BBFD-F389EF0938CB}" vid="{5DC920C8-5385-49BB-89E2-EC61E8854196}"/>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p:properties xmlns:p="http://schemas.microsoft.com/office/2006/metadata/properties" xmlns:xsi="http://www.w3.org/2001/XMLSchema-instance" xmlns:pc="http://schemas.microsoft.com/office/infopath/2007/PartnerControls">
  <documentManagement>
    <Dokumentdatum_x0020_NY xmlns="Trafikverket">2023-01-26T23:00:00+00:00</Dokumentdatum_x0020_NY>
    <Skapat_x0020_av_x0020_NY xmlns="Trafikverket">Annika Johansson</Skapat_x0020_av_x0020_NY>
    <TRVversionNY xmlns="Trafikverket">0.1</TRVversionNY>
    <TrvUploadedDocumentTypeTaxHTField0 xmlns="a0fc29a5-e8c2-4770-ab5a-0e35f67373e1">
      <Terms xmlns="http://schemas.microsoft.com/office/infopath/2007/PartnerControls">
        <TermInfo xmlns="http://schemas.microsoft.com/office/infopath/2007/PartnerControls">
          <TermName xmlns="http://schemas.microsoft.com/office/infopath/2007/PartnerControls">ARBETSMATERIAL</TermName>
          <TermId xmlns="http://schemas.microsoft.com/office/infopath/2007/PartnerControls">a2894791-a90f-4fd8-bd38-5426c743cb42</TermId>
        </TermInfo>
      </Terms>
    </TrvUploadedDocumentTypeTaxHTField0>
    <TaxCatchAll xmlns="a0fc29a5-e8c2-4770-ab5a-0e35f67373e1">
      <Value>160</Value>
      <Value>28</Value>
    </TaxCatchAll>
    <TrvConfidentialityLevelTaxHTField0 xmlns="a0fc29a5-e8c2-4770-ab5a-0e35f67373e1">
      <Terms xmlns="http://schemas.microsoft.com/office/infopath/2007/PartnerControls">
        <TermInfo xmlns="http://schemas.microsoft.com/office/infopath/2007/PartnerControls">
          <TermName xmlns="http://schemas.microsoft.com/office/infopath/2007/PartnerControls">1 Ej känslig</TermName>
          <TermId xmlns="http://schemas.microsoft.com/office/infopath/2007/PartnerControls">d6b02225-a7b5-4820-9bf2-4651be70f844</TermId>
        </TermInfo>
      </Terms>
    </TrvConfidentialityLevelTaxHTField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Uppladdat arbetsrumsdokument" ma:contentTypeID="0x0101002EE44F411E754ABAB6EB27FC7D8442BF00FBDC29B7F7B140FA848AB6ABEF7636D9004FF8FDA2CD787B4DBB4726C4592553E4" ma:contentTypeVersion="11" ma:contentTypeDescription="Skapa ett nytt dokument." ma:contentTypeScope="" ma:versionID="d0d83ca1258663c0d01078fa94ab7216">
  <xsd:schema xmlns:xsd="http://www.w3.org/2001/XMLSchema" xmlns:xs="http://www.w3.org/2001/XMLSchema" xmlns:p="http://schemas.microsoft.com/office/2006/metadata/properties" xmlns:ns1="Trafikverket" xmlns:ns3="a0fc29a5-e8c2-4770-ab5a-0e35f67373e1" xmlns:ns4="1fae6885-4abe-455f-909f-4e2c914e8f6b" targetNamespace="http://schemas.microsoft.com/office/2006/metadata/properties" ma:root="true" ma:fieldsID="e7f0350b4357bcfe1ab0bbb1a2a15556" ns1:_="" ns3:_="" ns4:_="">
    <xsd:import namespace="Trafikverket"/>
    <xsd:import namespace="a0fc29a5-e8c2-4770-ab5a-0e35f67373e1"/>
    <xsd:import namespace="1fae6885-4abe-455f-909f-4e2c914e8f6b"/>
    <xsd:element name="properties">
      <xsd:complexType>
        <xsd:sequence>
          <xsd:element name="documentManagement">
            <xsd:complexType>
              <xsd:all>
                <xsd:element ref="ns1:Skapat_x0020_av_x0020_NY"/>
                <xsd:element ref="ns1:Dokumentdatum_x0020_NY"/>
                <xsd:element ref="ns1:TRVversionNY" minOccurs="0"/>
                <xsd:element ref="ns1:TrvDocumentTemplateId" minOccurs="0"/>
                <xsd:element ref="ns1:TrvDocumentTemplateVersion" minOccurs="0"/>
                <xsd:element ref="ns3:TrvUploadedDocumentTypeTaxHTField0" minOccurs="0"/>
                <xsd:element ref="ns3:TaxCatchAll" minOccurs="0"/>
                <xsd:element ref="ns3:TaxCatchAllLabel" minOccurs="0"/>
                <xsd:element ref="ns3:TrvConfidentialityLevelTaxHTField0"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Trafikverket" elementFormDefault="qualified">
    <xsd:import namespace="http://schemas.microsoft.com/office/2006/documentManagement/types"/>
    <xsd:import namespace="http://schemas.microsoft.com/office/infopath/2007/PartnerControls"/>
    <xsd:element name="Skapat_x0020_av_x0020_NY" ma:index="0" ma:displayName="Skapat av" ma:description="Namn och organisationsbeteckning för den person som skapat dokumentet." ma:internalName="TrvCreatedBy" ma:readOnly="false">
      <xsd:simpleType>
        <xsd:restriction base="dms:Text"/>
      </xsd:simpleType>
    </xsd:element>
    <xsd:element name="Dokumentdatum_x0020_NY" ma:index="2" ma:displayName="Dokumentdatum" ma:description="Datum för nuvarande version" ma:format="DateOnly" ma:internalName="TrvDocumentDate" ma:readOnly="false">
      <xsd:simpleType>
        <xsd:restriction base="dms:DateTime"/>
      </xsd:simpleType>
    </xsd:element>
    <xsd:element name="TRVversionNY" ma:index="8" nillable="true" ma:displayName="Version" ma:description="Dokumentets versionsnummer" ma:internalName="TrvVersion" ma:readOnly="true">
      <xsd:simpleType>
        <xsd:restriction base="dms:Text"/>
      </xsd:simpleType>
    </xsd:element>
    <xsd:element name="TrvDocumentTemplateId" ma:index="9" nillable="true" ma:displayName="TMALL-nummer" ma:description="Unik sträng eller nummer som identifierar dokumentmallen. Värdet sätts av respektive system." ma:internalName="TrvDocumentTemplateId" ma:readOnly="true">
      <xsd:simpleType>
        <xsd:restriction base="dms:Text"/>
      </xsd:simpleType>
    </xsd:element>
    <xsd:element name="TrvDocumentTemplateVersion" ma:index="10" nillable="true" ma:displayName="Mallversion" ma:description="Dokumentmallens versionsnummer" ma:internalName="TrvDocumentTemplateVers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fc29a5-e8c2-4770-ab5a-0e35f67373e1" elementFormDefault="qualified">
    <xsd:import namespace="http://schemas.microsoft.com/office/2006/documentManagement/types"/>
    <xsd:import namespace="http://schemas.microsoft.com/office/infopath/2007/PartnerControls"/>
    <xsd:element name="TrvUploadedDocumentTypeTaxHTField0" ma:index="13" ma:taxonomy="true" ma:internalName="TrvUploadedDocumentTypeTaxHTField0" ma:taxonomyFieldName="TrvUploadedDocumentType" ma:displayName="Dokumenttyp för uppladdade dokument" ma:readOnly="false" ma:default="151;#UPPLADDAT DOKUMENT|7c5b34d8-57da-44ed-9451-2f10a78af863" ma:fieldId="{eb96df49-af7b-4885-ae87-85b965eb0ad2}" ma:sspId="56b52474-2a4b-42ac-ac16-0a67cba4e670" ma:termSetId="152f56a5-fdb2-4180-8a6e-79ef00400bc3" ma:anchorId="238613c4-8162-47c5-b0c8-3db178651ae8" ma:open="false" ma:isKeyword="false">
      <xsd:complexType>
        <xsd:sequence>
          <xsd:element ref="pc:Terms" minOccurs="0" maxOccurs="1"/>
        </xsd:sequence>
      </xsd:complexType>
    </xsd:element>
    <xsd:element name="TaxCatchAll" ma:index="14" nillable="true" ma:displayName="Taxonomy Catch All Column" ma:description="" ma:hidden="true" ma:list="{4b28c2f6-f56f-4aeb-b69b-1f7e22a8d85f}" ma:internalName="TaxCatchAll" ma:showField="CatchAllData" ma:web="a0fc29a5-e8c2-4770-ab5a-0e35f67373e1">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description="" ma:hidden="true" ma:list="{4b28c2f6-f56f-4aeb-b69b-1f7e22a8d85f}" ma:internalName="TaxCatchAllLabel" ma:readOnly="true" ma:showField="CatchAllDataLabel" ma:web="a0fc29a5-e8c2-4770-ab5a-0e35f67373e1">
      <xsd:complexType>
        <xsd:complexContent>
          <xsd:extension base="dms:MultiChoiceLookup">
            <xsd:sequence>
              <xsd:element name="Value" type="dms:Lookup" maxOccurs="unbounded" minOccurs="0" nillable="true"/>
            </xsd:sequence>
          </xsd:extension>
        </xsd:complexContent>
      </xsd:complexType>
    </xsd:element>
    <xsd:element name="TrvConfidentialityLevelTaxHTField0" ma:index="17" ma:taxonomy="true" ma:internalName="TrvConfidentialityLevelTaxHTField0" ma:taxonomyFieldName="TrvConfidentialityLevel" ma:displayName="Konfidentialitetsnivå" ma:readOnly="false" ma:default="" ma:fieldId="{a84a37ca-5c43-43e3-a37a-c23c41d1607d}" ma:sspId="56b52474-2a4b-42ac-ac16-0a67cba4e670" ma:termSetId="4d666f29-dc73-4030-952a-63de8896f39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fae6885-4abe-455f-909f-4e2c914e8f6b"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Innehållstyp"/>
        <xsd:element ref="dc:title" maxOccurs="1" ma:index="1" ma:displayName="Dokument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F2B336-F968-4DF8-8CF3-B1167B72CC19}">
  <ds:schemaRefs>
    <ds:schemaRef ds:uri="http://schemas.microsoft.com/office/2006/metadata/customXsn"/>
  </ds:schemaRefs>
</ds:datastoreItem>
</file>

<file path=customXml/itemProps2.xml><?xml version="1.0" encoding="utf-8"?>
<ds:datastoreItem xmlns:ds="http://schemas.openxmlformats.org/officeDocument/2006/customXml" ds:itemID="{76C28CD9-91BD-4632-9AD9-93573EB403BA}">
  <ds:schemaRefs>
    <ds:schemaRef ds:uri="http://purl.org/dc/terms/"/>
    <ds:schemaRef ds:uri="http://schemas.openxmlformats.org/package/2006/metadata/core-properties"/>
    <ds:schemaRef ds:uri="http://schemas.microsoft.com/office/2006/documentManagement/types"/>
    <ds:schemaRef ds:uri="Trafikverket"/>
    <ds:schemaRef ds:uri="http://purl.org/dc/elements/1.1/"/>
    <ds:schemaRef ds:uri="http://schemas.microsoft.com/office/2006/metadata/properties"/>
    <ds:schemaRef ds:uri="a0fc29a5-e8c2-4770-ab5a-0e35f67373e1"/>
    <ds:schemaRef ds:uri="http://schemas.microsoft.com/office/infopath/2007/PartnerControls"/>
    <ds:schemaRef ds:uri="1fae6885-4abe-455f-909f-4e2c914e8f6b"/>
    <ds:schemaRef ds:uri="http://www.w3.org/XML/1998/namespace"/>
    <ds:schemaRef ds:uri="http://purl.org/dc/dcmitype/"/>
  </ds:schemaRefs>
</ds:datastoreItem>
</file>

<file path=customXml/itemProps3.xml><?xml version="1.0" encoding="utf-8"?>
<ds:datastoreItem xmlns:ds="http://schemas.openxmlformats.org/officeDocument/2006/customXml" ds:itemID="{207F1918-58C4-443B-B46B-9A5D611EDE94}">
  <ds:schemaRefs>
    <ds:schemaRef ds:uri="http://schemas.microsoft.com/sharepoint/v3/contenttype/forms"/>
  </ds:schemaRefs>
</ds:datastoreItem>
</file>

<file path=customXml/itemProps4.xml><?xml version="1.0" encoding="utf-8"?>
<ds:datastoreItem xmlns:ds="http://schemas.openxmlformats.org/officeDocument/2006/customXml" ds:itemID="{E1FD4BAC-3C40-40FB-B44C-29EFF2A9FD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Trafikverket"/>
    <ds:schemaRef ds:uri="a0fc29a5-e8c2-4770-ab5a-0e35f67373e1"/>
    <ds:schemaRef ds:uri="1fae6885-4abe-455f-909f-4e2c914e8f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13595</TotalTime>
  <Words>6246</Words>
  <Application>Microsoft Office PowerPoint</Application>
  <PresentationFormat>Bredbild</PresentationFormat>
  <Paragraphs>865</Paragraphs>
  <Slides>85</Slides>
  <Notes>65</Notes>
  <HiddenSlides>0</HiddenSlides>
  <MMClips>0</MMClips>
  <ScaleCrop>false</ScaleCrop>
  <HeadingPairs>
    <vt:vector size="8" baseType="variant">
      <vt:variant>
        <vt:lpstr>Använt teckensnitt</vt:lpstr>
      </vt:variant>
      <vt:variant>
        <vt:i4>7</vt:i4>
      </vt:variant>
      <vt:variant>
        <vt:lpstr>Tema</vt:lpstr>
      </vt:variant>
      <vt:variant>
        <vt:i4>3</vt:i4>
      </vt:variant>
      <vt:variant>
        <vt:lpstr>Serverprogram för OLE-inbäddning</vt:lpstr>
      </vt:variant>
      <vt:variant>
        <vt:i4>1</vt:i4>
      </vt:variant>
      <vt:variant>
        <vt:lpstr>Bildrubriker</vt:lpstr>
      </vt:variant>
      <vt:variant>
        <vt:i4>85</vt:i4>
      </vt:variant>
    </vt:vector>
  </HeadingPairs>
  <TitlesOfParts>
    <vt:vector size="96" baseType="lpstr">
      <vt:lpstr>Arial</vt:lpstr>
      <vt:lpstr>Bell Gothic Black</vt:lpstr>
      <vt:lpstr>Bell Gothic Light</vt:lpstr>
      <vt:lpstr>Calibri</vt:lpstr>
      <vt:lpstr>Calibri Light</vt:lpstr>
      <vt:lpstr>Segoe UI</vt:lpstr>
      <vt:lpstr>Times New Roman</vt:lpstr>
      <vt:lpstr>Office-tema</vt:lpstr>
      <vt:lpstr>1_Office-tema</vt:lpstr>
      <vt:lpstr>2_Office-tema</vt:lpstr>
      <vt:lpstr>Picture</vt:lpstr>
      <vt:lpstr>NVDB Utbildning block 2 -    Vägnätsredigering </vt:lpstr>
      <vt:lpstr>Förkunskaper för detta bildspel</vt:lpstr>
      <vt:lpstr>Välkommen: så här använder du bildspelet</vt:lpstr>
      <vt:lpstr>Översikt</vt:lpstr>
      <vt:lpstr>Inledning Vilken typ av vägnät skall finnas i NVDB? </vt:lpstr>
      <vt:lpstr>Följande typer av vägar skall alltid ingå i NVDB</vt:lpstr>
      <vt:lpstr>Vägar som kan ingå i NVDB</vt:lpstr>
      <vt:lpstr>Vilka typer av vägar ska inte ingå?  </vt:lpstr>
      <vt:lpstr>Varför en modell? Vad visar modellen?</vt:lpstr>
      <vt:lpstr>Vägnätsmodellen ska kunna </vt:lpstr>
      <vt:lpstr>Vad är topologi?</vt:lpstr>
      <vt:lpstr>Tidsdimensionen</vt:lpstr>
      <vt:lpstr>Vägnätsmodellen  </vt:lpstr>
      <vt:lpstr>Nod</vt:lpstr>
      <vt:lpstr>Referenslänk</vt:lpstr>
      <vt:lpstr>Referenslänk</vt:lpstr>
      <vt:lpstr>PowerPoint-presentation</vt:lpstr>
      <vt:lpstr>Referenslänk</vt:lpstr>
      <vt:lpstr>Referenslänk - Kurvrätning</vt:lpstr>
      <vt:lpstr>Referenslänkdel</vt:lpstr>
      <vt:lpstr>Referenslänkdel</vt:lpstr>
      <vt:lpstr>Referenslänkdel</vt:lpstr>
      <vt:lpstr>Generalisering av vägnät</vt:lpstr>
      <vt:lpstr>Generaliseringsregler för vägbanenivån - Funktionella krav</vt:lpstr>
      <vt:lpstr>Generalisering – Körbanemitt</vt:lpstr>
      <vt:lpstr>Generalisering – Körbanemitt</vt:lpstr>
      <vt:lpstr>Generalisering - vägnät</vt:lpstr>
      <vt:lpstr>PowerPoint-presentation</vt:lpstr>
      <vt:lpstr>Generalisering – placering av noder</vt:lpstr>
      <vt:lpstr>Generalisering – placering av noder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Kvalitet</vt:lpstr>
      <vt:lpstr>PowerPoint-presentation</vt:lpstr>
      <vt:lpstr>PowerPoint-presentation</vt:lpstr>
      <vt:lpstr>Exempel:</vt:lpstr>
      <vt:lpstr>Exempel:</vt:lpstr>
      <vt:lpstr>Exempel:</vt:lpstr>
      <vt:lpstr>Exempel:</vt:lpstr>
      <vt:lpstr>PowerPoint-presentation</vt:lpstr>
      <vt:lpstr>PowerPoint-presentation</vt:lpstr>
      <vt:lpstr>PowerPoint-presentation</vt:lpstr>
      <vt:lpstr>PowerPoint-presentation</vt:lpstr>
      <vt:lpstr>Exempel: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Ändringslogg</vt:lpstr>
      <vt:lpstr>PowerPoint-presentation</vt:lpstr>
    </vt:vector>
  </TitlesOfParts>
  <Company>Trafikverket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Block2 remiss okt 2020</dc:title>
  <dc:creator>Johansson Annika, UHvädi;lena-c.nilsson@hotmail.com</dc:creator>
  <cp:lastModifiedBy>Nilsson Lena, UHvädi</cp:lastModifiedBy>
  <cp:revision>467</cp:revision>
  <dcterms:created xsi:type="dcterms:W3CDTF">2020-09-09T07:28:02Z</dcterms:created>
  <dcterms:modified xsi:type="dcterms:W3CDTF">2026-03-26T13:09:12Z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0x0101002EE44F411E754ABAB6EB27FC7D8442BF00FBDC29B7F7B140FA848AB6ABEF7636D9004FF8FDA2CD787B4DBB4726C4592553E4</vt:lpwstr>
  </property>
  <property fmtid="{D5CDD505-2E9C-101B-9397-08002B2CF9AE}" pid="3" name="TrvUploadedDocumentType">
    <vt:lpwstr>28;#ARBETSMATERIAL|a2894791-a90f-4fd8-bd38-5426c743cb42</vt:lpwstr>
  </property>
  <property fmtid="{D5CDD505-2E9C-101B-9397-08002B2CF9AE}" pid="4" name="TrvDocumentType">
    <vt:lpwstr>28;#ARBETSMATERIAL|a2894791-a90f-4fd8-bd38-5426c743cb42</vt:lpwstr>
  </property>
  <property fmtid="{D5CDD505-2E9C-101B-9397-08002B2CF9AE}" pid="5" name="TrvDocumentTypeTaxHTField0">
    <vt:lpwstr>ARBETSMATERIAL|a2894791-a90f-4fd8-bd38-5426c743cb42</vt:lpwstr>
  </property>
  <property fmtid="{D5CDD505-2E9C-101B-9397-08002B2CF9AE}" pid="6" name="TrvConfidentialityLevel">
    <vt:lpwstr>160;#1 Ej känslig|d6b02225-a7b5-4820-9bf2-4651be70f844</vt:lpwstr>
  </property>
</Properties>
</file>